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sldIdLst>
    <p:sldId id="256" r:id="rId5"/>
    <p:sldId id="274" r:id="rId6"/>
    <p:sldId id="257" r:id="rId7"/>
    <p:sldId id="265" r:id="rId8"/>
    <p:sldId id="266" r:id="rId9"/>
    <p:sldId id="267" r:id="rId10"/>
    <p:sldId id="268" r:id="rId11"/>
    <p:sldId id="290" r:id="rId12"/>
    <p:sldId id="295" r:id="rId13"/>
    <p:sldId id="277" r:id="rId14"/>
    <p:sldId id="278" r:id="rId15"/>
    <p:sldId id="279" r:id="rId16"/>
    <p:sldId id="282" r:id="rId17"/>
    <p:sldId id="283" r:id="rId18"/>
    <p:sldId id="287" r:id="rId19"/>
    <p:sldId id="286" r:id="rId20"/>
    <p:sldId id="288" r:id="rId21"/>
    <p:sldId id="296" r:id="rId22"/>
    <p:sldId id="275" r:id="rId23"/>
    <p:sldId id="264" r:id="rId24"/>
    <p:sldId id="258" r:id="rId25"/>
    <p:sldId id="263" r:id="rId26"/>
    <p:sldId id="272" r:id="rId27"/>
    <p:sldId id="291" r:id="rId28"/>
    <p:sldId id="273" r:id="rId29"/>
    <p:sldId id="271" r:id="rId30"/>
    <p:sldId id="259" r:id="rId31"/>
    <p:sldId id="276" r:id="rId32"/>
    <p:sldId id="292" r:id="rId33"/>
    <p:sldId id="29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ina, Ana" initials="MA" lastIdx="3" clrIdx="0">
    <p:extLst>
      <p:ext uri="{19B8F6BF-5375-455C-9EA6-DF929625EA0E}">
        <p15:presenceInfo xmlns:p15="http://schemas.microsoft.com/office/powerpoint/2012/main" userId="Molina, 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391BA-DE39-45E4-A993-E8EA56578B37}"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220FB-48DD-4E30-818A-B45C485B0345}" type="slidenum">
              <a:rPr lang="en-US" smtClean="0"/>
              <a:t>‹#›</a:t>
            </a:fld>
            <a:endParaRPr lang="en-US"/>
          </a:p>
        </p:txBody>
      </p:sp>
    </p:spTree>
    <p:extLst>
      <p:ext uri="{BB962C8B-B14F-4D97-AF65-F5344CB8AC3E}">
        <p14:creationId xmlns:p14="http://schemas.microsoft.com/office/powerpoint/2010/main" val="357570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news.schoolsdo.org/2014/09/wis-district-sued-because-teachers-bargained-collectively/" TargetMode="External"/><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thttps://teams.microsoft.com/_#/school/files/General?threadId=19%3A87eb91a623be41f499f2b61eb0a8800e%40thread.tacv2&amp;ctx=channel&amp;context=Instructions&amp;rootfolder=%252Fsites%252FASUG-AdobeSignUsersGroup%252FShared%2520Documents%252FGeneral%252FInstruction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dobe.com/documents"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7811" y="986444"/>
            <a:ext cx="8933411" cy="1961803"/>
          </a:xfrm>
        </p:spPr>
        <p:txBody>
          <a:bodyPr>
            <a:normAutofit fontScale="90000"/>
          </a:bodyPr>
          <a:lstStyle/>
          <a:p>
            <a:pPr algn="ctr"/>
            <a:r>
              <a:rPr lang="en-US" dirty="0"/>
              <a:t>ADOBE SIGN and </a:t>
            </a:r>
            <a:r>
              <a:rPr lang="en-US" dirty="0" smtClean="0"/>
              <a:t/>
            </a:r>
            <a:br>
              <a:rPr lang="en-US" dirty="0" smtClean="0"/>
            </a:br>
            <a:r>
              <a:rPr lang="en-US" dirty="0" err="1" smtClean="0"/>
              <a:t>a/C</a:t>
            </a:r>
            <a:r>
              <a:rPr lang="en-US" dirty="0" smtClean="0"/>
              <a:t> </a:t>
            </a:r>
            <a:r>
              <a:rPr lang="en-US" dirty="0"/>
              <a:t>transmittal form process</a:t>
            </a:r>
          </a:p>
        </p:txBody>
      </p:sp>
      <p:sp>
        <p:nvSpPr>
          <p:cNvPr id="3" name="Subtitle 2"/>
          <p:cNvSpPr>
            <a:spLocks noGrp="1"/>
          </p:cNvSpPr>
          <p:nvPr>
            <p:ph type="subTitle" idx="1"/>
          </p:nvPr>
        </p:nvSpPr>
        <p:spPr>
          <a:xfrm>
            <a:off x="2417780" y="3531205"/>
            <a:ext cx="8637072" cy="580824"/>
          </a:xfrm>
        </p:spPr>
        <p:txBody>
          <a:bodyPr>
            <a:normAutofit fontScale="92500" lnSpcReduction="10000"/>
          </a:bodyPr>
          <a:lstStyle/>
          <a:p>
            <a:r>
              <a:rPr lang="en-US" sz="2400" dirty="0"/>
              <a:t>Norco </a:t>
            </a:r>
            <a:r>
              <a:rPr lang="en-US" sz="2400" dirty="0" smtClean="0"/>
              <a:t>college</a:t>
            </a:r>
            <a:endParaRPr lang="en-US" sz="2400" dirty="0"/>
          </a:p>
          <a:p>
            <a:endParaRPr lang="en-US" dirty="0"/>
          </a:p>
        </p:txBody>
      </p:sp>
      <p:sp>
        <p:nvSpPr>
          <p:cNvPr id="5" name="TextBox 4"/>
          <p:cNvSpPr txBox="1"/>
          <p:nvPr/>
        </p:nvSpPr>
        <p:spPr>
          <a:xfrm>
            <a:off x="2527069" y="4344785"/>
            <a:ext cx="8955578" cy="1569660"/>
          </a:xfrm>
          <a:prstGeom prst="rect">
            <a:avLst/>
          </a:prstGeom>
          <a:noFill/>
        </p:spPr>
        <p:txBody>
          <a:bodyPr wrap="square" rtlCol="0">
            <a:spAutoFit/>
          </a:bodyPr>
          <a:lstStyle/>
          <a:p>
            <a:r>
              <a:rPr lang="en-US" sz="2400" b="1" dirty="0" smtClean="0"/>
              <a:t>Presenters:</a:t>
            </a:r>
          </a:p>
          <a:p>
            <a:r>
              <a:rPr lang="en-US" sz="2400" dirty="0" smtClean="0"/>
              <a:t>Esmeralda Abejar, Director, College Business Services</a:t>
            </a:r>
          </a:p>
          <a:p>
            <a:r>
              <a:rPr lang="en-US" sz="2400" dirty="0" smtClean="0"/>
              <a:t>Lenny Riley, Instructional Technology Specialist</a:t>
            </a:r>
          </a:p>
          <a:p>
            <a:r>
              <a:rPr lang="en-US" sz="2400" dirty="0" smtClean="0"/>
              <a:t>Ana Molina, Accounting Services Clerk</a:t>
            </a:r>
            <a:endParaRPr lang="en-US" sz="2400" dirty="0"/>
          </a:p>
        </p:txBody>
      </p:sp>
    </p:spTree>
    <p:extLst>
      <p:ext uri="{BB962C8B-B14F-4D97-AF65-F5344CB8AC3E}">
        <p14:creationId xmlns:p14="http://schemas.microsoft.com/office/powerpoint/2010/main" val="789769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223" y="779488"/>
            <a:ext cx="9607661" cy="51479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a:t>Assign fields</a:t>
            </a:r>
          </a:p>
        </p:txBody>
      </p:sp>
      <p:pic>
        <p:nvPicPr>
          <p:cNvPr id="8" name="Picture 7"/>
          <p:cNvPicPr>
            <a:picLocks noChangeAspect="1"/>
          </p:cNvPicPr>
          <p:nvPr/>
        </p:nvPicPr>
        <p:blipFill>
          <a:blip r:embed="rId2"/>
          <a:stretch>
            <a:fillRect/>
          </a:stretch>
        </p:blipFill>
        <p:spPr>
          <a:xfrm>
            <a:off x="1546168" y="1967428"/>
            <a:ext cx="9033163" cy="3596294"/>
          </a:xfrm>
          <a:prstGeom prst="rect">
            <a:avLst/>
          </a:prstGeom>
        </p:spPr>
      </p:pic>
      <p:sp>
        <p:nvSpPr>
          <p:cNvPr id="9" name="TextBox 8"/>
          <p:cNvSpPr txBox="1"/>
          <p:nvPr/>
        </p:nvSpPr>
        <p:spPr>
          <a:xfrm>
            <a:off x="1363287" y="5606352"/>
            <a:ext cx="9620597"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t>The color will help you identify what fields can be changed and who can change them.</a:t>
            </a:r>
          </a:p>
        </p:txBody>
      </p:sp>
    </p:spTree>
    <p:extLst>
      <p:ext uri="{BB962C8B-B14F-4D97-AF65-F5344CB8AC3E}">
        <p14:creationId xmlns:p14="http://schemas.microsoft.com/office/powerpoint/2010/main" val="2681220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498" y="902515"/>
            <a:ext cx="9587346" cy="523613"/>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a:t>Add signature fields</a:t>
            </a:r>
          </a:p>
        </p:txBody>
      </p:sp>
      <p:pic>
        <p:nvPicPr>
          <p:cNvPr id="7" name="Picture 6"/>
          <p:cNvPicPr>
            <a:picLocks noChangeAspect="1"/>
          </p:cNvPicPr>
          <p:nvPr/>
        </p:nvPicPr>
        <p:blipFill>
          <a:blip r:embed="rId2"/>
          <a:stretch>
            <a:fillRect/>
          </a:stretch>
        </p:blipFill>
        <p:spPr>
          <a:xfrm>
            <a:off x="1435331" y="1899276"/>
            <a:ext cx="9631681" cy="3465888"/>
          </a:xfrm>
          <a:prstGeom prst="rect">
            <a:avLst/>
          </a:prstGeom>
        </p:spPr>
      </p:pic>
      <p:sp>
        <p:nvSpPr>
          <p:cNvPr id="8" name="TextBox 7"/>
          <p:cNvSpPr txBox="1"/>
          <p:nvPr/>
        </p:nvSpPr>
        <p:spPr>
          <a:xfrm>
            <a:off x="11188931" y="3341716"/>
            <a:ext cx="91994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Click and drag.</a:t>
            </a:r>
          </a:p>
        </p:txBody>
      </p:sp>
      <p:sp>
        <p:nvSpPr>
          <p:cNvPr id="9" name="TextBox 8"/>
          <p:cNvSpPr txBox="1"/>
          <p:nvPr/>
        </p:nvSpPr>
        <p:spPr>
          <a:xfrm>
            <a:off x="1479666" y="5586153"/>
            <a:ext cx="958734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t>Your progress can be saved.  Send when all the fields are filled out. </a:t>
            </a:r>
          </a:p>
        </p:txBody>
      </p:sp>
    </p:spTree>
    <p:extLst>
      <p:ext uri="{BB962C8B-B14F-4D97-AF65-F5344CB8AC3E}">
        <p14:creationId xmlns:p14="http://schemas.microsoft.com/office/powerpoint/2010/main" val="1859653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1" y="1118976"/>
            <a:ext cx="9607661" cy="707766"/>
          </a:xfrm>
        </p:spPr>
        <p:txBody>
          <a:bodyPr/>
          <a:lstStyle/>
          <a:p>
            <a:pPr algn="ctr"/>
            <a:r>
              <a:rPr lang="en-US" dirty="0"/>
              <a:t>Who do I send the form to?</a:t>
            </a:r>
          </a:p>
        </p:txBody>
      </p:sp>
      <p:sp>
        <p:nvSpPr>
          <p:cNvPr id="4" name="Content Placeholder 3"/>
          <p:cNvSpPr>
            <a:spLocks noGrp="1"/>
          </p:cNvSpPr>
          <p:nvPr>
            <p:ph sz="half" idx="2"/>
          </p:nvPr>
        </p:nvSpPr>
        <p:spPr>
          <a:xfrm>
            <a:off x="1574510" y="5445550"/>
            <a:ext cx="9480342" cy="461978"/>
          </a:xfrm>
        </p:spPr>
        <p:txBody>
          <a:bodyPr>
            <a:normAutofit/>
          </a:bodyPr>
          <a:lstStyle/>
          <a:p>
            <a:endParaRPr lang="en-US" dirty="0"/>
          </a:p>
          <a:p>
            <a:pPr marL="0" indent="0">
              <a:buNone/>
            </a:pPr>
            <a:endParaRPr lang="en-US" dirty="0"/>
          </a:p>
          <a:p>
            <a:pPr marL="0" indent="0">
              <a:buNone/>
            </a:pPr>
            <a:endParaRPr lang="en-US" dirty="0"/>
          </a:p>
        </p:txBody>
      </p:sp>
      <p:sp>
        <p:nvSpPr>
          <p:cNvPr id="3" name="TextBox 2">
            <a:extLst>
              <a:ext uri="{FF2B5EF4-FFF2-40B4-BE49-F238E27FC236}">
                <a16:creationId xmlns:a16="http://schemas.microsoft.com/office/drawing/2014/main" id="{43D3CE62-BA66-46E5-AE2F-BE3C160A1FEB}"/>
              </a:ext>
            </a:extLst>
          </p:cNvPr>
          <p:cNvSpPr txBox="1"/>
          <p:nvPr/>
        </p:nvSpPr>
        <p:spPr>
          <a:xfrm>
            <a:off x="1578353" y="1983488"/>
            <a:ext cx="9345336" cy="369332"/>
          </a:xfrm>
          <a:prstGeom prst="rect">
            <a:avLst/>
          </a:prstGeom>
          <a:noFill/>
        </p:spPr>
        <p:txBody>
          <a:bodyPr wrap="square" rtlCol="0">
            <a:spAutoFit/>
          </a:bodyPr>
          <a:lstStyle/>
          <a:p>
            <a:pPr marL="285750" indent="-285750">
              <a:buFont typeface="Arial" panose="020B0604020202020204" pitchFamily="34" charset="0"/>
              <a:buChar char="•"/>
            </a:pPr>
            <a:r>
              <a:rPr lang="en-US" dirty="0"/>
              <a:t>All forms and the order of signers are posted to a teams site.</a:t>
            </a:r>
          </a:p>
        </p:txBody>
      </p:sp>
      <p:pic>
        <p:nvPicPr>
          <p:cNvPr id="5" name="Picture 4">
            <a:extLst>
              <a:ext uri="{FF2B5EF4-FFF2-40B4-BE49-F238E27FC236}">
                <a16:creationId xmlns:a16="http://schemas.microsoft.com/office/drawing/2014/main" id="{BBC60D4B-6CA0-425C-92C2-96498D87DEB8}"/>
              </a:ext>
            </a:extLst>
          </p:cNvPr>
          <p:cNvPicPr>
            <a:picLocks noChangeAspect="1"/>
          </p:cNvPicPr>
          <p:nvPr/>
        </p:nvPicPr>
        <p:blipFill>
          <a:blip r:embed="rId2"/>
          <a:stretch>
            <a:fillRect/>
          </a:stretch>
        </p:blipFill>
        <p:spPr>
          <a:xfrm>
            <a:off x="2053094" y="2509566"/>
            <a:ext cx="8395854" cy="2470926"/>
          </a:xfrm>
          <a:prstGeom prst="rect">
            <a:avLst/>
          </a:prstGeom>
        </p:spPr>
      </p:pic>
    </p:spTree>
    <p:extLst>
      <p:ext uri="{BB962C8B-B14F-4D97-AF65-F5344CB8AC3E}">
        <p14:creationId xmlns:p14="http://schemas.microsoft.com/office/powerpoint/2010/main" val="2940088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12884D-182F-4B49-A704-FAAE157FB817}"/>
              </a:ext>
            </a:extLst>
          </p:cNvPr>
          <p:cNvPicPr>
            <a:picLocks noChangeAspect="1"/>
          </p:cNvPicPr>
          <p:nvPr/>
        </p:nvPicPr>
        <p:blipFill>
          <a:blip r:embed="rId2"/>
          <a:stretch>
            <a:fillRect/>
          </a:stretch>
        </p:blipFill>
        <p:spPr>
          <a:xfrm>
            <a:off x="241301" y="871071"/>
            <a:ext cx="5333999" cy="3070134"/>
          </a:xfrm>
          <a:prstGeom prst="rect">
            <a:avLst/>
          </a:prstGeom>
        </p:spPr>
        <p:style>
          <a:lnRef idx="1">
            <a:schemeClr val="accent6"/>
          </a:lnRef>
          <a:fillRef idx="2">
            <a:schemeClr val="accent6"/>
          </a:fillRef>
          <a:effectRef idx="1">
            <a:schemeClr val="accent6"/>
          </a:effectRef>
          <a:fontRef idx="minor">
            <a:schemeClr val="dk1"/>
          </a:fontRef>
        </p:style>
      </p:pic>
      <p:pic>
        <p:nvPicPr>
          <p:cNvPr id="3" name="Picture 2">
            <a:extLst>
              <a:ext uri="{FF2B5EF4-FFF2-40B4-BE49-F238E27FC236}">
                <a16:creationId xmlns:a16="http://schemas.microsoft.com/office/drawing/2014/main" id="{A868A735-C606-42AD-9FAC-A26D308E82DA}"/>
              </a:ext>
            </a:extLst>
          </p:cNvPr>
          <p:cNvPicPr>
            <a:picLocks noChangeAspect="1"/>
          </p:cNvPicPr>
          <p:nvPr/>
        </p:nvPicPr>
        <p:blipFill>
          <a:blip r:embed="rId3"/>
          <a:stretch>
            <a:fillRect/>
          </a:stretch>
        </p:blipFill>
        <p:spPr>
          <a:xfrm>
            <a:off x="6147031" y="865524"/>
            <a:ext cx="5334000" cy="1352550"/>
          </a:xfrm>
          <a:prstGeom prst="rect">
            <a:avLst/>
          </a:prstGeom>
        </p:spPr>
        <p:style>
          <a:lnRef idx="1">
            <a:schemeClr val="accent6"/>
          </a:lnRef>
          <a:fillRef idx="2">
            <a:schemeClr val="accent6"/>
          </a:fillRef>
          <a:effectRef idx="1">
            <a:schemeClr val="accent6"/>
          </a:effectRef>
          <a:fontRef idx="minor">
            <a:schemeClr val="dk1"/>
          </a:fontRef>
        </p:style>
      </p:pic>
      <p:pic>
        <p:nvPicPr>
          <p:cNvPr id="4" name="Picture 3">
            <a:extLst>
              <a:ext uri="{FF2B5EF4-FFF2-40B4-BE49-F238E27FC236}">
                <a16:creationId xmlns:a16="http://schemas.microsoft.com/office/drawing/2014/main" id="{AF4F1C3A-00CC-4918-ADF2-E09B925A64FC}"/>
              </a:ext>
            </a:extLst>
          </p:cNvPr>
          <p:cNvPicPr>
            <a:picLocks noChangeAspect="1"/>
          </p:cNvPicPr>
          <p:nvPr/>
        </p:nvPicPr>
        <p:blipFill>
          <a:blip r:embed="rId4"/>
          <a:stretch>
            <a:fillRect/>
          </a:stretch>
        </p:blipFill>
        <p:spPr>
          <a:xfrm>
            <a:off x="241301" y="4160111"/>
            <a:ext cx="5334000" cy="1352550"/>
          </a:xfrm>
          <a:prstGeom prst="rect">
            <a:avLst/>
          </a:prstGeom>
        </p:spPr>
        <p:style>
          <a:lnRef idx="1">
            <a:schemeClr val="accent6"/>
          </a:lnRef>
          <a:fillRef idx="2">
            <a:schemeClr val="accent6"/>
          </a:fillRef>
          <a:effectRef idx="1">
            <a:schemeClr val="accent6"/>
          </a:effectRef>
          <a:fontRef idx="minor">
            <a:schemeClr val="dk1"/>
          </a:fontRef>
        </p:style>
      </p:pic>
      <p:pic>
        <p:nvPicPr>
          <p:cNvPr id="7" name="Picture 6">
            <a:extLst>
              <a:ext uri="{FF2B5EF4-FFF2-40B4-BE49-F238E27FC236}">
                <a16:creationId xmlns:a16="http://schemas.microsoft.com/office/drawing/2014/main" id="{62C79AC0-16E3-488D-B929-BA957ED58FEA}"/>
              </a:ext>
            </a:extLst>
          </p:cNvPr>
          <p:cNvPicPr>
            <a:picLocks noChangeAspect="1"/>
          </p:cNvPicPr>
          <p:nvPr/>
        </p:nvPicPr>
        <p:blipFill>
          <a:blip r:embed="rId4"/>
          <a:stretch>
            <a:fillRect/>
          </a:stretch>
        </p:blipFill>
        <p:spPr>
          <a:xfrm>
            <a:off x="6147031" y="2431433"/>
            <a:ext cx="5334000" cy="1352550"/>
          </a:xfrm>
          <a:prstGeom prst="rect">
            <a:avLst/>
          </a:prstGeom>
        </p:spPr>
        <p:style>
          <a:lnRef idx="1">
            <a:schemeClr val="accent6"/>
          </a:lnRef>
          <a:fillRef idx="2">
            <a:schemeClr val="accent6"/>
          </a:fillRef>
          <a:effectRef idx="1">
            <a:schemeClr val="accent6"/>
          </a:effectRef>
          <a:fontRef idx="minor">
            <a:schemeClr val="dk1"/>
          </a:fontRef>
        </p:style>
      </p:pic>
      <p:sp>
        <p:nvSpPr>
          <p:cNvPr id="8" name="TextBox 7">
            <a:extLst>
              <a:ext uri="{FF2B5EF4-FFF2-40B4-BE49-F238E27FC236}">
                <a16:creationId xmlns:a16="http://schemas.microsoft.com/office/drawing/2014/main" id="{0933143B-8EEC-4604-9AC5-598AC3A53395}"/>
              </a:ext>
            </a:extLst>
          </p:cNvPr>
          <p:cNvSpPr txBox="1"/>
          <p:nvPr/>
        </p:nvSpPr>
        <p:spPr>
          <a:xfrm>
            <a:off x="1104900" y="190500"/>
            <a:ext cx="103251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u="sng" dirty="0">
                <a:solidFill>
                  <a:srgbClr val="C00000"/>
                </a:solidFill>
              </a:rPr>
              <a:t>FACULTY FORMS APPROVAL FLOW</a:t>
            </a:r>
          </a:p>
        </p:txBody>
      </p:sp>
      <p:pic>
        <p:nvPicPr>
          <p:cNvPr id="9" name="Picture 8">
            <a:extLst>
              <a:ext uri="{FF2B5EF4-FFF2-40B4-BE49-F238E27FC236}">
                <a16:creationId xmlns:a16="http://schemas.microsoft.com/office/drawing/2014/main" id="{7CB400ED-01D2-46FD-808C-ED58DAF59D8D}"/>
              </a:ext>
            </a:extLst>
          </p:cNvPr>
          <p:cNvPicPr>
            <a:picLocks noChangeAspect="1"/>
          </p:cNvPicPr>
          <p:nvPr/>
        </p:nvPicPr>
        <p:blipFill>
          <a:blip r:embed="rId5"/>
          <a:stretch>
            <a:fillRect/>
          </a:stretch>
        </p:blipFill>
        <p:spPr>
          <a:xfrm>
            <a:off x="6147031" y="4070538"/>
            <a:ext cx="5334000" cy="1543050"/>
          </a:xfrm>
          <a:prstGeom prst="rect">
            <a:avLst/>
          </a:prstGeo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2455005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2DCB9C-07DE-4F67-B553-F3572E9F5D38}"/>
              </a:ext>
            </a:extLst>
          </p:cNvPr>
          <p:cNvSpPr txBox="1"/>
          <p:nvPr/>
        </p:nvSpPr>
        <p:spPr>
          <a:xfrm>
            <a:off x="1158844" y="108642"/>
            <a:ext cx="1080983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1"/>
                </a:solidFill>
              </a:rPr>
              <a:t>CLASSIFIED FORMS APPROVAL FLOW</a:t>
            </a:r>
          </a:p>
        </p:txBody>
      </p:sp>
      <p:pic>
        <p:nvPicPr>
          <p:cNvPr id="11" name="Picture 10">
            <a:extLst>
              <a:ext uri="{FF2B5EF4-FFF2-40B4-BE49-F238E27FC236}">
                <a16:creationId xmlns:a16="http://schemas.microsoft.com/office/drawing/2014/main" id="{5389951C-6029-4387-B83C-4CD4C617D67E}"/>
              </a:ext>
            </a:extLst>
          </p:cNvPr>
          <p:cNvPicPr>
            <a:picLocks noChangeAspect="1"/>
          </p:cNvPicPr>
          <p:nvPr/>
        </p:nvPicPr>
        <p:blipFill>
          <a:blip r:embed="rId2"/>
          <a:stretch>
            <a:fillRect/>
          </a:stretch>
        </p:blipFill>
        <p:spPr>
          <a:xfrm>
            <a:off x="220573" y="2867685"/>
            <a:ext cx="3790110" cy="237543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pic>
      <p:pic>
        <p:nvPicPr>
          <p:cNvPr id="12" name="Picture 11">
            <a:extLst>
              <a:ext uri="{FF2B5EF4-FFF2-40B4-BE49-F238E27FC236}">
                <a16:creationId xmlns:a16="http://schemas.microsoft.com/office/drawing/2014/main" id="{851E535E-D38F-499A-83FF-1E24702D6603}"/>
              </a:ext>
            </a:extLst>
          </p:cNvPr>
          <p:cNvPicPr>
            <a:picLocks noChangeAspect="1"/>
          </p:cNvPicPr>
          <p:nvPr/>
        </p:nvPicPr>
        <p:blipFill>
          <a:blip r:embed="rId3"/>
          <a:stretch>
            <a:fillRect/>
          </a:stretch>
        </p:blipFill>
        <p:spPr>
          <a:xfrm>
            <a:off x="220573" y="608481"/>
            <a:ext cx="3790112" cy="2025662"/>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pic>
      <p:pic>
        <p:nvPicPr>
          <p:cNvPr id="13" name="Picture 12">
            <a:extLst>
              <a:ext uri="{FF2B5EF4-FFF2-40B4-BE49-F238E27FC236}">
                <a16:creationId xmlns:a16="http://schemas.microsoft.com/office/drawing/2014/main" id="{D6834689-23DB-461C-8DCC-149D82E7FB5F}"/>
              </a:ext>
            </a:extLst>
          </p:cNvPr>
          <p:cNvPicPr>
            <a:picLocks noChangeAspect="1"/>
          </p:cNvPicPr>
          <p:nvPr/>
        </p:nvPicPr>
        <p:blipFill>
          <a:blip r:embed="rId4"/>
          <a:stretch>
            <a:fillRect/>
          </a:stretch>
        </p:blipFill>
        <p:spPr>
          <a:xfrm>
            <a:off x="4234290" y="608481"/>
            <a:ext cx="3947027" cy="2133600"/>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14" name="Picture 13">
            <a:extLst>
              <a:ext uri="{FF2B5EF4-FFF2-40B4-BE49-F238E27FC236}">
                <a16:creationId xmlns:a16="http://schemas.microsoft.com/office/drawing/2014/main" id="{8A1B492B-C44B-4634-8AFD-ABAB8FECA01F}"/>
              </a:ext>
            </a:extLst>
          </p:cNvPr>
          <p:cNvPicPr>
            <a:picLocks noChangeAspect="1"/>
          </p:cNvPicPr>
          <p:nvPr/>
        </p:nvPicPr>
        <p:blipFill>
          <a:blip r:embed="rId5"/>
          <a:stretch>
            <a:fillRect/>
          </a:stretch>
        </p:blipFill>
        <p:spPr>
          <a:xfrm>
            <a:off x="4234289" y="2949531"/>
            <a:ext cx="3947028" cy="2293587"/>
          </a:xfrm>
          <a:prstGeom prst="rect">
            <a:avLst/>
          </a:prstGeom>
          <a:noFill/>
          <a:ln>
            <a:noFill/>
          </a:ln>
        </p:spPr>
        <p:style>
          <a:lnRef idx="0">
            <a:scrgbClr r="0" g="0" b="0"/>
          </a:lnRef>
          <a:fillRef idx="0">
            <a:scrgbClr r="0" g="0" b="0"/>
          </a:fillRef>
          <a:effectRef idx="0">
            <a:scrgbClr r="0" g="0" b="0"/>
          </a:effectRef>
          <a:fontRef idx="minor">
            <a:schemeClr val="accent2"/>
          </a:fontRef>
        </p:style>
      </p:pic>
      <p:pic>
        <p:nvPicPr>
          <p:cNvPr id="15" name="Picture 14">
            <a:extLst>
              <a:ext uri="{FF2B5EF4-FFF2-40B4-BE49-F238E27FC236}">
                <a16:creationId xmlns:a16="http://schemas.microsoft.com/office/drawing/2014/main" id="{1228276E-108A-4FAE-B655-CCE407DD0404}"/>
              </a:ext>
            </a:extLst>
          </p:cNvPr>
          <p:cNvPicPr>
            <a:picLocks noChangeAspect="1"/>
          </p:cNvPicPr>
          <p:nvPr/>
        </p:nvPicPr>
        <p:blipFill>
          <a:blip r:embed="rId6"/>
          <a:stretch>
            <a:fillRect/>
          </a:stretch>
        </p:blipFill>
        <p:spPr>
          <a:xfrm>
            <a:off x="8278173" y="606029"/>
            <a:ext cx="3690508" cy="2133600"/>
          </a:xfrm>
          <a:prstGeom prst="rect">
            <a:avLst/>
          </a:prstGeom>
          <a:noFill/>
          <a:ln>
            <a:noFill/>
          </a:ln>
        </p:spPr>
        <p:style>
          <a:lnRef idx="0">
            <a:scrgbClr r="0" g="0" b="0"/>
          </a:lnRef>
          <a:fillRef idx="0">
            <a:scrgbClr r="0" g="0" b="0"/>
          </a:fillRef>
          <a:effectRef idx="0">
            <a:scrgbClr r="0" g="0" b="0"/>
          </a:effectRef>
          <a:fontRef idx="minor">
            <a:schemeClr val="accent1"/>
          </a:fontRef>
        </p:style>
      </p:pic>
      <p:pic>
        <p:nvPicPr>
          <p:cNvPr id="16" name="Picture 15">
            <a:extLst>
              <a:ext uri="{FF2B5EF4-FFF2-40B4-BE49-F238E27FC236}">
                <a16:creationId xmlns:a16="http://schemas.microsoft.com/office/drawing/2014/main" id="{F8CEFD37-1B83-4FBC-9F78-DEAA1F8936FE}"/>
              </a:ext>
            </a:extLst>
          </p:cNvPr>
          <p:cNvPicPr>
            <a:picLocks noChangeAspect="1"/>
          </p:cNvPicPr>
          <p:nvPr/>
        </p:nvPicPr>
        <p:blipFill>
          <a:blip r:embed="rId7"/>
          <a:stretch>
            <a:fillRect/>
          </a:stretch>
        </p:blipFill>
        <p:spPr>
          <a:xfrm>
            <a:off x="8278173" y="2960857"/>
            <a:ext cx="3690508" cy="2293587"/>
          </a:xfrm>
          <a:prstGeom prst="rect">
            <a:avLst/>
          </a:prstGeom>
          <a:noFill/>
          <a:ln>
            <a:noFill/>
          </a:ln>
        </p:spPr>
        <p:style>
          <a:lnRef idx="0">
            <a:scrgbClr r="0" g="0" b="0"/>
          </a:lnRef>
          <a:fillRef idx="0">
            <a:scrgbClr r="0" g="0" b="0"/>
          </a:fillRef>
          <a:effectRef idx="0">
            <a:scrgbClr r="0" g="0" b="0"/>
          </a:effectRef>
          <a:fontRef idx="minor">
            <a:schemeClr val="accent1"/>
          </a:fontRef>
        </p:style>
      </p:pic>
    </p:spTree>
    <p:extLst>
      <p:ext uri="{BB962C8B-B14F-4D97-AF65-F5344CB8AC3E}">
        <p14:creationId xmlns:p14="http://schemas.microsoft.com/office/powerpoint/2010/main" val="1365826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F9D66-B442-4B6E-B82E-9171D1A4101A}"/>
              </a:ext>
            </a:extLst>
          </p:cNvPr>
          <p:cNvPicPr>
            <a:picLocks noChangeAspect="1"/>
          </p:cNvPicPr>
          <p:nvPr/>
        </p:nvPicPr>
        <p:blipFill>
          <a:blip r:embed="rId2"/>
          <a:stretch>
            <a:fillRect/>
          </a:stretch>
        </p:blipFill>
        <p:spPr>
          <a:xfrm>
            <a:off x="134240" y="1843132"/>
            <a:ext cx="3473028" cy="2188654"/>
          </a:xfrm>
          <a:prstGeom prst="rect">
            <a:avLst/>
          </a:prstGeom>
        </p:spPr>
        <p:style>
          <a:lnRef idx="1">
            <a:schemeClr val="accent6"/>
          </a:lnRef>
          <a:fillRef idx="2">
            <a:schemeClr val="accent6"/>
          </a:fillRef>
          <a:effectRef idx="1">
            <a:schemeClr val="accent6"/>
          </a:effectRef>
          <a:fontRef idx="minor">
            <a:schemeClr val="dk1"/>
          </a:fontRef>
        </p:style>
      </p:pic>
      <p:pic>
        <p:nvPicPr>
          <p:cNvPr id="3" name="Picture 2">
            <a:extLst>
              <a:ext uri="{FF2B5EF4-FFF2-40B4-BE49-F238E27FC236}">
                <a16:creationId xmlns:a16="http://schemas.microsoft.com/office/drawing/2014/main" id="{A0D9593A-85DB-4832-8655-FF71BF8CB8F2}"/>
              </a:ext>
            </a:extLst>
          </p:cNvPr>
          <p:cNvPicPr>
            <a:picLocks noChangeAspect="1"/>
          </p:cNvPicPr>
          <p:nvPr/>
        </p:nvPicPr>
        <p:blipFill>
          <a:blip r:embed="rId3"/>
          <a:stretch>
            <a:fillRect/>
          </a:stretch>
        </p:blipFill>
        <p:spPr>
          <a:xfrm>
            <a:off x="3932935" y="2937459"/>
            <a:ext cx="8124825" cy="3000375"/>
          </a:xfrm>
          <a:prstGeom prst="rect">
            <a:avLst/>
          </a:prstGeom>
          <a:ln/>
        </p:spPr>
        <p:style>
          <a:lnRef idx="1">
            <a:schemeClr val="accent6"/>
          </a:lnRef>
          <a:fillRef idx="2">
            <a:schemeClr val="accent6"/>
          </a:fillRef>
          <a:effectRef idx="1">
            <a:schemeClr val="accent6"/>
          </a:effectRef>
          <a:fontRef idx="minor">
            <a:schemeClr val="dk1"/>
          </a:fontRef>
        </p:style>
      </p:pic>
      <p:pic>
        <p:nvPicPr>
          <p:cNvPr id="4" name="Picture 3">
            <a:extLst>
              <a:ext uri="{FF2B5EF4-FFF2-40B4-BE49-F238E27FC236}">
                <a16:creationId xmlns:a16="http://schemas.microsoft.com/office/drawing/2014/main" id="{7BD67A8E-4D1B-40D5-97B4-9FCAC56FF60C}"/>
              </a:ext>
            </a:extLst>
          </p:cNvPr>
          <p:cNvPicPr>
            <a:picLocks noChangeAspect="1"/>
          </p:cNvPicPr>
          <p:nvPr/>
        </p:nvPicPr>
        <p:blipFill>
          <a:blip r:embed="rId4"/>
          <a:stretch>
            <a:fillRect/>
          </a:stretch>
        </p:blipFill>
        <p:spPr>
          <a:xfrm>
            <a:off x="3932935" y="821398"/>
            <a:ext cx="8124825" cy="1809750"/>
          </a:xfrm>
          <a:prstGeom prst="rect">
            <a:avLst/>
          </a:prstGeom>
        </p:spPr>
        <p:style>
          <a:lnRef idx="1">
            <a:schemeClr val="accent6"/>
          </a:lnRef>
          <a:fillRef idx="2">
            <a:schemeClr val="accent6"/>
          </a:fillRef>
          <a:effectRef idx="1">
            <a:schemeClr val="accent6"/>
          </a:effectRef>
          <a:fontRef idx="minor">
            <a:schemeClr val="dk1"/>
          </a:fontRef>
        </p:style>
      </p:pic>
      <p:sp>
        <p:nvSpPr>
          <p:cNvPr id="5" name="TextBox 4">
            <a:extLst>
              <a:ext uri="{FF2B5EF4-FFF2-40B4-BE49-F238E27FC236}">
                <a16:creationId xmlns:a16="http://schemas.microsoft.com/office/drawing/2014/main" id="{79238FC0-2EAB-454D-9752-01CBDFE12A47}"/>
              </a:ext>
            </a:extLst>
          </p:cNvPr>
          <p:cNvSpPr txBox="1"/>
          <p:nvPr/>
        </p:nvSpPr>
        <p:spPr>
          <a:xfrm>
            <a:off x="525710" y="234892"/>
            <a:ext cx="111405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rgbClr val="C00000"/>
                </a:solidFill>
              </a:rPr>
              <a:t>BUDGET APPROVALS</a:t>
            </a:r>
          </a:p>
        </p:txBody>
      </p:sp>
    </p:spTree>
    <p:extLst>
      <p:ext uri="{BB962C8B-B14F-4D97-AF65-F5344CB8AC3E}">
        <p14:creationId xmlns:p14="http://schemas.microsoft.com/office/powerpoint/2010/main" val="1587499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CBD-F8FB-4AB9-977F-1F71DE9A57A5}"/>
              </a:ext>
            </a:extLst>
          </p:cNvPr>
          <p:cNvSpPr>
            <a:spLocks noGrp="1"/>
          </p:cNvSpPr>
          <p:nvPr>
            <p:ph type="title"/>
          </p:nvPr>
        </p:nvSpPr>
        <p:spPr>
          <a:xfrm>
            <a:off x="1371818" y="1295602"/>
            <a:ext cx="9603275" cy="520942"/>
          </a:xfrm>
        </p:spPr>
        <p:txBody>
          <a:bodyPr>
            <a:normAutofit fontScale="90000"/>
          </a:bodyPr>
          <a:lstStyle/>
          <a:p>
            <a:pPr algn="ctr"/>
            <a:r>
              <a:rPr lang="en-US" dirty="0"/>
              <a:t>District contacts:</a:t>
            </a:r>
          </a:p>
        </p:txBody>
      </p:sp>
      <p:pic>
        <p:nvPicPr>
          <p:cNvPr id="3" name="Picture 2">
            <a:extLst>
              <a:ext uri="{FF2B5EF4-FFF2-40B4-BE49-F238E27FC236}">
                <a16:creationId xmlns:a16="http://schemas.microsoft.com/office/drawing/2014/main" id="{AA696299-DCB1-49DD-9989-D4458F9215D2}"/>
              </a:ext>
            </a:extLst>
          </p:cNvPr>
          <p:cNvPicPr>
            <a:picLocks noChangeAspect="1"/>
          </p:cNvPicPr>
          <p:nvPr/>
        </p:nvPicPr>
        <p:blipFill>
          <a:blip r:embed="rId2"/>
          <a:stretch>
            <a:fillRect/>
          </a:stretch>
        </p:blipFill>
        <p:spPr>
          <a:xfrm>
            <a:off x="1371818" y="2073260"/>
            <a:ext cx="4519135" cy="1279540"/>
          </a:xfrm>
          <a:prstGeom prst="rect">
            <a:avLst/>
          </a:prstGeom>
        </p:spPr>
        <p:style>
          <a:lnRef idx="1">
            <a:schemeClr val="accent6"/>
          </a:lnRef>
          <a:fillRef idx="2">
            <a:schemeClr val="accent6"/>
          </a:fillRef>
          <a:effectRef idx="1">
            <a:schemeClr val="accent6"/>
          </a:effectRef>
          <a:fontRef idx="minor">
            <a:schemeClr val="dk1"/>
          </a:fontRef>
        </p:style>
      </p:pic>
      <p:pic>
        <p:nvPicPr>
          <p:cNvPr id="4" name="Picture 3">
            <a:extLst>
              <a:ext uri="{FF2B5EF4-FFF2-40B4-BE49-F238E27FC236}">
                <a16:creationId xmlns:a16="http://schemas.microsoft.com/office/drawing/2014/main" id="{E0899BC9-42EE-408C-A988-DB067743BF29}"/>
              </a:ext>
            </a:extLst>
          </p:cNvPr>
          <p:cNvPicPr>
            <a:picLocks noChangeAspect="1"/>
          </p:cNvPicPr>
          <p:nvPr/>
        </p:nvPicPr>
        <p:blipFill>
          <a:blip r:embed="rId3"/>
          <a:stretch>
            <a:fillRect/>
          </a:stretch>
        </p:blipFill>
        <p:spPr>
          <a:xfrm>
            <a:off x="6080605" y="2011485"/>
            <a:ext cx="4980864" cy="1341315"/>
          </a:xfrm>
          <a:prstGeom prst="rect">
            <a:avLst/>
          </a:prstGeom>
        </p:spPr>
      </p:pic>
      <p:pic>
        <p:nvPicPr>
          <p:cNvPr id="5" name="Picture 4">
            <a:extLst>
              <a:ext uri="{FF2B5EF4-FFF2-40B4-BE49-F238E27FC236}">
                <a16:creationId xmlns:a16="http://schemas.microsoft.com/office/drawing/2014/main" id="{6F7C735B-600C-4406-9125-FFAD76516570}"/>
              </a:ext>
            </a:extLst>
          </p:cNvPr>
          <p:cNvPicPr>
            <a:picLocks noChangeAspect="1"/>
          </p:cNvPicPr>
          <p:nvPr/>
        </p:nvPicPr>
        <p:blipFill>
          <a:blip r:embed="rId4"/>
          <a:stretch>
            <a:fillRect/>
          </a:stretch>
        </p:blipFill>
        <p:spPr>
          <a:xfrm>
            <a:off x="1371817" y="3753542"/>
            <a:ext cx="4519135" cy="1799359"/>
          </a:xfrm>
          <a:prstGeom prst="rect">
            <a:avLst/>
          </a:prstGeom>
        </p:spPr>
      </p:pic>
      <p:pic>
        <p:nvPicPr>
          <p:cNvPr id="6" name="Picture 5"/>
          <p:cNvPicPr>
            <a:picLocks noChangeAspect="1"/>
          </p:cNvPicPr>
          <p:nvPr/>
        </p:nvPicPr>
        <p:blipFill>
          <a:blip r:embed="rId5"/>
          <a:stretch>
            <a:fillRect/>
          </a:stretch>
        </p:blipFill>
        <p:spPr>
          <a:xfrm>
            <a:off x="6190080" y="3753542"/>
            <a:ext cx="5043185" cy="1866900"/>
          </a:xfrm>
          <a:prstGeom prst="rect">
            <a:avLst/>
          </a:prstGeom>
        </p:spPr>
      </p:pic>
    </p:spTree>
    <p:extLst>
      <p:ext uri="{BB962C8B-B14F-4D97-AF65-F5344CB8AC3E}">
        <p14:creationId xmlns:p14="http://schemas.microsoft.com/office/powerpoint/2010/main" val="2710638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BA80-1AB1-441A-A12A-62136CFE2575}"/>
              </a:ext>
            </a:extLst>
          </p:cNvPr>
          <p:cNvSpPr>
            <a:spLocks noGrp="1"/>
          </p:cNvSpPr>
          <p:nvPr>
            <p:ph type="title"/>
          </p:nvPr>
        </p:nvSpPr>
        <p:spPr>
          <a:xfrm>
            <a:off x="1418023" y="1265915"/>
            <a:ext cx="9603275" cy="613220"/>
          </a:xfrm>
        </p:spPr>
        <p:txBody>
          <a:bodyPr>
            <a:normAutofit fontScale="90000"/>
          </a:bodyPr>
          <a:lstStyle/>
          <a:p>
            <a:r>
              <a:rPr lang="en-US" dirty="0" smtClean="0"/>
              <a:t>Recipients: approver, signer, delegator, acceptor</a:t>
            </a:r>
            <a:endParaRPr lang="en-US" dirty="0"/>
          </a:p>
        </p:txBody>
      </p:sp>
      <p:sp>
        <p:nvSpPr>
          <p:cNvPr id="3" name="TextBox 2">
            <a:extLst>
              <a:ext uri="{FF2B5EF4-FFF2-40B4-BE49-F238E27FC236}">
                <a16:creationId xmlns:a16="http://schemas.microsoft.com/office/drawing/2014/main" id="{4410BE22-4BF0-431D-A2AE-0CF0B2B35A68}"/>
              </a:ext>
            </a:extLst>
          </p:cNvPr>
          <p:cNvSpPr txBox="1"/>
          <p:nvPr/>
        </p:nvSpPr>
        <p:spPr>
          <a:xfrm>
            <a:off x="1518406" y="2256639"/>
            <a:ext cx="10551673"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Sign in to Adobe.com/documents and click on </a:t>
            </a:r>
            <a:r>
              <a:rPr lang="en-US" sz="2000" u="sng" dirty="0"/>
              <a:t>Adobe Sign </a:t>
            </a:r>
            <a:r>
              <a:rPr lang="en-US" sz="2000" dirty="0"/>
              <a:t>then click on </a:t>
            </a:r>
            <a:r>
              <a:rPr lang="en-US" sz="2000" u="sng" dirty="0"/>
              <a:t>Manage</a:t>
            </a:r>
            <a:r>
              <a:rPr lang="en-US" sz="2000" dirty="0"/>
              <a:t>. </a:t>
            </a:r>
          </a:p>
          <a:p>
            <a:pPr marL="285750" indent="-285750">
              <a:buFont typeface="Arial" panose="020B0604020202020204" pitchFamily="34" charset="0"/>
              <a:buChar char="•"/>
            </a:pPr>
            <a:r>
              <a:rPr lang="en-US" sz="2000" dirty="0"/>
              <a:t>Review the </a:t>
            </a:r>
            <a:r>
              <a:rPr lang="en-US" sz="2000" dirty="0" smtClean="0"/>
              <a:t>document.</a:t>
            </a:r>
            <a:endParaRPr lang="en-US" sz="2000" dirty="0"/>
          </a:p>
          <a:p>
            <a:pPr marL="285750" indent="-285750">
              <a:buFont typeface="Arial" panose="020B0604020202020204" pitchFamily="34" charset="0"/>
              <a:buChar char="•"/>
            </a:pPr>
            <a:r>
              <a:rPr lang="en-US" sz="2000" dirty="0"/>
              <a:t>Check where the document is going next, all signers appear on the right hand side.</a:t>
            </a:r>
          </a:p>
          <a:p>
            <a:pPr marL="285750" indent="-285750">
              <a:buFont typeface="Arial" panose="020B0604020202020204" pitchFamily="34" charset="0"/>
              <a:buChar char="•"/>
            </a:pPr>
            <a:r>
              <a:rPr lang="en-US" sz="2000" dirty="0"/>
              <a:t>Sign the document.</a:t>
            </a:r>
          </a:p>
          <a:p>
            <a:pPr marL="285750" indent="-285750">
              <a:buFont typeface="Arial" panose="020B0604020202020204" pitchFamily="34" charset="0"/>
              <a:buChar char="•"/>
            </a:pPr>
            <a:r>
              <a:rPr lang="en-US" sz="2000" dirty="0"/>
              <a:t>You will receive an e-mail with the </a:t>
            </a:r>
            <a:r>
              <a:rPr lang="en-US" sz="2000" b="1" dirty="0"/>
              <a:t>signed report </a:t>
            </a:r>
            <a:r>
              <a:rPr lang="en-US" sz="2000" dirty="0"/>
              <a:t>and the </a:t>
            </a:r>
            <a:r>
              <a:rPr lang="en-US" sz="2000" b="1" dirty="0"/>
              <a:t>audit form </a:t>
            </a:r>
            <a:r>
              <a:rPr lang="en-US" sz="2000" dirty="0"/>
              <a:t>when the document has been fully signed</a:t>
            </a:r>
            <a:r>
              <a:rPr lang="en-US" sz="2000" dirty="0" smtClean="0"/>
              <a:t>.</a:t>
            </a:r>
          </a:p>
          <a:p>
            <a:pPr marL="285750" indent="-285750">
              <a:buFont typeface="Arial" panose="020B0604020202020204" pitchFamily="34" charset="0"/>
              <a:buChar char="•"/>
            </a:pPr>
            <a:r>
              <a:rPr lang="en-US" sz="2000" dirty="0" smtClean="0"/>
              <a:t>DO NOT forward the e-mail, if you can’t sign the document, you can delegate to someone else.</a:t>
            </a:r>
            <a:endParaRPr lang="en-US" sz="2000" dirty="0"/>
          </a:p>
          <a:p>
            <a:endParaRPr lang="en-US" sz="2000" dirty="0"/>
          </a:p>
          <a:p>
            <a:r>
              <a:rPr lang="en-US" sz="2000" dirty="0"/>
              <a:t>   </a:t>
            </a:r>
          </a:p>
        </p:txBody>
      </p:sp>
    </p:spTree>
    <p:extLst>
      <p:ext uri="{BB962C8B-B14F-4D97-AF65-F5344CB8AC3E}">
        <p14:creationId xmlns:p14="http://schemas.microsoft.com/office/powerpoint/2010/main" val="738566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731" y="604057"/>
            <a:ext cx="8828116" cy="4779203"/>
          </a:xfrm>
          <a:prstGeom prst="rect">
            <a:avLst/>
          </a:prstGeom>
        </p:spPr>
      </p:pic>
      <p:sp>
        <p:nvSpPr>
          <p:cNvPr id="3" name="TextBox 2"/>
          <p:cNvSpPr txBox="1"/>
          <p:nvPr/>
        </p:nvSpPr>
        <p:spPr>
          <a:xfrm>
            <a:off x="227213" y="1900843"/>
            <a:ext cx="172904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Signers who do not want to sign,  DO NOT forward the e-mail from Adobe Sign instead  delegate someone to sign on your behalf</a:t>
            </a:r>
            <a:endParaRPr lang="en-US" sz="1200" dirty="0"/>
          </a:p>
        </p:txBody>
      </p:sp>
      <p:sp>
        <p:nvSpPr>
          <p:cNvPr id="4" name="Right Arrow 3"/>
          <p:cNvSpPr/>
          <p:nvPr/>
        </p:nvSpPr>
        <p:spPr>
          <a:xfrm flipV="1">
            <a:off x="1956262" y="2349731"/>
            <a:ext cx="1285702" cy="31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11731" y="138545"/>
            <a:ext cx="882811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Delegate Signature</a:t>
            </a:r>
            <a:endParaRPr lang="en-US" b="1" dirty="0"/>
          </a:p>
        </p:txBody>
      </p:sp>
    </p:spTree>
    <p:extLst>
      <p:ext uri="{BB962C8B-B14F-4D97-AF65-F5344CB8AC3E}">
        <p14:creationId xmlns:p14="http://schemas.microsoft.com/office/powerpoint/2010/main" val="266718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r>
              <a:rPr lang="en-US" dirty="0" err="1"/>
              <a:t>a/C</a:t>
            </a:r>
            <a:r>
              <a:rPr lang="en-US" dirty="0"/>
              <a:t> transmittal process </a:t>
            </a:r>
          </a:p>
        </p:txBody>
      </p:sp>
      <p:pic>
        <p:nvPicPr>
          <p:cNvPr id="10" name="Picture 9">
            <a:extLst>
              <a:ext uri="{FF2B5EF4-FFF2-40B4-BE49-F238E27FC236}">
                <a16:creationId xmlns:a16="http://schemas.microsoft.com/office/drawing/2014/main" id="{C741A2A9-4BE6-43BA-AF8D-38B29D8D19C0}"/>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4132517" y="2174795"/>
            <a:ext cx="4237007" cy="2822724"/>
          </a:xfrm>
          <a:prstGeom prst="rect">
            <a:avLst/>
          </a:prstGeom>
        </p:spPr>
      </p:pic>
    </p:spTree>
    <p:extLst>
      <p:ext uri="{BB962C8B-B14F-4D97-AF65-F5344CB8AC3E}">
        <p14:creationId xmlns:p14="http://schemas.microsoft.com/office/powerpoint/2010/main" val="2200844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r>
              <a:rPr lang="en-US" dirty="0"/>
              <a:t>Adobe sign</a:t>
            </a:r>
          </a:p>
        </p:txBody>
      </p:sp>
      <p:pic>
        <p:nvPicPr>
          <p:cNvPr id="4" name="Picture 3">
            <a:extLst>
              <a:ext uri="{FF2B5EF4-FFF2-40B4-BE49-F238E27FC236}">
                <a16:creationId xmlns:a16="http://schemas.microsoft.com/office/drawing/2014/main" id="{E44CAE09-E3FA-4F71-97CE-60996F8BC876}"/>
              </a:ext>
            </a:extLst>
          </p:cNvPr>
          <p:cNvPicPr>
            <a:picLocks noChangeAspect="1"/>
          </p:cNvPicPr>
          <p:nvPr/>
        </p:nvPicPr>
        <p:blipFill>
          <a:blip r:embed="rId2"/>
          <a:stretch>
            <a:fillRect/>
          </a:stretch>
        </p:blipFill>
        <p:spPr>
          <a:xfrm>
            <a:off x="5548543" y="2747303"/>
            <a:ext cx="1695635" cy="1505100"/>
          </a:xfrm>
          <a:prstGeom prst="rect">
            <a:avLst/>
          </a:prstGeom>
        </p:spPr>
      </p:pic>
    </p:spTree>
    <p:extLst>
      <p:ext uri="{BB962C8B-B14F-4D97-AF65-F5344CB8AC3E}">
        <p14:creationId xmlns:p14="http://schemas.microsoft.com/office/powerpoint/2010/main" val="4015628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51579" y="804519"/>
            <a:ext cx="9603275" cy="708397"/>
          </a:xfrm>
        </p:spPr>
        <p:txBody>
          <a:bodyPr>
            <a:normAutofit/>
          </a:bodyPr>
          <a:lstStyle/>
          <a:p>
            <a:pPr algn="ctr"/>
            <a:r>
              <a:rPr lang="en-US" sz="2800" dirty="0"/>
              <a:t>A/C transmittal form process</a:t>
            </a:r>
          </a:p>
        </p:txBody>
      </p:sp>
      <p:sp>
        <p:nvSpPr>
          <p:cNvPr id="4" name="Rectangle 3"/>
          <p:cNvSpPr/>
          <p:nvPr/>
        </p:nvSpPr>
        <p:spPr>
          <a:xfrm>
            <a:off x="1103654" y="2051045"/>
            <a:ext cx="10476461" cy="2677656"/>
          </a:xfrm>
          <a:prstGeom prst="rect">
            <a:avLst/>
          </a:prstGeom>
        </p:spPr>
        <p:txBody>
          <a:bodyPr wrap="square">
            <a:spAutoFit/>
          </a:bodyPr>
          <a:lstStyle/>
          <a:p>
            <a:pPr marL="285750" indent="-285750">
              <a:buFont typeface="Arial" panose="020B0604020202020204" pitchFamily="34" charset="0"/>
              <a:buChar char="•"/>
            </a:pPr>
            <a:r>
              <a:rPr lang="en-US" sz="2400" dirty="0"/>
              <a:t>The purpose of the A/C Transmittal form </a:t>
            </a:r>
            <a:r>
              <a:rPr lang="en-US" sz="2400" b="1" dirty="0"/>
              <a:t>is not to collect </a:t>
            </a:r>
            <a:r>
              <a:rPr lang="en-US" sz="2400" dirty="0"/>
              <a:t>signatures. </a:t>
            </a:r>
          </a:p>
          <a:p>
            <a:pPr marL="285750" indent="-285750">
              <a:buFont typeface="Arial" panose="020B0604020202020204" pitchFamily="34" charset="0"/>
              <a:buChar char="•"/>
            </a:pPr>
            <a:r>
              <a:rPr lang="en-US" sz="2400" dirty="0"/>
              <a:t>Its purpose is to internally route an agreement or contract along with its supporting documentation to all parties involved with the approval of the agreement/contract. </a:t>
            </a:r>
          </a:p>
          <a:p>
            <a:pPr marL="285750" indent="-285750">
              <a:buFont typeface="Arial" panose="020B0604020202020204" pitchFamily="34" charset="0"/>
              <a:buChar char="•"/>
            </a:pPr>
            <a:r>
              <a:rPr lang="en-US" sz="2400" dirty="0"/>
              <a:t>This facilitates signing of the agreement/contract as  well as other business processes involved with obtaining the goods and services described in the contract.</a:t>
            </a:r>
          </a:p>
        </p:txBody>
      </p:sp>
      <p:sp>
        <p:nvSpPr>
          <p:cNvPr id="5" name="TextBox 4"/>
          <p:cNvSpPr txBox="1"/>
          <p:nvPr/>
        </p:nvSpPr>
        <p:spPr>
          <a:xfrm>
            <a:off x="1293288" y="1474123"/>
            <a:ext cx="5192683" cy="369332"/>
          </a:xfrm>
          <a:prstGeom prst="rect">
            <a:avLst/>
          </a:prstGeom>
          <a:noFill/>
        </p:spPr>
        <p:txBody>
          <a:bodyPr wrap="square" rtlCol="0">
            <a:spAutoFit/>
          </a:bodyPr>
          <a:lstStyle/>
          <a:p>
            <a:r>
              <a:rPr lang="en-US" dirty="0">
                <a:solidFill>
                  <a:srgbClr val="FF0000"/>
                </a:solidFill>
              </a:rPr>
              <a:t>What is the Purpose of the A/C Transmittal Form</a:t>
            </a:r>
          </a:p>
        </p:txBody>
      </p:sp>
    </p:spTree>
    <p:extLst>
      <p:ext uri="{BB962C8B-B14F-4D97-AF65-F5344CB8AC3E}">
        <p14:creationId xmlns:p14="http://schemas.microsoft.com/office/powerpoint/2010/main" val="3599245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60558"/>
            <a:ext cx="9603275" cy="614307"/>
          </a:xfrm>
        </p:spPr>
        <p:txBody>
          <a:bodyPr/>
          <a:lstStyle/>
          <a:p>
            <a:pPr algn="ctr"/>
            <a:r>
              <a:rPr lang="en-US" dirty="0"/>
              <a:t>A/C transmittal form </a:t>
            </a:r>
            <a:r>
              <a:rPr lang="en-US" sz="2800" dirty="0"/>
              <a:t>process</a:t>
            </a:r>
          </a:p>
        </p:txBody>
      </p:sp>
      <p:sp>
        <p:nvSpPr>
          <p:cNvPr id="7" name="Content Placeholder 2"/>
          <p:cNvSpPr txBox="1">
            <a:spLocks noGrp="1"/>
          </p:cNvSpPr>
          <p:nvPr>
            <p:ph idx="1"/>
          </p:nvPr>
        </p:nvSpPr>
        <p:spPr>
          <a:xfrm>
            <a:off x="1313411" y="2015733"/>
            <a:ext cx="9741443" cy="3309954"/>
          </a:xfrm>
          <a:prstGeom prst="rect">
            <a:avLst/>
          </a:prstGeom>
        </p:spPr>
        <p:txBody>
          <a:bodyPr>
            <a:normAutofit fontScale="6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800" dirty="0"/>
              <a:t>Do Not use Adobe sign to route A/C transmittal form for approval.</a:t>
            </a:r>
          </a:p>
          <a:p>
            <a:r>
              <a:rPr lang="en-US" sz="3800" dirty="0"/>
              <a:t>Do Not combine the contract with any transmittal documents, (requisition, contracts review approval, insurance, </a:t>
            </a:r>
            <a:r>
              <a:rPr lang="en-US" sz="3800" dirty="0" err="1"/>
              <a:t>etc</a:t>
            </a:r>
            <a:r>
              <a:rPr lang="en-US" sz="3800" dirty="0"/>
              <a:t>,.)</a:t>
            </a:r>
          </a:p>
          <a:p>
            <a:r>
              <a:rPr lang="en-US" sz="3800" dirty="0"/>
              <a:t>While it is encouraged to use Adobe Sign to secure digital signatures on the </a:t>
            </a:r>
            <a:r>
              <a:rPr lang="en-US" sz="3800" b="1" dirty="0"/>
              <a:t>actual agreement/contract</a:t>
            </a:r>
            <a:r>
              <a:rPr lang="en-US" sz="3800" dirty="0"/>
              <a:t>, it is important to understand that signing the agreement/contract is only part of the overall process that the A/C Transmittal Form supports.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90868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4886" y="684831"/>
            <a:ext cx="10701251" cy="4924425"/>
          </a:xfrm>
          <a:prstGeom prst="rect">
            <a:avLst/>
          </a:prstGeom>
          <a:noFill/>
        </p:spPr>
        <p:txBody>
          <a:bodyPr wrap="square" rtlCol="0">
            <a:spAutoFit/>
          </a:bodyPr>
          <a:lstStyle/>
          <a:p>
            <a:r>
              <a:rPr lang="en-US" sz="2400" dirty="0">
                <a:solidFill>
                  <a:srgbClr val="FF0000"/>
                </a:solidFill>
              </a:rPr>
              <a:t>What is the A/C Transmittal Form?</a:t>
            </a:r>
          </a:p>
          <a:p>
            <a:endParaRPr lang="en-US" sz="2400" dirty="0">
              <a:solidFill>
                <a:srgbClr val="FF0000"/>
              </a:solidFill>
            </a:endParaRPr>
          </a:p>
          <a:p>
            <a:pPr marL="285750" indent="-285750">
              <a:buFont typeface="Arial" panose="020B0604020202020204" pitchFamily="34" charset="0"/>
              <a:buChar char="•"/>
            </a:pPr>
            <a:r>
              <a:rPr lang="en-US" sz="2000" dirty="0"/>
              <a:t>Is a fillable PDF form used to summarize the information contained in an agreement/contract </a:t>
            </a:r>
          </a:p>
          <a:p>
            <a:pPr marL="285750" indent="-285750">
              <a:buFont typeface="Arial" panose="020B0604020202020204" pitchFamily="34" charset="0"/>
              <a:buChar char="•"/>
            </a:pPr>
            <a:r>
              <a:rPr lang="en-US" sz="2000" dirty="0"/>
              <a:t>Consolidates additional required documentation</a:t>
            </a:r>
          </a:p>
          <a:p>
            <a:pPr marL="285750" indent="-285750">
              <a:buFont typeface="Arial" panose="020B0604020202020204" pitchFamily="34" charset="0"/>
              <a:buChar char="•"/>
            </a:pPr>
            <a:r>
              <a:rPr lang="en-US" sz="2000" dirty="0"/>
              <a:t>And provides instruction on where the agreement/contract should be routed for signature</a:t>
            </a:r>
          </a:p>
          <a:p>
            <a:endParaRPr lang="en-US" sz="2000" dirty="0"/>
          </a:p>
          <a:p>
            <a:r>
              <a:rPr lang="en-US" sz="2400" b="1" dirty="0"/>
              <a:t>There are three different A/C Transmittal Forms</a:t>
            </a:r>
            <a:r>
              <a:rPr lang="en-US" sz="2400" dirty="0"/>
              <a:t>: </a:t>
            </a:r>
          </a:p>
          <a:p>
            <a:pPr marL="800100" lvl="1" indent="-342900">
              <a:buFont typeface="Arial" panose="020B0604020202020204" pitchFamily="34" charset="0"/>
              <a:buChar char="•"/>
            </a:pPr>
            <a:r>
              <a:rPr lang="en-US" dirty="0"/>
              <a:t>One for Colleges that can fully execute an agreement/contract ($95,200 and under)</a:t>
            </a:r>
          </a:p>
          <a:p>
            <a:pPr marL="800100" lvl="1" indent="-342900">
              <a:buFont typeface="Arial" panose="020B0604020202020204" pitchFamily="34" charset="0"/>
              <a:buChar char="•"/>
            </a:pPr>
            <a:r>
              <a:rPr lang="en-US" dirty="0"/>
              <a:t>One for Colleges that require Board approval and Signature from the Vice Chancellor of Business and Financial Services to fully execute the agreement/contract (over $95,200)</a:t>
            </a:r>
          </a:p>
          <a:p>
            <a:pPr marL="800100" lvl="1" indent="-342900">
              <a:buFont typeface="Arial" panose="020B0604020202020204" pitchFamily="34" charset="0"/>
              <a:buChar char="•"/>
            </a:pPr>
            <a:r>
              <a:rPr lang="en-US" dirty="0"/>
              <a:t>And one for all District agreement/contracts.</a:t>
            </a:r>
          </a:p>
          <a:p>
            <a:pPr lvl="1"/>
            <a:endParaRPr lang="en-US" dirty="0"/>
          </a:p>
          <a:p>
            <a:pPr marL="285750" indent="-285750">
              <a:buFont typeface="Arial" panose="020B0604020202020204" pitchFamily="34" charset="0"/>
              <a:buChar char="•"/>
            </a:pPr>
            <a:r>
              <a:rPr lang="en-US" sz="2400" dirty="0">
                <a:solidFill>
                  <a:srgbClr val="FF0000"/>
                </a:solidFill>
              </a:rPr>
              <a:t>Please use the correct form according to the amount of the contract</a:t>
            </a:r>
            <a:r>
              <a:rPr lang="en-US" sz="2400" dirty="0" smtClean="0">
                <a:solidFill>
                  <a:srgbClr val="FF0000"/>
                </a:solidFill>
              </a:rPr>
              <a:t>.</a:t>
            </a:r>
          </a:p>
          <a:p>
            <a:endParaRPr lang="en-US" sz="2400" dirty="0" smtClean="0">
              <a:solidFill>
                <a:srgbClr val="FF0000"/>
              </a:solidFill>
            </a:endParaRPr>
          </a:p>
          <a:p>
            <a:pPr marL="285750" indent="-285750">
              <a:buFont typeface="Arial" panose="020B0604020202020204" pitchFamily="34" charset="0"/>
              <a:buChar char="•"/>
            </a:pPr>
            <a:r>
              <a:rPr lang="en-US" sz="2400" dirty="0" smtClean="0">
                <a:solidFill>
                  <a:srgbClr val="FF0000"/>
                </a:solidFill>
              </a:rPr>
              <a:t>Each form outlines the approval process</a:t>
            </a:r>
            <a:endParaRPr lang="en-US" sz="2400" dirty="0">
              <a:solidFill>
                <a:srgbClr val="FF0000"/>
              </a:solidFill>
            </a:endParaRPr>
          </a:p>
        </p:txBody>
      </p:sp>
      <p:sp>
        <p:nvSpPr>
          <p:cNvPr id="5" name="Title 1"/>
          <p:cNvSpPr txBox="1">
            <a:spLocks/>
          </p:cNvSpPr>
          <p:nvPr/>
        </p:nvSpPr>
        <p:spPr>
          <a:xfrm>
            <a:off x="1573875" y="167089"/>
            <a:ext cx="9603275" cy="614307"/>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t>A/C transmittal form </a:t>
            </a:r>
            <a:r>
              <a:rPr lang="en-US" sz="2800" dirty="0"/>
              <a:t>process</a:t>
            </a:r>
          </a:p>
        </p:txBody>
      </p:sp>
    </p:spTree>
    <p:extLst>
      <p:ext uri="{BB962C8B-B14F-4D97-AF65-F5344CB8AC3E}">
        <p14:creationId xmlns:p14="http://schemas.microsoft.com/office/powerpoint/2010/main" val="1318423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203" y="140607"/>
            <a:ext cx="10134655"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a:hlinkClick r:id="rId2"/>
              </a:rPr>
              <a:t>Where are the forms located?</a:t>
            </a:r>
            <a:r>
              <a:rPr lang="en-US" sz="2400" dirty="0"/>
              <a:t> </a:t>
            </a:r>
          </a:p>
          <a:p>
            <a:pPr algn="ctr"/>
            <a:r>
              <a:rPr lang="en-US" sz="2400" dirty="0" smtClean="0"/>
              <a:t>TEAMS Group- ASUG-Adobe </a:t>
            </a:r>
            <a:r>
              <a:rPr lang="en-US" sz="2400" dirty="0"/>
              <a:t>Sign user group</a:t>
            </a:r>
          </a:p>
        </p:txBody>
      </p:sp>
      <p:sp>
        <p:nvSpPr>
          <p:cNvPr id="9" name="TextBox 8"/>
          <p:cNvSpPr txBox="1"/>
          <p:nvPr/>
        </p:nvSpPr>
        <p:spPr>
          <a:xfrm>
            <a:off x="21890" y="3136211"/>
            <a:ext cx="1331367"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dirty="0"/>
              <a:t>A/C comes to Business Service before Area VP</a:t>
            </a:r>
          </a:p>
        </p:txBody>
      </p:sp>
      <p:pic>
        <p:nvPicPr>
          <p:cNvPr id="5" name="Picture 4"/>
          <p:cNvPicPr>
            <a:picLocks noChangeAspect="1"/>
          </p:cNvPicPr>
          <p:nvPr/>
        </p:nvPicPr>
        <p:blipFill>
          <a:blip r:embed="rId3"/>
          <a:stretch>
            <a:fillRect/>
          </a:stretch>
        </p:blipFill>
        <p:spPr>
          <a:xfrm>
            <a:off x="1396538" y="971604"/>
            <a:ext cx="10224655" cy="5772789"/>
          </a:xfrm>
          <a:prstGeom prst="rect">
            <a:avLst/>
          </a:prstGeom>
        </p:spPr>
      </p:pic>
      <p:sp>
        <p:nvSpPr>
          <p:cNvPr id="10" name="Right Arrow 9"/>
          <p:cNvSpPr/>
          <p:nvPr/>
        </p:nvSpPr>
        <p:spPr>
          <a:xfrm>
            <a:off x="1396538" y="3507971"/>
            <a:ext cx="609600" cy="77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2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D5A5-D07E-47D5-B80D-79DE2D810F62}"/>
              </a:ext>
            </a:extLst>
          </p:cNvPr>
          <p:cNvSpPr>
            <a:spLocks noGrp="1"/>
          </p:cNvSpPr>
          <p:nvPr>
            <p:ph type="title"/>
          </p:nvPr>
        </p:nvSpPr>
        <p:spPr>
          <a:xfrm>
            <a:off x="676102" y="194918"/>
            <a:ext cx="10378751" cy="542143"/>
          </a:xfrm>
        </p:spPr>
        <p:style>
          <a:lnRef idx="2">
            <a:schemeClr val="accent1"/>
          </a:lnRef>
          <a:fillRef idx="1">
            <a:schemeClr val="lt1"/>
          </a:fillRef>
          <a:effectRef idx="0">
            <a:schemeClr val="accent1"/>
          </a:effectRef>
          <a:fontRef idx="minor">
            <a:schemeClr val="dk1"/>
          </a:fontRef>
        </p:style>
        <p:txBody>
          <a:bodyPr/>
          <a:lstStyle/>
          <a:p>
            <a:pPr algn="ctr"/>
            <a:r>
              <a:rPr lang="en-US" dirty="0" smtClean="0"/>
              <a:t>A/C TRANSMITTAL Form cont.,</a:t>
            </a:r>
            <a:endParaRPr lang="en-US" dirty="0"/>
          </a:p>
        </p:txBody>
      </p:sp>
      <p:pic>
        <p:nvPicPr>
          <p:cNvPr id="4" name="Content Placeholder 3">
            <a:extLst>
              <a:ext uri="{FF2B5EF4-FFF2-40B4-BE49-F238E27FC236}">
                <a16:creationId xmlns:a16="http://schemas.microsoft.com/office/drawing/2014/main" id="{1F47343A-1087-48E5-9073-197B4D393E5E}"/>
              </a:ext>
            </a:extLst>
          </p:cNvPr>
          <p:cNvPicPr>
            <a:picLocks noGrp="1" noChangeAspect="1"/>
          </p:cNvPicPr>
          <p:nvPr>
            <p:ph idx="1"/>
          </p:nvPr>
        </p:nvPicPr>
        <p:blipFill>
          <a:blip r:embed="rId2"/>
          <a:stretch>
            <a:fillRect/>
          </a:stretch>
        </p:blipFill>
        <p:spPr>
          <a:xfrm>
            <a:off x="620685" y="847899"/>
            <a:ext cx="10434170" cy="5297978"/>
          </a:xfrm>
          <a:prstGeom prst="rect">
            <a:avLst/>
          </a:prstGeom>
        </p:spPr>
      </p:pic>
    </p:spTree>
    <p:extLst>
      <p:ext uri="{BB962C8B-B14F-4D97-AF65-F5344CB8AC3E}">
        <p14:creationId xmlns:p14="http://schemas.microsoft.com/office/powerpoint/2010/main" val="1856932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597" y="277090"/>
            <a:ext cx="11532523" cy="5253697"/>
          </a:xfrm>
          <a:prstGeom prst="rect">
            <a:avLst/>
          </a:prstGeom>
        </p:spPr>
      </p:pic>
    </p:spTree>
    <p:extLst>
      <p:ext uri="{BB962C8B-B14F-4D97-AF65-F5344CB8AC3E}">
        <p14:creationId xmlns:p14="http://schemas.microsoft.com/office/powerpoint/2010/main" val="4243307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309233" y="1259734"/>
            <a:ext cx="5260792" cy="5301780"/>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indent="-342900">
              <a:buFont typeface="+mj-lt"/>
              <a:buAutoNum type="arabicPeriod"/>
            </a:pPr>
            <a:r>
              <a:rPr lang="en-US" sz="1300" dirty="0"/>
              <a:t>Ensure funding availability</a:t>
            </a:r>
          </a:p>
          <a:p>
            <a:pPr marL="342900" indent="-342900">
              <a:buFont typeface="+mj-lt"/>
              <a:buAutoNum type="arabicPeriod"/>
            </a:pPr>
            <a:r>
              <a:rPr lang="en-US" sz="1300" dirty="0"/>
              <a:t>Get agreement from vendor</a:t>
            </a:r>
          </a:p>
          <a:p>
            <a:pPr marL="342900" indent="-342900">
              <a:buFont typeface="+mj-lt"/>
              <a:buAutoNum type="arabicPeriod"/>
            </a:pPr>
            <a:r>
              <a:rPr lang="en-US" sz="1300" dirty="0"/>
              <a:t>Send agreement to contracts for review and clarification of insurance requirement</a:t>
            </a:r>
          </a:p>
          <a:p>
            <a:pPr marL="342900" indent="-342900">
              <a:buFont typeface="+mj-lt"/>
              <a:buAutoNum type="arabicPeriod"/>
            </a:pPr>
            <a:r>
              <a:rPr lang="en-US" sz="1300" dirty="0"/>
              <a:t>After approval, get signature from vendor and any required insurance. </a:t>
            </a:r>
            <a:r>
              <a:rPr lang="en-US" sz="1300" dirty="0">
                <a:solidFill>
                  <a:srgbClr val="FF0000"/>
                </a:solidFill>
              </a:rPr>
              <a:t>(If new vendor, obtain all new vendor forms required)</a:t>
            </a:r>
          </a:p>
          <a:p>
            <a:pPr marL="342900" indent="-342900">
              <a:buFont typeface="+mj-lt"/>
              <a:buAutoNum type="arabicPeriod"/>
            </a:pPr>
            <a:r>
              <a:rPr lang="en-US" sz="1300" dirty="0"/>
              <a:t>Enter a Type A requisition in galaxy. </a:t>
            </a:r>
            <a:r>
              <a:rPr lang="en-US" sz="1300" i="1" dirty="0"/>
              <a:t>(Not needed for revenue contracts)</a:t>
            </a:r>
          </a:p>
          <a:p>
            <a:pPr marL="342900" indent="-342900">
              <a:buFont typeface="+mj-lt"/>
              <a:buAutoNum type="arabicPeriod"/>
            </a:pPr>
            <a:r>
              <a:rPr lang="en-US" sz="1300" dirty="0"/>
              <a:t>Complete A/C transmittal form (attach all required documents)</a:t>
            </a:r>
          </a:p>
          <a:p>
            <a:pPr marL="342900" indent="-342900">
              <a:buFont typeface="+mj-lt"/>
              <a:buAutoNum type="arabicPeriod"/>
            </a:pPr>
            <a:r>
              <a:rPr lang="en-US" sz="1300" b="1" i="1" dirty="0"/>
              <a:t>Send A/C transmittal form through the approval process via email.</a:t>
            </a:r>
          </a:p>
          <a:p>
            <a:pPr marL="342900" indent="-342900">
              <a:buFont typeface="+mj-lt"/>
              <a:buAutoNum type="arabicPeriod"/>
            </a:pPr>
            <a:r>
              <a:rPr lang="en-US" sz="1300" dirty="0"/>
              <a:t>When contract number is issued, department originator will contact vendor.</a:t>
            </a:r>
          </a:p>
          <a:p>
            <a:pPr marL="342900" indent="-342900">
              <a:buFont typeface="+mj-lt"/>
              <a:buAutoNum type="arabicPeriod"/>
            </a:pPr>
            <a:r>
              <a:rPr lang="en-US" sz="1300" dirty="0"/>
              <a:t> When job is completed and services rendered, send the invoice  “approved for payment” to accounts payable.</a:t>
            </a:r>
          </a:p>
          <a:p>
            <a:pPr marL="342900" indent="-342900">
              <a:buFont typeface="+mj-lt"/>
              <a:buAutoNum type="arabicPeriod"/>
            </a:pPr>
            <a:r>
              <a:rPr lang="en-US" sz="1300" dirty="0"/>
              <a:t>Monitor your budget in galaxy to see payment is reflected in your account.</a:t>
            </a:r>
            <a:endParaRPr lang="en-US" sz="1600" dirty="0"/>
          </a:p>
          <a:p>
            <a:endParaRPr lang="en-US" dirty="0"/>
          </a:p>
          <a:p>
            <a:endParaRPr lang="en-US" dirty="0"/>
          </a:p>
        </p:txBody>
      </p:sp>
      <p:sp>
        <p:nvSpPr>
          <p:cNvPr id="3" name="Content Placeholder 5"/>
          <p:cNvSpPr txBox="1">
            <a:spLocks/>
          </p:cNvSpPr>
          <p:nvPr/>
        </p:nvSpPr>
        <p:spPr>
          <a:xfrm>
            <a:off x="6018415" y="1232350"/>
            <a:ext cx="5752407" cy="5354090"/>
          </a:xfrm>
          <a:prstGeom prst="rect">
            <a:avLst/>
          </a:prstGeo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indent="-457200">
              <a:buFont typeface="+mj-lt"/>
              <a:buAutoNum type="arabicPeriod"/>
            </a:pPr>
            <a:r>
              <a:rPr lang="en-US" sz="1600" dirty="0"/>
              <a:t>Ensure funding availability</a:t>
            </a:r>
          </a:p>
          <a:p>
            <a:pPr marL="457200" indent="-457200">
              <a:buFont typeface="+mj-lt"/>
              <a:buAutoNum type="arabicPeriod"/>
            </a:pPr>
            <a:r>
              <a:rPr lang="en-US" sz="1600" dirty="0"/>
              <a:t>Get agreement from vendor</a:t>
            </a:r>
          </a:p>
          <a:p>
            <a:pPr marL="457200" indent="-457200">
              <a:buFont typeface="+mj-lt"/>
              <a:buAutoNum type="arabicPeriod"/>
            </a:pPr>
            <a:r>
              <a:rPr lang="en-US" sz="1600" dirty="0"/>
              <a:t>Send agreement to contracts for review and clarification of insurance requirement</a:t>
            </a:r>
          </a:p>
          <a:p>
            <a:pPr marL="457200" indent="-457200">
              <a:buFont typeface="+mj-lt"/>
              <a:buAutoNum type="arabicPeriod"/>
            </a:pPr>
            <a:r>
              <a:rPr lang="en-US" sz="1600" dirty="0"/>
              <a:t>After approval, get signature from vendor and any required insurance</a:t>
            </a:r>
          </a:p>
          <a:p>
            <a:pPr marL="457200" indent="-457200">
              <a:buFont typeface="+mj-lt"/>
              <a:buAutoNum type="arabicPeriod"/>
            </a:pPr>
            <a:r>
              <a:rPr lang="en-US" sz="1600" b="1" dirty="0"/>
              <a:t>Prepare a board report and work with president’s office for submittal.</a:t>
            </a:r>
          </a:p>
          <a:p>
            <a:pPr marL="457200" indent="-457200">
              <a:buFont typeface="+mj-lt"/>
              <a:buAutoNum type="arabicPeriod"/>
            </a:pPr>
            <a:r>
              <a:rPr lang="en-US" sz="1600" dirty="0"/>
              <a:t>Enter a Type A requisition in galaxy. (Not needed for </a:t>
            </a:r>
            <a:r>
              <a:rPr lang="en-US" sz="1600" dirty="0" smtClean="0"/>
              <a:t>revenue </a:t>
            </a:r>
            <a:r>
              <a:rPr lang="en-US" sz="1600" dirty="0"/>
              <a:t>contracts)</a:t>
            </a:r>
          </a:p>
          <a:p>
            <a:pPr marL="457200" indent="-457200">
              <a:buFont typeface="+mj-lt"/>
              <a:buAutoNum type="arabicPeriod"/>
            </a:pPr>
            <a:r>
              <a:rPr lang="en-US" sz="1600" dirty="0"/>
              <a:t>Complete A/C transmittal form (</a:t>
            </a:r>
            <a:r>
              <a:rPr lang="en-US" sz="1600" dirty="0" smtClean="0"/>
              <a:t>attach </a:t>
            </a:r>
            <a:r>
              <a:rPr lang="en-US" sz="1600" dirty="0"/>
              <a:t>all required documents, including unapproved board report)</a:t>
            </a:r>
          </a:p>
          <a:p>
            <a:pPr marL="457200" indent="-457200">
              <a:buFont typeface="+mj-lt"/>
              <a:buAutoNum type="arabicPeriod"/>
            </a:pPr>
            <a:r>
              <a:rPr lang="en-US" sz="1600" b="1" i="1" dirty="0"/>
              <a:t>Send it through the approval process via email.</a:t>
            </a:r>
          </a:p>
          <a:p>
            <a:pPr marL="457200" indent="-457200">
              <a:buFont typeface="+mj-lt"/>
              <a:buAutoNum type="arabicPeriod"/>
            </a:pPr>
            <a:r>
              <a:rPr lang="en-US" sz="1600" dirty="0"/>
              <a:t>When contract number is issued, department originator will contact vendor.</a:t>
            </a:r>
          </a:p>
          <a:p>
            <a:pPr marL="457200" indent="-457200">
              <a:buFont typeface="+mj-lt"/>
              <a:buAutoNum type="arabicPeriod"/>
            </a:pPr>
            <a:r>
              <a:rPr lang="en-US" sz="1600" dirty="0"/>
              <a:t>When job is completed or services rendered, send an invoice approved for payment to accounts payable.</a:t>
            </a:r>
          </a:p>
          <a:p>
            <a:pPr marL="457200" indent="-457200">
              <a:buFont typeface="+mj-lt"/>
              <a:buAutoNum type="arabicPeriod"/>
            </a:pPr>
            <a:r>
              <a:rPr lang="en-US" sz="1600" dirty="0"/>
              <a:t>Monitor your budget in galaxy to see payment is reflected in your account.</a:t>
            </a:r>
            <a:endParaRPr lang="en-US" sz="1800" dirty="0"/>
          </a:p>
          <a:p>
            <a:pPr marL="457200" indent="-457200">
              <a:buFont typeface="+mj-lt"/>
              <a:buAutoNum type="arabicPeriod"/>
            </a:pPr>
            <a:endParaRPr lang="en-US" sz="1600" dirty="0"/>
          </a:p>
          <a:p>
            <a:pPr marL="457200" indent="-457200">
              <a:buFont typeface="+mj-lt"/>
              <a:buAutoNum type="arabicPeriod"/>
            </a:pPr>
            <a:endParaRPr lang="en-US" sz="1900" dirty="0"/>
          </a:p>
          <a:p>
            <a:pPr marL="457200" indent="-457200">
              <a:buFont typeface="+mj-lt"/>
              <a:buAutoNum type="arabicPeriod"/>
            </a:pPr>
            <a:endParaRPr lang="en-US" dirty="0"/>
          </a:p>
        </p:txBody>
      </p:sp>
      <p:sp>
        <p:nvSpPr>
          <p:cNvPr id="4" name="Title 1"/>
          <p:cNvSpPr txBox="1">
            <a:spLocks/>
          </p:cNvSpPr>
          <p:nvPr/>
        </p:nvSpPr>
        <p:spPr>
          <a:xfrm>
            <a:off x="309233" y="178746"/>
            <a:ext cx="11461589" cy="624818"/>
          </a:xfrm>
          <a:prstGeom prst="rect">
            <a:avLst/>
          </a:prstGeo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dirty="0"/>
              <a:t>Cheat sheet for contract/agreement  processing –</a:t>
            </a:r>
          </a:p>
          <a:p>
            <a:pPr algn="ctr"/>
            <a:r>
              <a:rPr lang="en-US" sz="2400" dirty="0"/>
              <a:t>for department originator  </a:t>
            </a:r>
          </a:p>
        </p:txBody>
      </p:sp>
      <p:sp>
        <p:nvSpPr>
          <p:cNvPr id="5" name="Text Placeholder 2"/>
          <p:cNvSpPr txBox="1">
            <a:spLocks/>
          </p:cNvSpPr>
          <p:nvPr/>
        </p:nvSpPr>
        <p:spPr>
          <a:xfrm>
            <a:off x="309233" y="840860"/>
            <a:ext cx="5260792" cy="414829"/>
          </a:xfrm>
          <a:prstGeom prst="rect">
            <a:avLst/>
          </a:prstGeom>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Less than $95,200</a:t>
            </a:r>
          </a:p>
        </p:txBody>
      </p:sp>
      <p:sp>
        <p:nvSpPr>
          <p:cNvPr id="6" name="Text Placeholder 2"/>
          <p:cNvSpPr txBox="1">
            <a:spLocks/>
          </p:cNvSpPr>
          <p:nvPr/>
        </p:nvSpPr>
        <p:spPr>
          <a:xfrm>
            <a:off x="6018414" y="817521"/>
            <a:ext cx="5752408" cy="414829"/>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More than $95,200</a:t>
            </a:r>
          </a:p>
        </p:txBody>
      </p:sp>
    </p:spTree>
    <p:extLst>
      <p:ext uri="{BB962C8B-B14F-4D97-AF65-F5344CB8AC3E}">
        <p14:creationId xmlns:p14="http://schemas.microsoft.com/office/powerpoint/2010/main" val="1376502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279" y="465057"/>
            <a:ext cx="9607661" cy="852841"/>
          </a:xfrm>
        </p:spPr>
        <p:txBody>
          <a:bodyPr>
            <a:normAutofit/>
          </a:bodyPr>
          <a:lstStyle/>
          <a:p>
            <a:pPr algn="ctr"/>
            <a:r>
              <a:rPr lang="en-US" sz="2400" dirty="0"/>
              <a:t>CONTRACT TRANSMITTAL Approval PROCESS</a:t>
            </a:r>
            <a:br>
              <a:rPr lang="en-US" sz="2400" dirty="0"/>
            </a:br>
            <a:r>
              <a:rPr lang="en-US" sz="2400" b="1" dirty="0"/>
              <a:t>via e-mail</a:t>
            </a:r>
          </a:p>
        </p:txBody>
      </p:sp>
      <p:sp>
        <p:nvSpPr>
          <p:cNvPr id="3" name="Text Placeholder 2"/>
          <p:cNvSpPr>
            <a:spLocks noGrp="1"/>
          </p:cNvSpPr>
          <p:nvPr>
            <p:ph type="body" idx="1"/>
          </p:nvPr>
        </p:nvSpPr>
        <p:spPr>
          <a:xfrm>
            <a:off x="1886697" y="1104604"/>
            <a:ext cx="3102641" cy="481052"/>
          </a:xfrm>
        </p:spPr>
        <p:style>
          <a:lnRef idx="2">
            <a:schemeClr val="accent1"/>
          </a:lnRef>
          <a:fillRef idx="1">
            <a:schemeClr val="lt1"/>
          </a:fillRef>
          <a:effectRef idx="0">
            <a:schemeClr val="accent1"/>
          </a:effectRef>
          <a:fontRef idx="minor">
            <a:schemeClr val="dk1"/>
          </a:fontRef>
        </p:style>
        <p:txBody>
          <a:bodyPr/>
          <a:lstStyle/>
          <a:p>
            <a:r>
              <a:rPr lang="en-US" dirty="0"/>
              <a:t>less than $95,200</a:t>
            </a:r>
          </a:p>
        </p:txBody>
      </p:sp>
      <p:sp>
        <p:nvSpPr>
          <p:cNvPr id="4" name="Content Placeholder 3"/>
          <p:cNvSpPr>
            <a:spLocks noGrp="1"/>
          </p:cNvSpPr>
          <p:nvPr>
            <p:ph sz="half" idx="2"/>
          </p:nvPr>
        </p:nvSpPr>
        <p:spPr>
          <a:xfrm>
            <a:off x="1156358" y="1580487"/>
            <a:ext cx="5163500" cy="4850804"/>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342900" indent="-342900">
              <a:buFont typeface="+mj-lt"/>
              <a:buAutoNum type="arabicPeriod"/>
            </a:pPr>
            <a:r>
              <a:rPr lang="en-US" sz="2200" dirty="0"/>
              <a:t>Route A/C transmittal form with required documents through the approval process via e-mail in this order: </a:t>
            </a:r>
          </a:p>
          <a:p>
            <a:pPr marL="800100" lvl="1" indent="-342900">
              <a:buFont typeface="+mj-lt"/>
              <a:buAutoNum type="arabicPeriod"/>
            </a:pPr>
            <a:r>
              <a:rPr lang="en-US" sz="2200" dirty="0"/>
              <a:t>Initiating department manager</a:t>
            </a:r>
          </a:p>
          <a:p>
            <a:pPr marL="800100" lvl="1" indent="-342900">
              <a:buFont typeface="+mj-lt"/>
              <a:buAutoNum type="arabicPeriod"/>
            </a:pPr>
            <a:r>
              <a:rPr lang="en-US" sz="2200" dirty="0"/>
              <a:t>College Business Services</a:t>
            </a:r>
          </a:p>
          <a:p>
            <a:pPr marL="800100" lvl="1" indent="-342900">
              <a:buFont typeface="+mj-lt"/>
              <a:buAutoNum type="arabicPeriod"/>
            </a:pPr>
            <a:r>
              <a:rPr lang="en-US" sz="2200" dirty="0"/>
              <a:t>Area VP</a:t>
            </a:r>
          </a:p>
          <a:p>
            <a:pPr marL="800100" lvl="1" indent="-342900">
              <a:buFont typeface="+mj-lt"/>
              <a:buAutoNum type="arabicPeriod"/>
            </a:pPr>
            <a:r>
              <a:rPr lang="en-US" sz="2200" dirty="0"/>
              <a:t>Business Services VP</a:t>
            </a:r>
          </a:p>
          <a:p>
            <a:pPr marL="800100" lvl="1" indent="-342900">
              <a:buFont typeface="+mj-lt"/>
              <a:buAutoNum type="arabicPeriod"/>
            </a:pPr>
            <a:r>
              <a:rPr lang="en-US" sz="2200" dirty="0"/>
              <a:t>College President</a:t>
            </a:r>
          </a:p>
          <a:p>
            <a:pPr marL="800100" lvl="1" indent="-342900">
              <a:buFont typeface="+mj-lt"/>
              <a:buAutoNum type="arabicPeriod"/>
            </a:pPr>
            <a:r>
              <a:rPr lang="en-US" sz="2200" dirty="0"/>
              <a:t>District Budget office</a:t>
            </a:r>
          </a:p>
          <a:p>
            <a:pPr marL="800100" lvl="1" indent="-342900">
              <a:buFont typeface="+mj-lt"/>
              <a:buAutoNum type="arabicPeriod"/>
            </a:pPr>
            <a:r>
              <a:rPr lang="en-US" sz="2200" dirty="0"/>
              <a:t>Purchasing</a:t>
            </a:r>
          </a:p>
          <a:p>
            <a:pPr marL="342900" indent="-342900">
              <a:buFont typeface="+mj-lt"/>
              <a:buAutoNum type="arabicPeriod"/>
            </a:pPr>
            <a:r>
              <a:rPr lang="en-US" sz="2200" dirty="0"/>
              <a:t>The President’s office will review A/C packet and sign the agreement. </a:t>
            </a:r>
          </a:p>
          <a:p>
            <a:pPr marL="342900" indent="-342900">
              <a:buFont typeface="+mj-lt"/>
              <a:buAutoNum type="arabicPeriod"/>
            </a:pPr>
            <a:r>
              <a:rPr lang="en-US" sz="2200" dirty="0"/>
              <a:t>The President’s office will send the A/C transmittal to District budget office for review,  and signed agreement will </a:t>
            </a:r>
            <a:r>
              <a:rPr lang="en-US" sz="2200"/>
              <a:t>be included.</a:t>
            </a:r>
            <a:endParaRPr lang="en-US" sz="2200" dirty="0"/>
          </a:p>
          <a:p>
            <a:pPr marL="342900" indent="-342900">
              <a:buFont typeface="+mj-lt"/>
              <a:buAutoNum type="arabicPeriod"/>
            </a:pPr>
            <a:r>
              <a:rPr lang="en-US" sz="2200" dirty="0"/>
              <a:t>District Budget office will send A/C form to Purchasing,</a:t>
            </a:r>
          </a:p>
          <a:p>
            <a:pPr marL="342900" indent="-342900">
              <a:buFont typeface="+mj-lt"/>
              <a:buAutoNum type="arabicPeriod"/>
            </a:pPr>
            <a:r>
              <a:rPr lang="en-US" sz="2200" dirty="0"/>
              <a:t>Purchasing will send the signed contract and signed purchase order back to the initiating department with a copy to College Business Services.</a:t>
            </a:r>
          </a:p>
          <a:p>
            <a:pPr marL="342900" indent="-342900">
              <a:buFont typeface="+mj-lt"/>
              <a:buAutoNum type="arabicPeriod"/>
            </a:pPr>
            <a:r>
              <a:rPr lang="en-US" sz="2200" dirty="0"/>
              <a:t>The initiating department will share purchase order and signed contract with the vendor and schedule any necessary work.</a:t>
            </a:r>
          </a:p>
          <a:p>
            <a:pPr marL="342900" indent="-342900">
              <a:buFont typeface="+mj-lt"/>
              <a:buAutoNum type="arabicPeriod"/>
            </a:pPr>
            <a:endParaRPr lang="en-US" dirty="0"/>
          </a:p>
          <a:p>
            <a:pPr marL="342900" indent="-342900">
              <a:buFont typeface="+mj-lt"/>
              <a:buAutoNum type="arabicPeriod"/>
            </a:pPr>
            <a:endParaRPr lang="en-US" sz="1400" dirty="0"/>
          </a:p>
        </p:txBody>
      </p:sp>
      <p:sp>
        <p:nvSpPr>
          <p:cNvPr id="5" name="Text Placeholder 4"/>
          <p:cNvSpPr>
            <a:spLocks noGrp="1"/>
          </p:cNvSpPr>
          <p:nvPr>
            <p:ph type="body" sz="quarter" idx="3"/>
          </p:nvPr>
        </p:nvSpPr>
        <p:spPr>
          <a:xfrm>
            <a:off x="7650378" y="1104604"/>
            <a:ext cx="2871878" cy="481051"/>
          </a:xfrm>
          <a:ln/>
        </p:spPr>
        <p:style>
          <a:lnRef idx="2">
            <a:schemeClr val="accent1"/>
          </a:lnRef>
          <a:fillRef idx="1">
            <a:schemeClr val="lt1"/>
          </a:fillRef>
          <a:effectRef idx="0">
            <a:schemeClr val="accent1"/>
          </a:effectRef>
          <a:fontRef idx="minor">
            <a:schemeClr val="dk1"/>
          </a:fontRef>
        </p:style>
        <p:txBody>
          <a:bodyPr/>
          <a:lstStyle/>
          <a:p>
            <a:r>
              <a:rPr lang="en-US" dirty="0"/>
              <a:t>More than $95,200</a:t>
            </a:r>
          </a:p>
        </p:txBody>
      </p:sp>
      <p:sp>
        <p:nvSpPr>
          <p:cNvPr id="6" name="Content Placeholder 5"/>
          <p:cNvSpPr>
            <a:spLocks noGrp="1"/>
          </p:cNvSpPr>
          <p:nvPr>
            <p:ph sz="quarter" idx="4"/>
          </p:nvPr>
        </p:nvSpPr>
        <p:spPr>
          <a:xfrm>
            <a:off x="6319858" y="1585655"/>
            <a:ext cx="5532918" cy="4850804"/>
          </a:xfrm>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marL="457200" indent="-457200">
              <a:buFont typeface="+mj-lt"/>
              <a:buAutoNum type="arabicPeriod"/>
            </a:pPr>
            <a:r>
              <a:rPr lang="en-US" sz="2200" dirty="0"/>
              <a:t>Route A/C transmittal form with required documents through the approval process via e-mail in this order: </a:t>
            </a:r>
          </a:p>
          <a:p>
            <a:pPr marL="914400" lvl="1" indent="-457200">
              <a:buFont typeface="+mj-lt"/>
              <a:buAutoNum type="arabicPeriod"/>
            </a:pPr>
            <a:r>
              <a:rPr lang="en-US" sz="2000" dirty="0"/>
              <a:t>Initiating department manager</a:t>
            </a:r>
          </a:p>
          <a:p>
            <a:pPr marL="914400" lvl="1" indent="-457200">
              <a:buFont typeface="+mj-lt"/>
              <a:buAutoNum type="arabicPeriod"/>
            </a:pPr>
            <a:r>
              <a:rPr lang="en-US" sz="2000" dirty="0"/>
              <a:t>College Business Services</a:t>
            </a:r>
          </a:p>
          <a:p>
            <a:pPr marL="914400" lvl="1" indent="-457200">
              <a:buFont typeface="+mj-lt"/>
              <a:buAutoNum type="arabicPeriod"/>
            </a:pPr>
            <a:r>
              <a:rPr lang="en-US" sz="2000" dirty="0"/>
              <a:t>Area VP</a:t>
            </a:r>
          </a:p>
          <a:p>
            <a:pPr marL="914400" lvl="1" indent="-457200">
              <a:buFont typeface="+mj-lt"/>
              <a:buAutoNum type="arabicPeriod"/>
            </a:pPr>
            <a:r>
              <a:rPr lang="en-US" sz="2000" dirty="0"/>
              <a:t>Business Services VP</a:t>
            </a:r>
          </a:p>
          <a:p>
            <a:pPr marL="914400" lvl="1" indent="-457200">
              <a:buFont typeface="+mj-lt"/>
              <a:buAutoNum type="arabicPeriod"/>
            </a:pPr>
            <a:r>
              <a:rPr lang="en-US" sz="2000" dirty="0"/>
              <a:t>College President</a:t>
            </a:r>
          </a:p>
          <a:p>
            <a:pPr marL="914400" lvl="1" indent="-457200">
              <a:buFont typeface="+mj-lt"/>
              <a:buAutoNum type="arabicPeriod"/>
            </a:pPr>
            <a:r>
              <a:rPr lang="en-US" sz="2000" dirty="0"/>
              <a:t>District Budget office</a:t>
            </a:r>
          </a:p>
          <a:p>
            <a:pPr marL="914400" lvl="1" indent="-457200">
              <a:buFont typeface="+mj-lt"/>
              <a:buAutoNum type="arabicPeriod"/>
            </a:pPr>
            <a:r>
              <a:rPr lang="en-US" sz="2000" dirty="0"/>
              <a:t>Purchasing</a:t>
            </a:r>
          </a:p>
          <a:p>
            <a:pPr marL="457200" indent="-457200">
              <a:buFont typeface="+mj-lt"/>
              <a:buAutoNum type="arabicPeriod"/>
            </a:pPr>
            <a:r>
              <a:rPr lang="en-US" sz="2200" dirty="0"/>
              <a:t>The  President’s office will review A/C packet and sign agreement and </a:t>
            </a:r>
            <a:r>
              <a:rPr lang="en-US" sz="2200" u="sng" dirty="0"/>
              <a:t>add board report</a:t>
            </a:r>
            <a:r>
              <a:rPr lang="en-US" sz="2200" dirty="0"/>
              <a:t>.</a:t>
            </a:r>
          </a:p>
          <a:p>
            <a:pPr marL="457200" indent="-457200">
              <a:buFont typeface="+mj-lt"/>
              <a:buAutoNum type="arabicPeriod"/>
            </a:pPr>
            <a:r>
              <a:rPr lang="en-US" sz="2200" dirty="0">
                <a:solidFill>
                  <a:schemeClr val="tx1"/>
                </a:solidFill>
              </a:rPr>
              <a:t>The President’s office will  send A/C transmittal form to the District Budget office for review,  </a:t>
            </a:r>
          </a:p>
          <a:p>
            <a:pPr marL="457200" indent="-457200">
              <a:buFont typeface="+mj-lt"/>
              <a:buAutoNum type="arabicPeriod"/>
            </a:pPr>
            <a:r>
              <a:rPr lang="en-US" sz="2200" dirty="0">
                <a:solidFill>
                  <a:schemeClr val="tx1"/>
                </a:solidFill>
              </a:rPr>
              <a:t>District Budget office will </a:t>
            </a:r>
            <a:r>
              <a:rPr lang="en-US" sz="2200" dirty="0"/>
              <a:t>send A/C transmittal form to Purchasing for issuance of Purchase order, </a:t>
            </a:r>
          </a:p>
          <a:p>
            <a:pPr marL="457200" indent="-457200">
              <a:buFont typeface="+mj-lt"/>
              <a:buAutoNum type="arabicPeriod"/>
            </a:pPr>
            <a:r>
              <a:rPr lang="en-US" sz="2200" i="1" dirty="0">
                <a:solidFill>
                  <a:schemeClr val="tx1"/>
                </a:solidFill>
              </a:rPr>
              <a:t>Purchasing will confirm contract was board approved and obtain agreement signed by VC Business &amp; Financial Services to issue contract purchase order.</a:t>
            </a:r>
          </a:p>
          <a:p>
            <a:pPr marL="457200" indent="-457200">
              <a:buFont typeface="+mj-lt"/>
              <a:buAutoNum type="arabicPeriod"/>
            </a:pPr>
            <a:r>
              <a:rPr lang="en-US" sz="2200" dirty="0"/>
              <a:t>Purchasing will send the signed contract and signed purchase order back to the department originator with a copy to Business Services</a:t>
            </a:r>
          </a:p>
          <a:p>
            <a:pPr marL="457200" indent="-457200">
              <a:buFont typeface="+mj-lt"/>
              <a:buAutoNum type="arabicPeriod"/>
            </a:pPr>
            <a:r>
              <a:rPr lang="en-US" sz="2200" dirty="0"/>
              <a:t>The initiating department will share purchase order and signed contract with vendor and schedule any necessary work.</a:t>
            </a:r>
          </a:p>
          <a:p>
            <a:pPr marL="0" indent="0">
              <a:buNone/>
            </a:pPr>
            <a:endParaRPr lang="en-US" dirty="0"/>
          </a:p>
        </p:txBody>
      </p:sp>
    </p:spTree>
    <p:extLst>
      <p:ext uri="{BB962C8B-B14F-4D97-AF65-F5344CB8AC3E}">
        <p14:creationId xmlns:p14="http://schemas.microsoft.com/office/powerpoint/2010/main" val="3948062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approval process:</a:t>
            </a:r>
          </a:p>
        </p:txBody>
      </p:sp>
      <p:sp>
        <p:nvSpPr>
          <p:cNvPr id="3" name="Text Placeholder 2"/>
          <p:cNvSpPr>
            <a:spLocks noGrp="1"/>
          </p:cNvSpPr>
          <p:nvPr>
            <p:ph type="body" idx="1"/>
          </p:nvPr>
        </p:nvSpPr>
        <p:spPr>
          <a:xfrm>
            <a:off x="1447191" y="1058539"/>
            <a:ext cx="4645152" cy="801943"/>
          </a:xfrm>
        </p:spPr>
        <p:txBody>
          <a:bodyPr/>
          <a:lstStyle/>
          <a:p>
            <a:r>
              <a:rPr lang="en-US" dirty="0"/>
              <a:t>Manager approver will:</a:t>
            </a:r>
          </a:p>
        </p:txBody>
      </p:sp>
      <p:sp>
        <p:nvSpPr>
          <p:cNvPr id="4" name="Content Placeholder 3"/>
          <p:cNvSpPr>
            <a:spLocks noGrp="1"/>
          </p:cNvSpPr>
          <p:nvPr>
            <p:ph sz="half" idx="2"/>
          </p:nvPr>
        </p:nvSpPr>
        <p:spPr>
          <a:xfrm>
            <a:off x="1447191" y="1904327"/>
            <a:ext cx="9425856" cy="4003252"/>
          </a:xfrm>
        </p:spPr>
        <p:txBody>
          <a:bodyPr>
            <a:normAutofit/>
          </a:bodyPr>
          <a:lstStyle/>
          <a:p>
            <a:r>
              <a:rPr lang="en-US" dirty="0"/>
              <a:t>Save the  A/C Transmittal form to your computer </a:t>
            </a:r>
          </a:p>
          <a:p>
            <a:r>
              <a:rPr lang="en-US" dirty="0"/>
              <a:t>Make sure you are using Adobe Acrobat (This is REQUIRED)</a:t>
            </a:r>
          </a:p>
          <a:p>
            <a:r>
              <a:rPr lang="en-US" dirty="0"/>
              <a:t>Open and review the documents attached. </a:t>
            </a:r>
          </a:p>
          <a:p>
            <a:r>
              <a:rPr lang="en-US" dirty="0"/>
              <a:t>If all documentation is correct,  check the completed box in the A/C transmittal form next to your name.  Hit save.</a:t>
            </a:r>
          </a:p>
          <a:p>
            <a:r>
              <a:rPr lang="en-US" dirty="0"/>
              <a:t>Go back to the e-mail received requesting your approval.</a:t>
            </a:r>
          </a:p>
          <a:p>
            <a:r>
              <a:rPr lang="en-US" u="sng" dirty="0"/>
              <a:t>Reply to All </a:t>
            </a:r>
            <a:r>
              <a:rPr lang="en-US" dirty="0"/>
              <a:t>and attach the A/C transmittal you just approved.</a:t>
            </a:r>
          </a:p>
          <a:p>
            <a:r>
              <a:rPr lang="en-US" dirty="0"/>
              <a:t>Add the next approver to your e-mail distribution </a:t>
            </a:r>
          </a:p>
        </p:txBody>
      </p:sp>
    </p:spTree>
    <p:extLst>
      <p:ext uri="{BB962C8B-B14F-4D97-AF65-F5344CB8AC3E}">
        <p14:creationId xmlns:p14="http://schemas.microsoft.com/office/powerpoint/2010/main" val="528407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028" y="1839884"/>
            <a:ext cx="10462953" cy="184665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smtClean="0"/>
              <a:t>Department originator to check Galaxy for issuance of contract purchase order.</a:t>
            </a:r>
          </a:p>
          <a:p>
            <a:pPr marL="285750" indent="-285750">
              <a:buFont typeface="Arial" panose="020B0604020202020204" pitchFamily="34" charset="0"/>
              <a:buChar char="•"/>
            </a:pPr>
            <a:r>
              <a:rPr lang="en-US" sz="2400" dirty="0" smtClean="0"/>
              <a:t>Department originator will continue to follow up with Purchasing.</a:t>
            </a:r>
          </a:p>
          <a:p>
            <a:pPr marL="285750" indent="-285750">
              <a:buFont typeface="Arial" panose="020B0604020202020204" pitchFamily="34" charset="0"/>
              <a:buChar char="•"/>
            </a:pPr>
            <a:r>
              <a:rPr lang="en-US" sz="2400" dirty="0" smtClean="0"/>
              <a:t>Make sure job is not initiated without a contract purchase order. </a:t>
            </a:r>
          </a:p>
          <a:p>
            <a:endParaRPr lang="en-US" sz="2400" dirty="0" smtClean="0"/>
          </a:p>
          <a:p>
            <a:endParaRPr lang="en-US" dirty="0"/>
          </a:p>
        </p:txBody>
      </p:sp>
      <p:sp>
        <p:nvSpPr>
          <p:cNvPr id="3" name="TextBox 2"/>
          <p:cNvSpPr txBox="1"/>
          <p:nvPr/>
        </p:nvSpPr>
        <p:spPr>
          <a:xfrm>
            <a:off x="1208115" y="565265"/>
            <a:ext cx="1026344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DEPARTMENT ORIGINATOR WILL:</a:t>
            </a:r>
            <a:endParaRPr lang="en-US" sz="2400" dirty="0"/>
          </a:p>
        </p:txBody>
      </p:sp>
    </p:spTree>
    <p:extLst>
      <p:ext uri="{BB962C8B-B14F-4D97-AF65-F5344CB8AC3E}">
        <p14:creationId xmlns:p14="http://schemas.microsoft.com/office/powerpoint/2010/main" val="2327023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077" y="1081611"/>
            <a:ext cx="9603275" cy="747190"/>
          </a:xfrm>
        </p:spPr>
        <p:txBody>
          <a:bodyPr/>
          <a:lstStyle/>
          <a:p>
            <a:r>
              <a:rPr lang="en-US" dirty="0"/>
              <a:t>What is Adobe sign</a:t>
            </a:r>
            <a:r>
              <a:rPr lang="en-US" b="1" dirty="0"/>
              <a:t>?</a:t>
            </a:r>
            <a:endParaRPr lang="en-US" dirty="0"/>
          </a:p>
        </p:txBody>
      </p:sp>
      <p:sp>
        <p:nvSpPr>
          <p:cNvPr id="3" name="Content Placeholder 2"/>
          <p:cNvSpPr>
            <a:spLocks noGrp="1"/>
          </p:cNvSpPr>
          <p:nvPr>
            <p:ph idx="1"/>
          </p:nvPr>
        </p:nvSpPr>
        <p:spPr>
          <a:xfrm>
            <a:off x="1451579" y="1828801"/>
            <a:ext cx="9603275" cy="3956857"/>
          </a:xfrm>
        </p:spPr>
        <p:txBody>
          <a:bodyPr>
            <a:normAutofit fontScale="92500" lnSpcReduction="10000"/>
          </a:bodyPr>
          <a:lstStyle/>
          <a:p>
            <a:r>
              <a:rPr lang="en-US" dirty="0"/>
              <a:t>Adobe Sign is designed to route an agreement/contract electronically for legally binding digital signatures. </a:t>
            </a:r>
          </a:p>
          <a:p>
            <a:r>
              <a:rPr lang="en-US" dirty="0"/>
              <a:t>Norco college will be utilizing Adobe </a:t>
            </a:r>
            <a:r>
              <a:rPr lang="en-US" dirty="0" smtClean="0"/>
              <a:t>Sign to </a:t>
            </a:r>
            <a:r>
              <a:rPr lang="en-US" dirty="0"/>
              <a:t>collect signatures on Human Resources forms, Payroll forms, Budget forms and some Purchasing Forms and accounting forms.  </a:t>
            </a:r>
          </a:p>
          <a:p>
            <a:pPr marL="0" indent="0">
              <a:buNone/>
            </a:pPr>
            <a:r>
              <a:rPr lang="en-US" sz="2400" b="1" dirty="0">
                <a:solidFill>
                  <a:srgbClr val="FF0000"/>
                </a:solidFill>
              </a:rPr>
              <a:t>Important things to remember</a:t>
            </a:r>
            <a:r>
              <a:rPr lang="en-US" dirty="0">
                <a:solidFill>
                  <a:srgbClr val="FF0000"/>
                </a:solidFill>
              </a:rPr>
              <a:t>:</a:t>
            </a:r>
          </a:p>
          <a:p>
            <a:r>
              <a:rPr lang="en-US" dirty="0"/>
              <a:t>It is important to set up the order of </a:t>
            </a:r>
            <a:r>
              <a:rPr lang="en-US" dirty="0" smtClean="0"/>
              <a:t>signers/recipients accurately </a:t>
            </a:r>
            <a:r>
              <a:rPr lang="en-US" dirty="0"/>
              <a:t>since the </a:t>
            </a:r>
            <a:r>
              <a:rPr lang="en-US" dirty="0" smtClean="0"/>
              <a:t>beginning.</a:t>
            </a:r>
            <a:endParaRPr lang="en-US" dirty="0"/>
          </a:p>
          <a:p>
            <a:r>
              <a:rPr lang="en-US" dirty="0"/>
              <a:t>And add all </a:t>
            </a:r>
            <a:r>
              <a:rPr lang="en-US" b="1" dirty="0"/>
              <a:t>required</a:t>
            </a:r>
            <a:r>
              <a:rPr lang="en-US" dirty="0"/>
              <a:t> signers of the form when setting up approvers.</a:t>
            </a:r>
          </a:p>
          <a:p>
            <a:r>
              <a:rPr lang="en-US" dirty="0"/>
              <a:t>Assign roles to signers</a:t>
            </a:r>
          </a:p>
          <a:p>
            <a:r>
              <a:rPr lang="en-US" dirty="0"/>
              <a:t>Assign fields to signers. </a:t>
            </a:r>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58908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84" y="1142570"/>
            <a:ext cx="9603275" cy="4831510"/>
          </a:xfrm>
        </p:spPr>
        <p:txBody>
          <a:bodyPr/>
          <a:lstStyle/>
          <a:p>
            <a:pPr algn="ctr"/>
            <a:r>
              <a:rPr lang="en-US" dirty="0" smtClean="0"/>
              <a:t>Questions?</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Thank you!!</a:t>
            </a:r>
            <a:endParaRPr lang="en-US" dirty="0"/>
          </a:p>
        </p:txBody>
      </p:sp>
    </p:spTree>
    <p:extLst>
      <p:ext uri="{BB962C8B-B14F-4D97-AF65-F5344CB8AC3E}">
        <p14:creationId xmlns:p14="http://schemas.microsoft.com/office/powerpoint/2010/main" val="95591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1020650"/>
            <a:ext cx="9603275" cy="780441"/>
          </a:xfrm>
        </p:spPr>
        <p:txBody>
          <a:bodyPr>
            <a:normAutofit fontScale="90000"/>
          </a:bodyPr>
          <a:lstStyle/>
          <a:p>
            <a:r>
              <a:rPr lang="en-US" dirty="0"/>
              <a:t/>
            </a:r>
            <a:br>
              <a:rPr lang="en-US" dirty="0"/>
            </a:br>
            <a:r>
              <a:rPr lang="en-US" dirty="0"/>
              <a:t>Benefits of using adobe sign</a:t>
            </a:r>
          </a:p>
        </p:txBody>
      </p:sp>
      <p:sp>
        <p:nvSpPr>
          <p:cNvPr id="3" name="Content Placeholder 2"/>
          <p:cNvSpPr>
            <a:spLocks noGrp="1"/>
          </p:cNvSpPr>
          <p:nvPr>
            <p:ph idx="1"/>
          </p:nvPr>
        </p:nvSpPr>
        <p:spPr>
          <a:xfrm>
            <a:off x="1451579" y="2015732"/>
            <a:ext cx="9603275" cy="3997141"/>
          </a:xfrm>
        </p:spPr>
        <p:txBody>
          <a:bodyPr>
            <a:normAutofit fontScale="85000" lnSpcReduction="20000"/>
          </a:bodyPr>
          <a:lstStyle/>
          <a:p>
            <a:r>
              <a:rPr lang="en-US" sz="2600" dirty="0"/>
              <a:t>After signers are set up, signature process routes </a:t>
            </a:r>
            <a:r>
              <a:rPr lang="en-US" sz="2600" dirty="0" smtClean="0"/>
              <a:t>automatically.</a:t>
            </a:r>
            <a:endParaRPr lang="en-US" sz="2600" dirty="0"/>
          </a:p>
          <a:p>
            <a:r>
              <a:rPr lang="en-US" sz="2600" dirty="0"/>
              <a:t>Reminders for signers can be added to the </a:t>
            </a:r>
            <a:r>
              <a:rPr lang="en-US" sz="2600" dirty="0" smtClean="0"/>
              <a:t>form.</a:t>
            </a:r>
            <a:endParaRPr lang="en-US" sz="2600" dirty="0"/>
          </a:p>
          <a:p>
            <a:r>
              <a:rPr lang="en-US" sz="2600" dirty="0"/>
              <a:t>Initiator can easily check the status of the approval and follow up with signer. </a:t>
            </a:r>
          </a:p>
          <a:p>
            <a:r>
              <a:rPr lang="en-US" sz="2600" dirty="0"/>
              <a:t>When form is completed,  an e-mail from FCCC - Riverside CCD &lt;echosign@echosign.com&gt; is received by all parties included in the approval flow.</a:t>
            </a:r>
          </a:p>
          <a:p>
            <a:r>
              <a:rPr lang="en-US" sz="2600" dirty="0"/>
              <a:t>Initiator can find all the forms in Adobe </a:t>
            </a:r>
            <a:r>
              <a:rPr lang="en-US" sz="2600" dirty="0" smtClean="0"/>
              <a:t>sign and see the status.</a:t>
            </a:r>
            <a:endParaRPr lang="en-US" sz="2600" dirty="0"/>
          </a:p>
          <a:p>
            <a:r>
              <a:rPr lang="en-US" sz="2600" dirty="0"/>
              <a:t>Signers can also see what forms they have </a:t>
            </a:r>
            <a:r>
              <a:rPr lang="en-US" sz="2600" dirty="0" smtClean="0"/>
              <a:t>signed and which ones are pending signatures.</a:t>
            </a:r>
            <a:endParaRPr lang="en-US" sz="26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685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adobe sign</a:t>
            </a:r>
          </a:p>
        </p:txBody>
      </p:sp>
      <p:sp>
        <p:nvSpPr>
          <p:cNvPr id="3" name="Content Placeholder 2"/>
          <p:cNvSpPr>
            <a:spLocks noGrp="1"/>
          </p:cNvSpPr>
          <p:nvPr>
            <p:ph idx="1"/>
          </p:nvPr>
        </p:nvSpPr>
        <p:spPr/>
        <p:txBody>
          <a:bodyPr/>
          <a:lstStyle/>
          <a:p>
            <a:r>
              <a:rPr lang="en-US" dirty="0"/>
              <a:t>Go to </a:t>
            </a:r>
            <a:r>
              <a:rPr lang="en-US" dirty="0">
                <a:hlinkClick r:id="rId2"/>
              </a:rPr>
              <a:t>www.adobe.com/documents</a:t>
            </a:r>
            <a:r>
              <a:rPr lang="en-US" dirty="0"/>
              <a:t> </a:t>
            </a:r>
          </a:p>
          <a:p>
            <a:pPr marL="0" indent="0">
              <a:buNone/>
            </a:pPr>
            <a:r>
              <a:rPr lang="en-US" sz="1400" dirty="0"/>
              <a:t>Click Sign In.</a:t>
            </a:r>
          </a:p>
        </p:txBody>
      </p:sp>
      <p:pic>
        <p:nvPicPr>
          <p:cNvPr id="4" name="Picture 3"/>
          <p:cNvPicPr/>
          <p:nvPr/>
        </p:nvPicPr>
        <p:blipFill>
          <a:blip r:embed="rId3"/>
          <a:stretch>
            <a:fillRect/>
          </a:stretch>
        </p:blipFill>
        <p:spPr>
          <a:xfrm>
            <a:off x="1451579" y="3107320"/>
            <a:ext cx="3818690" cy="2359025"/>
          </a:xfrm>
          <a:prstGeom prst="rect">
            <a:avLst/>
          </a:prstGeom>
        </p:spPr>
      </p:pic>
      <p:pic>
        <p:nvPicPr>
          <p:cNvPr id="5" name="Picture 4"/>
          <p:cNvPicPr>
            <a:picLocks noChangeAspect="1"/>
          </p:cNvPicPr>
          <p:nvPr/>
        </p:nvPicPr>
        <p:blipFill>
          <a:blip r:embed="rId4"/>
          <a:stretch>
            <a:fillRect/>
          </a:stretch>
        </p:blipFill>
        <p:spPr>
          <a:xfrm>
            <a:off x="6403088" y="2298725"/>
            <a:ext cx="4226120" cy="1409112"/>
          </a:xfrm>
          <a:prstGeom prst="rect">
            <a:avLst/>
          </a:prstGeom>
        </p:spPr>
      </p:pic>
      <p:sp>
        <p:nvSpPr>
          <p:cNvPr id="6" name="TextBox 5"/>
          <p:cNvSpPr txBox="1"/>
          <p:nvPr/>
        </p:nvSpPr>
        <p:spPr>
          <a:xfrm>
            <a:off x="6342128" y="2009867"/>
            <a:ext cx="4757598" cy="584775"/>
          </a:xfrm>
          <a:prstGeom prst="rect">
            <a:avLst/>
          </a:prstGeom>
          <a:noFill/>
        </p:spPr>
        <p:txBody>
          <a:bodyPr wrap="square" rtlCol="0">
            <a:spAutoFit/>
          </a:bodyPr>
          <a:lstStyle/>
          <a:p>
            <a:r>
              <a:rPr lang="en-US" sz="1400" dirty="0"/>
              <a:t>Sign in with your college e-mail address and hit continue</a:t>
            </a:r>
          </a:p>
          <a:p>
            <a:endParaRPr lang="en-US" dirty="0"/>
          </a:p>
        </p:txBody>
      </p:sp>
      <p:cxnSp>
        <p:nvCxnSpPr>
          <p:cNvPr id="8" name="Straight Arrow Connector 7"/>
          <p:cNvCxnSpPr/>
          <p:nvPr/>
        </p:nvCxnSpPr>
        <p:spPr>
          <a:xfrm>
            <a:off x="2665615" y="2734963"/>
            <a:ext cx="2072640" cy="867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stretch>
            <a:fillRect/>
          </a:stretch>
        </p:blipFill>
        <p:spPr>
          <a:xfrm>
            <a:off x="6342129" y="4186383"/>
            <a:ext cx="4226120" cy="1651378"/>
          </a:xfrm>
          <a:prstGeom prst="rect">
            <a:avLst/>
          </a:prstGeom>
        </p:spPr>
      </p:pic>
      <p:sp>
        <p:nvSpPr>
          <p:cNvPr id="10" name="TextBox 9"/>
          <p:cNvSpPr txBox="1"/>
          <p:nvPr/>
        </p:nvSpPr>
        <p:spPr>
          <a:xfrm>
            <a:off x="6297256" y="3850795"/>
            <a:ext cx="4757598" cy="584775"/>
          </a:xfrm>
          <a:prstGeom prst="rect">
            <a:avLst/>
          </a:prstGeom>
          <a:noFill/>
        </p:spPr>
        <p:txBody>
          <a:bodyPr wrap="square" rtlCol="0">
            <a:spAutoFit/>
          </a:bodyPr>
          <a:lstStyle/>
          <a:p>
            <a:r>
              <a:rPr lang="en-US" sz="1400" dirty="0"/>
              <a:t>Click Company or School Account </a:t>
            </a:r>
          </a:p>
          <a:p>
            <a:endParaRPr lang="en-US" dirty="0"/>
          </a:p>
        </p:txBody>
      </p:sp>
    </p:spTree>
    <p:extLst>
      <p:ext uri="{BB962C8B-B14F-4D97-AF65-F5344CB8AC3E}">
        <p14:creationId xmlns:p14="http://schemas.microsoft.com/office/powerpoint/2010/main" val="960196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97033"/>
            <a:ext cx="9603275" cy="656721"/>
          </a:xfrm>
        </p:spPr>
        <p:txBody>
          <a:bodyPr/>
          <a:lstStyle/>
          <a:p>
            <a:pPr algn="ctr"/>
            <a:r>
              <a:rPr lang="en-US" dirty="0"/>
              <a:t>How to use adobe sign </a:t>
            </a:r>
          </a:p>
        </p:txBody>
      </p:sp>
      <p:pic>
        <p:nvPicPr>
          <p:cNvPr id="4" name="Content Placeholder 3"/>
          <p:cNvPicPr>
            <a:picLocks noGrp="1" noChangeAspect="1"/>
          </p:cNvPicPr>
          <p:nvPr>
            <p:ph idx="1"/>
          </p:nvPr>
        </p:nvPicPr>
        <p:blipFill>
          <a:blip r:embed="rId2"/>
          <a:stretch>
            <a:fillRect/>
          </a:stretch>
        </p:blipFill>
        <p:spPr>
          <a:xfrm>
            <a:off x="1451579" y="2631267"/>
            <a:ext cx="4472246" cy="2445038"/>
          </a:xfrm>
          <a:prstGeom prst="rect">
            <a:avLst/>
          </a:prstGeom>
        </p:spPr>
      </p:pic>
      <p:sp>
        <p:nvSpPr>
          <p:cNvPr id="5" name="TextBox 4"/>
          <p:cNvSpPr txBox="1"/>
          <p:nvPr/>
        </p:nvSpPr>
        <p:spPr>
          <a:xfrm>
            <a:off x="1290868" y="2097826"/>
            <a:ext cx="4632958" cy="369332"/>
          </a:xfrm>
          <a:prstGeom prst="rect">
            <a:avLst/>
          </a:prstGeom>
          <a:noFill/>
        </p:spPr>
        <p:txBody>
          <a:bodyPr wrap="square" rtlCol="0">
            <a:spAutoFit/>
          </a:bodyPr>
          <a:lstStyle/>
          <a:p>
            <a:r>
              <a:rPr lang="en-US" dirty="0"/>
              <a:t>You will be directed to the </a:t>
            </a:r>
            <a:r>
              <a:rPr lang="en-US" sz="1400" dirty="0"/>
              <a:t>RCCD</a:t>
            </a:r>
            <a:r>
              <a:rPr lang="en-US" dirty="0"/>
              <a:t> network</a:t>
            </a:r>
          </a:p>
        </p:txBody>
      </p:sp>
      <p:pic>
        <p:nvPicPr>
          <p:cNvPr id="7" name="Picture 6"/>
          <p:cNvPicPr>
            <a:picLocks noChangeAspect="1"/>
          </p:cNvPicPr>
          <p:nvPr/>
        </p:nvPicPr>
        <p:blipFill>
          <a:blip r:embed="rId3"/>
          <a:stretch>
            <a:fillRect/>
          </a:stretch>
        </p:blipFill>
        <p:spPr>
          <a:xfrm>
            <a:off x="6339461" y="2542049"/>
            <a:ext cx="4411666" cy="2733762"/>
          </a:xfrm>
          <a:prstGeom prst="rect">
            <a:avLst/>
          </a:prstGeom>
        </p:spPr>
      </p:pic>
      <p:sp>
        <p:nvSpPr>
          <p:cNvPr id="3" name="TextBox 2"/>
          <p:cNvSpPr txBox="1"/>
          <p:nvPr/>
        </p:nvSpPr>
        <p:spPr>
          <a:xfrm>
            <a:off x="6339461" y="2142205"/>
            <a:ext cx="4588626" cy="369332"/>
          </a:xfrm>
          <a:prstGeom prst="rect">
            <a:avLst/>
          </a:prstGeom>
          <a:noFill/>
        </p:spPr>
        <p:txBody>
          <a:bodyPr wrap="square" rtlCol="0">
            <a:spAutoFit/>
          </a:bodyPr>
          <a:lstStyle/>
          <a:p>
            <a:r>
              <a:rPr lang="en-US" dirty="0"/>
              <a:t>Click on Adobe Sign,</a:t>
            </a:r>
          </a:p>
        </p:txBody>
      </p:sp>
    </p:spTree>
    <p:extLst>
      <p:ext uri="{BB962C8B-B14F-4D97-AF65-F5344CB8AC3E}">
        <p14:creationId xmlns:p14="http://schemas.microsoft.com/office/powerpoint/2010/main" val="4098909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951" y="139144"/>
            <a:ext cx="9607661" cy="481539"/>
          </a:xfrm>
        </p:spPr>
        <p:txBody>
          <a:bodyPr>
            <a:normAutofit fontScale="90000"/>
          </a:bodyPr>
          <a:lstStyle/>
          <a:p>
            <a:pPr algn="ctr"/>
            <a:r>
              <a:rPr lang="en-US" dirty="0"/>
              <a:t>How to use adobe sign continues </a:t>
            </a:r>
          </a:p>
        </p:txBody>
      </p:sp>
      <p:pic>
        <p:nvPicPr>
          <p:cNvPr id="7" name="Content Placeholder 6"/>
          <p:cNvPicPr>
            <a:picLocks noGrp="1" noChangeAspect="1"/>
          </p:cNvPicPr>
          <p:nvPr>
            <p:ph sz="half" idx="2"/>
          </p:nvPr>
        </p:nvPicPr>
        <p:blipFill>
          <a:blip r:embed="rId2"/>
          <a:stretch>
            <a:fillRect/>
          </a:stretch>
        </p:blipFill>
        <p:spPr>
          <a:xfrm>
            <a:off x="1437952" y="1061305"/>
            <a:ext cx="9701104" cy="4634839"/>
          </a:xfrm>
          <a:prstGeom prst="rect">
            <a:avLst/>
          </a:prstGeom>
        </p:spPr>
      </p:pic>
      <p:sp>
        <p:nvSpPr>
          <p:cNvPr id="10" name="TextBox 9"/>
          <p:cNvSpPr txBox="1"/>
          <p:nvPr/>
        </p:nvSpPr>
        <p:spPr>
          <a:xfrm>
            <a:off x="1801090" y="623430"/>
            <a:ext cx="2227811" cy="261610"/>
          </a:xfrm>
          <a:prstGeom prst="rect">
            <a:avLst/>
          </a:prstGeom>
          <a:noFill/>
        </p:spPr>
        <p:txBody>
          <a:bodyPr wrap="square" rtlCol="0">
            <a:spAutoFit/>
          </a:bodyPr>
          <a:lstStyle/>
          <a:p>
            <a:r>
              <a:rPr lang="en-US" sz="1100" dirty="0"/>
              <a:t>1. Click Send</a:t>
            </a:r>
          </a:p>
        </p:txBody>
      </p:sp>
      <p:cxnSp>
        <p:nvCxnSpPr>
          <p:cNvPr id="12" name="Straight Arrow Connector 11"/>
          <p:cNvCxnSpPr/>
          <p:nvPr/>
        </p:nvCxnSpPr>
        <p:spPr>
          <a:xfrm flipH="1">
            <a:off x="2116975" y="854036"/>
            <a:ext cx="344902" cy="756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14867" y="649800"/>
            <a:ext cx="1751214" cy="261610"/>
          </a:xfrm>
          <a:prstGeom prst="rect">
            <a:avLst/>
          </a:prstGeom>
          <a:noFill/>
        </p:spPr>
        <p:txBody>
          <a:bodyPr wrap="square" rtlCol="0">
            <a:spAutoFit/>
          </a:bodyPr>
          <a:lstStyle/>
          <a:p>
            <a:pPr algn="ctr"/>
            <a:r>
              <a:rPr lang="en-US" sz="1100" dirty="0"/>
              <a:t>2. Add files</a:t>
            </a:r>
          </a:p>
        </p:txBody>
      </p:sp>
      <p:cxnSp>
        <p:nvCxnSpPr>
          <p:cNvPr id="15" name="Straight Arrow Connector 14"/>
          <p:cNvCxnSpPr>
            <a:stCxn id="13" idx="2"/>
          </p:cNvCxnSpPr>
          <p:nvPr/>
        </p:nvCxnSpPr>
        <p:spPr>
          <a:xfrm>
            <a:off x="6890474" y="911410"/>
            <a:ext cx="1871291" cy="3305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01090" y="2564108"/>
            <a:ext cx="234419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00" dirty="0" smtClean="0"/>
              <a:t>* 3</a:t>
            </a:r>
            <a:r>
              <a:rPr lang="en-US" sz="1100" dirty="0"/>
              <a:t>. Enter Recipients e-mails in order</a:t>
            </a:r>
          </a:p>
        </p:txBody>
      </p:sp>
      <p:cxnSp>
        <p:nvCxnSpPr>
          <p:cNvPr id="18" name="Straight Arrow Connector 17"/>
          <p:cNvCxnSpPr/>
          <p:nvPr/>
        </p:nvCxnSpPr>
        <p:spPr>
          <a:xfrm flipV="1">
            <a:off x="3746269" y="2779551"/>
            <a:ext cx="925484" cy="13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24894" y="690048"/>
            <a:ext cx="2194560" cy="261610"/>
          </a:xfrm>
          <a:prstGeom prst="rect">
            <a:avLst/>
          </a:prstGeom>
          <a:noFill/>
        </p:spPr>
        <p:txBody>
          <a:bodyPr wrap="square" rtlCol="0">
            <a:spAutoFit/>
          </a:bodyPr>
          <a:lstStyle/>
          <a:p>
            <a:r>
              <a:rPr lang="en-US" sz="1100" dirty="0"/>
              <a:t>4. Assign Signers Roll</a:t>
            </a:r>
          </a:p>
        </p:txBody>
      </p:sp>
      <p:cxnSp>
        <p:nvCxnSpPr>
          <p:cNvPr id="21" name="Straight Arrow Connector 20"/>
          <p:cNvCxnSpPr/>
          <p:nvPr/>
        </p:nvCxnSpPr>
        <p:spPr>
          <a:xfrm flipH="1">
            <a:off x="5406043" y="1153578"/>
            <a:ext cx="22167" cy="1119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46269" y="3948875"/>
            <a:ext cx="10474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63929" y="3761792"/>
            <a:ext cx="1751214" cy="400110"/>
          </a:xfrm>
          <a:prstGeom prst="rect">
            <a:avLst/>
          </a:prstGeom>
          <a:noFill/>
        </p:spPr>
        <p:txBody>
          <a:bodyPr wrap="square" rtlCol="0">
            <a:spAutoFit/>
          </a:bodyPr>
          <a:lstStyle/>
          <a:p>
            <a:pPr algn="ctr"/>
            <a:r>
              <a:rPr lang="en-US" sz="1000" dirty="0"/>
              <a:t>5. Update default message as needed.</a:t>
            </a:r>
          </a:p>
        </p:txBody>
      </p:sp>
      <p:sp>
        <p:nvSpPr>
          <p:cNvPr id="37" name="TextBox 36"/>
          <p:cNvSpPr txBox="1"/>
          <p:nvPr/>
        </p:nvSpPr>
        <p:spPr>
          <a:xfrm>
            <a:off x="2163929" y="5359609"/>
            <a:ext cx="1855854" cy="261610"/>
          </a:xfrm>
          <a:prstGeom prst="rect">
            <a:avLst/>
          </a:prstGeom>
          <a:noFill/>
        </p:spPr>
        <p:txBody>
          <a:bodyPr wrap="square" rtlCol="0">
            <a:spAutoFit/>
          </a:bodyPr>
          <a:lstStyle/>
          <a:p>
            <a:r>
              <a:rPr lang="en-US" sz="1100" dirty="0"/>
              <a:t>6. Check box and click next</a:t>
            </a:r>
          </a:p>
        </p:txBody>
      </p:sp>
      <p:cxnSp>
        <p:nvCxnSpPr>
          <p:cNvPr id="39" name="Straight Arrow Connector 38"/>
          <p:cNvCxnSpPr/>
          <p:nvPr/>
        </p:nvCxnSpPr>
        <p:spPr>
          <a:xfrm flipV="1">
            <a:off x="4189614" y="5480858"/>
            <a:ext cx="543099" cy="22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847407" y="1701132"/>
            <a:ext cx="1302327" cy="600164"/>
          </a:xfrm>
          <a:prstGeom prst="rect">
            <a:avLst/>
          </a:prstGeom>
          <a:noFill/>
        </p:spPr>
        <p:txBody>
          <a:bodyPr wrap="square" rtlCol="0">
            <a:spAutoFit/>
          </a:bodyPr>
          <a:lstStyle/>
          <a:p>
            <a:r>
              <a:rPr lang="en-US" sz="1100" dirty="0"/>
              <a:t>Optional: password protect and set reminder</a:t>
            </a:r>
          </a:p>
        </p:txBody>
      </p:sp>
      <p:sp>
        <p:nvSpPr>
          <p:cNvPr id="5" name="Right Arrow 4"/>
          <p:cNvSpPr/>
          <p:nvPr/>
        </p:nvSpPr>
        <p:spPr>
          <a:xfrm rot="8245359" flipV="1">
            <a:off x="9395255" y="2861157"/>
            <a:ext cx="2397472" cy="318680"/>
          </a:xfrm>
          <a:prstGeom prst="right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0104BA-6059-4661-9CEB-CA3BC2240232}"/>
              </a:ext>
            </a:extLst>
          </p:cNvPr>
          <p:cNvSpPr txBox="1"/>
          <p:nvPr/>
        </p:nvSpPr>
        <p:spPr>
          <a:xfrm>
            <a:off x="1526231" y="3134593"/>
            <a:ext cx="1871291" cy="4308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100" dirty="0">
                <a:solidFill>
                  <a:srgbClr val="C00000"/>
                </a:solidFill>
                <a:highlight>
                  <a:srgbClr val="FFFF00"/>
                </a:highlight>
              </a:rPr>
              <a:t>A recipient that is copied can’t sign/initial documents</a:t>
            </a:r>
          </a:p>
        </p:txBody>
      </p:sp>
      <p:cxnSp>
        <p:nvCxnSpPr>
          <p:cNvPr id="9" name="Straight Arrow Connector 8">
            <a:extLst>
              <a:ext uri="{FF2B5EF4-FFF2-40B4-BE49-F238E27FC236}">
                <a16:creationId xmlns:a16="http://schemas.microsoft.com/office/drawing/2014/main" id="{8641CBBD-3D4B-4ACF-8ED9-4DFD54EA8E6F}"/>
              </a:ext>
            </a:extLst>
          </p:cNvPr>
          <p:cNvCxnSpPr>
            <a:cxnSpLocks/>
          </p:cNvCxnSpPr>
          <p:nvPr/>
        </p:nvCxnSpPr>
        <p:spPr>
          <a:xfrm flipV="1">
            <a:off x="3210556" y="3128986"/>
            <a:ext cx="1575859" cy="168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37952" y="5800292"/>
            <a:ext cx="970110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 Include </a:t>
            </a:r>
            <a:r>
              <a:rPr lang="en-US" dirty="0"/>
              <a:t>all required signers on the form when setting Adobe sign</a:t>
            </a:r>
            <a:r>
              <a:rPr lang="en-US" dirty="0" smtClean="0"/>
              <a:t>.</a:t>
            </a:r>
            <a:endParaRPr lang="en-US" dirty="0"/>
          </a:p>
        </p:txBody>
      </p:sp>
    </p:spTree>
    <p:extLst>
      <p:ext uri="{BB962C8B-B14F-4D97-AF65-F5344CB8AC3E}">
        <p14:creationId xmlns:p14="http://schemas.microsoft.com/office/powerpoint/2010/main" val="2933002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0C8BA5-A22C-4969-8053-A740C3CD0CF5}"/>
              </a:ext>
            </a:extLst>
          </p:cNvPr>
          <p:cNvSpPr txBox="1"/>
          <p:nvPr/>
        </p:nvSpPr>
        <p:spPr>
          <a:xfrm>
            <a:off x="1677646" y="97414"/>
            <a:ext cx="7726261" cy="4924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00" dirty="0">
                <a:solidFill>
                  <a:srgbClr val="C00000"/>
                </a:solidFill>
              </a:rPr>
              <a:t>SIGNERS ROLES</a:t>
            </a:r>
          </a:p>
        </p:txBody>
      </p:sp>
      <p:pic>
        <p:nvPicPr>
          <p:cNvPr id="10" name="Picture 9"/>
          <p:cNvPicPr>
            <a:picLocks noChangeAspect="1"/>
          </p:cNvPicPr>
          <p:nvPr/>
        </p:nvPicPr>
        <p:blipFill>
          <a:blip r:embed="rId2"/>
          <a:stretch>
            <a:fillRect/>
          </a:stretch>
        </p:blipFill>
        <p:spPr>
          <a:xfrm>
            <a:off x="1097280" y="699798"/>
            <a:ext cx="8811491" cy="2622176"/>
          </a:xfrm>
          <a:prstGeom prst="rect">
            <a:avLst/>
          </a:prstGeom>
        </p:spPr>
      </p:pic>
      <p:sp>
        <p:nvSpPr>
          <p:cNvPr id="4" name="TextBox 3"/>
          <p:cNvSpPr txBox="1"/>
          <p:nvPr/>
        </p:nvSpPr>
        <p:spPr>
          <a:xfrm>
            <a:off x="343591" y="3419301"/>
            <a:ext cx="10906299"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smtClean="0"/>
              <a:t>Roles:  </a:t>
            </a:r>
            <a:br>
              <a:rPr lang="en-US" sz="1400" dirty="0" smtClean="0"/>
            </a:br>
            <a:r>
              <a:rPr lang="en-US" sz="1400" dirty="0" smtClean="0"/>
              <a:t>In addition to designating recipients as Signers, you can mark them as Approvers or Form Fillers,  Acceptors or Delegators</a:t>
            </a:r>
          </a:p>
          <a:p>
            <a:endParaRPr lang="en-US" sz="1400" dirty="0"/>
          </a:p>
          <a:p>
            <a:r>
              <a:rPr lang="en-US" sz="1400" dirty="0" smtClean="0"/>
              <a:t>Approver: Recipient marked as approvers review and approve the document but they are not required to sign it. They may be required to enter data into fields. </a:t>
            </a:r>
          </a:p>
          <a:p>
            <a:endParaRPr lang="en-US" sz="1400" dirty="0"/>
          </a:p>
          <a:p>
            <a:r>
              <a:rPr lang="en-US" sz="1400" dirty="0" smtClean="0"/>
              <a:t>Form Filler:  Recipients marked as form fillers are required to enter data into the form fields and submit the document</a:t>
            </a:r>
          </a:p>
          <a:p>
            <a:endParaRPr lang="en-US" sz="1400" dirty="0"/>
          </a:p>
          <a:p>
            <a:r>
              <a:rPr lang="en-US" sz="1400" dirty="0" smtClean="0"/>
              <a:t>Acceptor:  Recipients marked as acceptors are required to accept the document.  They may be required to enter data in to fields.</a:t>
            </a:r>
          </a:p>
          <a:p>
            <a:endParaRPr lang="en-US" sz="1400" dirty="0"/>
          </a:p>
          <a:p>
            <a:r>
              <a:rPr lang="en-US" sz="1400" dirty="0" smtClean="0"/>
              <a:t>Delegator:  Recipient marked as delegators may review the document but can’t sign.  Approve or accept the document or acknowledge its receipt.  They need to forward the document to another user who may take the appropriate action.</a:t>
            </a:r>
            <a:endParaRPr lang="en-US" sz="1400" dirty="0"/>
          </a:p>
        </p:txBody>
      </p:sp>
    </p:spTree>
    <p:extLst>
      <p:ext uri="{BB962C8B-B14F-4D97-AF65-F5344CB8AC3E}">
        <p14:creationId xmlns:p14="http://schemas.microsoft.com/office/powerpoint/2010/main" val="787847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4381" y="845928"/>
            <a:ext cx="7952594" cy="4261658"/>
          </a:xfrm>
          <a:prstGeom prst="rect">
            <a:avLst/>
          </a:prstGeom>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343507" y="2815244"/>
            <a:ext cx="1618211" cy="246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smtClean="0"/>
              <a:t>To increase security in the approval process, it is recommended that Adobe Sign is selected  for authentication purposes when using the form internally within RCCD .   </a:t>
            </a:r>
            <a:endParaRPr lang="en-US" sz="1400" dirty="0"/>
          </a:p>
        </p:txBody>
      </p:sp>
      <p:sp>
        <p:nvSpPr>
          <p:cNvPr id="5" name="TextBox 4"/>
          <p:cNvSpPr txBox="1"/>
          <p:nvPr/>
        </p:nvSpPr>
        <p:spPr>
          <a:xfrm>
            <a:off x="2011680" y="4776068"/>
            <a:ext cx="3635433"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When forms are being sent to vendors outside the District, you can use the e-mail or set up a password for authentication purposes since they might not have an Adobe Sign account set up.</a:t>
            </a:r>
            <a:endParaRPr lang="en-US" sz="1400" dirty="0"/>
          </a:p>
        </p:txBody>
      </p:sp>
      <p:sp>
        <p:nvSpPr>
          <p:cNvPr id="6" name="Right Arrow 5"/>
          <p:cNvSpPr/>
          <p:nvPr/>
        </p:nvSpPr>
        <p:spPr>
          <a:xfrm rot="19044027">
            <a:off x="5331351" y="4256281"/>
            <a:ext cx="2806095" cy="140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072062" y="3740855"/>
            <a:ext cx="5713700"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84380" y="306725"/>
            <a:ext cx="790271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AUTHENTICATION</a:t>
            </a:r>
            <a:endParaRPr lang="en-US" dirty="0"/>
          </a:p>
        </p:txBody>
      </p:sp>
    </p:spTree>
    <p:extLst>
      <p:ext uri="{BB962C8B-B14F-4D97-AF65-F5344CB8AC3E}">
        <p14:creationId xmlns:p14="http://schemas.microsoft.com/office/powerpoint/2010/main" val="43366503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09F4EB6640854CA2DBE455E6B6291D" ma:contentTypeVersion="1" ma:contentTypeDescription="Create a new document." ma:contentTypeScope="" ma:versionID="cdc9f6303bfdb881d77d3af596750961">
  <xsd:schema xmlns:xsd="http://www.w3.org/2001/XMLSchema" xmlns:xs="http://www.w3.org/2001/XMLSchema" xmlns:p="http://schemas.microsoft.com/office/2006/metadata/properties" xmlns:ns1="http://schemas.microsoft.com/sharepoint/v3" targetNamespace="http://schemas.microsoft.com/office/2006/metadata/properties" ma:root="true" ma:fieldsID="f66abc2e75104a1e2665fbc11a6ee9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01F72D5-B5F4-4930-8FD7-216098564678}"/>
</file>

<file path=customXml/itemProps2.xml><?xml version="1.0" encoding="utf-8"?>
<ds:datastoreItem xmlns:ds="http://schemas.openxmlformats.org/officeDocument/2006/customXml" ds:itemID="{4D7F2B24-E974-4060-8EE8-2346C48FCEB1}">
  <ds:schemaRefs>
    <ds:schemaRef ds:uri="http://schemas.microsoft.com/sharepoint/v3/contenttype/forms"/>
  </ds:schemaRefs>
</ds:datastoreItem>
</file>

<file path=customXml/itemProps3.xml><?xml version="1.0" encoding="utf-8"?>
<ds:datastoreItem xmlns:ds="http://schemas.openxmlformats.org/officeDocument/2006/customXml" ds:itemID="{59EF02B7-8069-4123-BDFA-E8870D57C40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e988006-c876-460b-92a1-1d06e3c91cc3"/>
    <ds:schemaRef ds:uri="http://purl.org/dc/elements/1.1/"/>
    <ds:schemaRef ds:uri="http://schemas.microsoft.com/office/2006/metadata/properties"/>
    <ds:schemaRef ds:uri="a8ed902a-8105-4620-9f01-12da7ca916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TM10001114[[fn=Gallery]]</Template>
  <TotalTime>4257</TotalTime>
  <Words>1550</Words>
  <Application>Microsoft Office PowerPoint</Application>
  <PresentationFormat>Widescreen</PresentationFormat>
  <Paragraphs>180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Gill Sans MT</vt:lpstr>
      <vt:lpstr>Gallery</vt:lpstr>
      <vt:lpstr>ADOBE SIGN and  a/C transmittal form process</vt:lpstr>
      <vt:lpstr> Adobe sign</vt:lpstr>
      <vt:lpstr>What is Adobe sign?</vt:lpstr>
      <vt:lpstr> Benefits of using adobe sign</vt:lpstr>
      <vt:lpstr>How to use adobe sign</vt:lpstr>
      <vt:lpstr>How to use adobe sign </vt:lpstr>
      <vt:lpstr>How to use adobe sign continues </vt:lpstr>
      <vt:lpstr>PowerPoint Presentation</vt:lpstr>
      <vt:lpstr>PowerPoint Presentation</vt:lpstr>
      <vt:lpstr>Assign fields</vt:lpstr>
      <vt:lpstr>Add signature fields</vt:lpstr>
      <vt:lpstr>Who do I send the form to?</vt:lpstr>
      <vt:lpstr>PowerPoint Presentation</vt:lpstr>
      <vt:lpstr>PowerPoint Presentation</vt:lpstr>
      <vt:lpstr>PowerPoint Presentation</vt:lpstr>
      <vt:lpstr>District contacts:</vt:lpstr>
      <vt:lpstr>Recipients: approver, signer, delegator, acceptor</vt:lpstr>
      <vt:lpstr>PowerPoint Presentation</vt:lpstr>
      <vt:lpstr> a/C transmittal process </vt:lpstr>
      <vt:lpstr>A/C transmittal form process</vt:lpstr>
      <vt:lpstr>A/C transmittal form process</vt:lpstr>
      <vt:lpstr>PowerPoint Presentation</vt:lpstr>
      <vt:lpstr>PowerPoint Presentation</vt:lpstr>
      <vt:lpstr>A/C TRANSMITTAL Form cont.,</vt:lpstr>
      <vt:lpstr>PowerPoint Presentation</vt:lpstr>
      <vt:lpstr>PowerPoint Presentation</vt:lpstr>
      <vt:lpstr>CONTRACT TRANSMITTAL Approval PROCESS via e-mail</vt:lpstr>
      <vt:lpstr>During the approval process:</vt:lpstr>
      <vt:lpstr>PowerPoint Presentation</vt:lpstr>
      <vt:lpstr>Questions?    Thank you!!</vt:lpstr>
    </vt:vector>
  </TitlesOfParts>
  <Company>Riverside Community College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Esmeralda Abejar</dc:creator>
  <cp:lastModifiedBy>Abejar, Esmeralda</cp:lastModifiedBy>
  <cp:revision>163</cp:revision>
  <dcterms:created xsi:type="dcterms:W3CDTF">2020-08-21T22:12:33Z</dcterms:created>
  <dcterms:modified xsi:type="dcterms:W3CDTF">2020-10-01T23:46:33Z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0x0101001D09F4EB6640854CA2DBE455E6B6291D</vt:lpwstr>
  </property>
</Properties>
</file>