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charts/chart2.xml" ContentType="application/vnd.openxmlformats-officedocument.drawingml.chart+xml"/>
  <Override PartName="/ppt/notesSlides/notesSlide10.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charts/chart5.xml" ContentType="application/vnd.openxmlformats-officedocument.drawingml.chart+xml"/>
  <Override PartName="/ppt/notesSlides/notesSlide14.xml" ContentType="application/vnd.openxmlformats-officedocument.presentationml.notesSl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5.xml" ContentType="application/vnd.openxmlformats-officedocument.presentationml.notesSl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8.xml" ContentType="application/vnd.openxmlformats-officedocument.presentationml.notesSlid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xml" ContentType="application/vnd.openxmlformats-officedocument.themeOverride+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2.xml" ContentType="application/vnd.openxmlformats-officedocument.themeOverride+xml"/>
  <Override PartName="/ppt/drawings/drawing1.xml" ContentType="application/vnd.openxmlformats-officedocument.drawingml.chartshapes+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3.xml" ContentType="application/vnd.openxmlformats-officedocument.themeOverride+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4.xml" ContentType="application/vnd.openxmlformats-officedocument.themeOverride+xml"/>
  <Override PartName="/ppt/drawings/drawing2.xml" ContentType="application/vnd.openxmlformats-officedocument.drawingml.chartshapes+xml"/>
  <Override PartName="/ppt/notesSlides/notesSlide19.xml" ContentType="application/vnd.openxmlformats-officedocument.presentationml.notesSlide+xml"/>
  <Override PartName="/ppt/charts/chart15.xml" ContentType="application/vnd.openxmlformats-officedocument.drawingml.chart+xml"/>
  <Override PartName="/ppt/theme/themeOverride5.xml" ContentType="application/vnd.openxmlformats-officedocument.themeOverride+xml"/>
  <Override PartName="/ppt/charts/chart16.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6.xml" ContentType="application/vnd.openxmlformats-officedocument.themeOverride+xml"/>
  <Override PartName="/ppt/charts/chart17.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7.xml" ContentType="application/vnd.openxmlformats-officedocument.themeOverride+xml"/>
  <Override PartName="/ppt/charts/chart18.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8.xml" ContentType="application/vnd.openxmlformats-officedocument.themeOverride+xml"/>
  <Override PartName="/ppt/notesSlides/notesSlide20.xml" ContentType="application/vnd.openxmlformats-officedocument.presentationml.notesSlide+xml"/>
  <Override PartName="/ppt/charts/chart19.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9.xml" ContentType="application/vnd.openxmlformats-officedocument.themeOverride+xml"/>
  <Override PartName="/ppt/charts/chart20.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0.xml" ContentType="application/vnd.openxmlformats-officedocument.themeOverride+xml"/>
  <Override PartName="/ppt/charts/chart21.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1.xml" ContentType="application/vnd.openxmlformats-officedocument.themeOverride+xml"/>
  <Override PartName="/ppt/charts/chart22.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2.xml" ContentType="application/vnd.openxmlformats-officedocument.themeOverride+xml"/>
  <Override PartName="/ppt/notesSlides/notesSlide21.xml" ContentType="application/vnd.openxmlformats-officedocument.presentationml.notesSlide+xml"/>
  <Override PartName="/ppt/charts/chart23.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13.xml" ContentType="application/vnd.openxmlformats-officedocument.themeOverride+xml"/>
  <Override PartName="/ppt/charts/chart24.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14.xml" ContentType="application/vnd.openxmlformats-officedocument.themeOverride+xml"/>
  <Override PartName="/ppt/charts/chart25.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15.xml" ContentType="application/vnd.openxmlformats-officedocument.themeOverride+xml"/>
  <Override PartName="/ppt/charts/chart26.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16.xml" ContentType="application/vnd.openxmlformats-officedocument.themeOverride+xml"/>
  <Override PartName="/ppt/notesSlides/notesSlide22.xml" ContentType="application/vnd.openxmlformats-officedocument.presentationml.notesSlide+xml"/>
  <Override PartName="/ppt/charts/chart27.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17.xml" ContentType="application/vnd.openxmlformats-officedocument.themeOverride+xml"/>
  <Override PartName="/ppt/charts/chart28.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18.xml" ContentType="application/vnd.openxmlformats-officedocument.themeOverride+xml"/>
  <Override PartName="/ppt/charts/chart29.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19.xml" ContentType="application/vnd.openxmlformats-officedocument.themeOverride+xml"/>
  <Override PartName="/ppt/charts/chart30.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20.xml" ContentType="application/vnd.openxmlformats-officedocument.themeOverride+xml"/>
  <Override PartName="/ppt/notesSlides/notesSlide23.xml" ContentType="application/vnd.openxmlformats-officedocument.presentationml.notesSlide+xml"/>
  <Override PartName="/ppt/charts/chart31.xml" ContentType="application/vnd.openxmlformats-officedocument.drawingml.chart+xml"/>
  <Override PartName="/ppt/charts/style28.xml" ContentType="application/vnd.ms-office.chartstyle+xml"/>
  <Override PartName="/ppt/charts/colors28.xml" ContentType="application/vnd.ms-office.chartcolorstyle+xml"/>
  <Override PartName="/ppt/theme/themeOverride21.xml" ContentType="application/vnd.openxmlformats-officedocument.themeOverride+xml"/>
  <Override PartName="/ppt/charts/chart32.xml" ContentType="application/vnd.openxmlformats-officedocument.drawingml.chart+xml"/>
  <Override PartName="/ppt/charts/style29.xml" ContentType="application/vnd.ms-office.chartstyle+xml"/>
  <Override PartName="/ppt/charts/colors29.xml" ContentType="application/vnd.ms-office.chartcolorstyle+xml"/>
  <Override PartName="/ppt/theme/themeOverride22.xml" ContentType="application/vnd.openxmlformats-officedocument.themeOverride+xml"/>
  <Override PartName="/ppt/charts/chart33.xml" ContentType="application/vnd.openxmlformats-officedocument.drawingml.chart+xml"/>
  <Override PartName="/ppt/charts/style30.xml" ContentType="application/vnd.ms-office.chartstyle+xml"/>
  <Override PartName="/ppt/charts/colors30.xml" ContentType="application/vnd.ms-office.chartcolorstyle+xml"/>
  <Override PartName="/ppt/theme/themeOverride23.xml" ContentType="application/vnd.openxmlformats-officedocument.themeOverride+xml"/>
  <Override PartName="/ppt/charts/chart34.xml" ContentType="application/vnd.openxmlformats-officedocument.drawingml.chart+xml"/>
  <Override PartName="/ppt/charts/style31.xml" ContentType="application/vnd.ms-office.chartstyle+xml"/>
  <Override PartName="/ppt/charts/colors31.xml" ContentType="application/vnd.ms-office.chartcolorstyle+xml"/>
  <Override PartName="/ppt/theme/themeOverride24.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35.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26.xml" ContentType="application/vnd.openxmlformats-officedocument.presentationml.notesSlide+xml"/>
  <Override PartName="/ppt/charts/chart36.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27.xml" ContentType="application/vnd.openxmlformats-officedocument.presentationml.notesSlide+xml"/>
  <Override PartName="/ppt/charts/chart37.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33"/>
  </p:notesMasterIdLst>
  <p:sldIdLst>
    <p:sldId id="256" r:id="rId5"/>
    <p:sldId id="331" r:id="rId6"/>
    <p:sldId id="342" r:id="rId7"/>
    <p:sldId id="343" r:id="rId8"/>
    <p:sldId id="335" r:id="rId9"/>
    <p:sldId id="336" r:id="rId10"/>
    <p:sldId id="344" r:id="rId11"/>
    <p:sldId id="257" r:id="rId12"/>
    <p:sldId id="258" r:id="rId13"/>
    <p:sldId id="260" r:id="rId14"/>
    <p:sldId id="345" r:id="rId15"/>
    <p:sldId id="261" r:id="rId16"/>
    <p:sldId id="264" r:id="rId17"/>
    <p:sldId id="266" r:id="rId18"/>
    <p:sldId id="267" r:id="rId19"/>
    <p:sldId id="346" r:id="rId20"/>
    <p:sldId id="286" r:id="rId21"/>
    <p:sldId id="302" r:id="rId22"/>
    <p:sldId id="273" r:id="rId23"/>
    <p:sldId id="293" r:id="rId24"/>
    <p:sldId id="294" r:id="rId25"/>
    <p:sldId id="295" r:id="rId26"/>
    <p:sldId id="296" r:id="rId27"/>
    <p:sldId id="347" r:id="rId28"/>
    <p:sldId id="281" r:id="rId29"/>
    <p:sldId id="282" r:id="rId30"/>
    <p:sldId id="283" r:id="rId31"/>
    <p:sldId id="285"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1728"/>
    <a:srgbClr val="FAF4DA"/>
    <a:srgbClr val="6D8F99"/>
    <a:srgbClr val="7B6569"/>
    <a:srgbClr val="7B47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DF9637-ECC6-4505-BF37-7DDB619AFFC6}" v="28" dt="2021-03-08T21:30:13.890"/>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54" autoAdjust="0"/>
    <p:restoredTop sz="86198" autoAdjust="0"/>
  </p:normalViewPr>
  <p:slideViewPr>
    <p:cSldViewPr snapToGrid="0">
      <p:cViewPr varScale="1">
        <p:scale>
          <a:sx n="46" d="100"/>
          <a:sy n="46" d="100"/>
        </p:scale>
        <p:origin x="60" y="72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8.xml"/><Relationship Id="rId1" Type="http://schemas.microsoft.com/office/2011/relationships/chartStyle" Target="style8.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file:///C:\Users\norco\Desktop\Studies%20and%20IG-%202020-21\KPI%20PPT%20redo\KPI%20redo.xlsx" TargetMode="Externa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0.xml"/><Relationship Id="rId1" Type="http://schemas.microsoft.com/office/2011/relationships/chartStyle" Target="style10.xml"/><Relationship Id="rId5" Type="http://schemas.openxmlformats.org/officeDocument/2006/relationships/chartUserShapes" Target="../drawings/drawing1.xml"/><Relationship Id="rId4" Type="http://schemas.openxmlformats.org/officeDocument/2006/relationships/oleObject" Target="file:///C:\Users\norco\Desktop\Studies%20and%20IG-%202020-21\KPI%20PPT%20redo\KPI%20redo.xlsx" TargetMode="Externa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file:///C:\Users\norco\Desktop\Studies%20and%20IG-%202020-21\KPI%20PPT%20redo\KPI%20redo.xlsx" TargetMode="Externa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2.xml"/><Relationship Id="rId1" Type="http://schemas.microsoft.com/office/2011/relationships/chartStyle" Target="style12.xml"/><Relationship Id="rId5" Type="http://schemas.openxmlformats.org/officeDocument/2006/relationships/chartUserShapes" Target="../drawings/drawing2.xml"/><Relationship Id="rId4" Type="http://schemas.openxmlformats.org/officeDocument/2006/relationships/oleObject" Target="file:///C:\Users\norco\Desktop\Studies%20and%20IG-%202020-21\KPI%20PPT%20redo\KPI%20redo.xlsx" TargetMode="External"/></Relationships>
</file>

<file path=ppt/charts/_rels/chart15.xml.rels><?xml version="1.0" encoding="UTF-8" standalone="yes"?>
<Relationships xmlns="http://schemas.openxmlformats.org/package/2006/relationships"><Relationship Id="rId2" Type="http://schemas.openxmlformats.org/officeDocument/2006/relationships/oleObject" Target="file:///C:\Users\norco\Desktop\Studies%20and%20IG-%202020-21\KPI%20PPT%20redo\KPI%20redo.xlsx" TargetMode="External"/><Relationship Id="rId1" Type="http://schemas.openxmlformats.org/officeDocument/2006/relationships/themeOverride" Target="../theme/themeOverride5.xm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file:///C:\Users\norco\Desktop\Studies%20and%20IG-%202020-21\KPI%20PPT%20redo\KPI%20redo.xlsx" TargetMode="Externa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file:///C:\Users\norco\Desktop\Studies%20and%20IG-%202020-21\KPI%20PPT%20redo\KPI%20redo.xlsx" TargetMode="Externa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file:///C:\Users\norco\Desktop\Studies%20and%20IG-%202020-21\KPI%20PPT%20redo\KPI%20redo.xlsx" TargetMode="Externa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oleObject" Target="file:///C:\Users\norco\Desktop\Studies%20and%20IG-%202020-21\KPI%20PPT%20redo\KPI%20redo.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oleObject" Target="file:///C:\Users\norco\Desktop\Studies%20and%20IG-%202020-21\KPI%20PPT%20redo\KPI%20redo.xlsx" TargetMode="External"/></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oleObject" Target="file:///C:\Users\norco\Desktop\Studies%20and%20IG-%202020-21\KPI%20PPT%20redo\KPI%20redo.xlsx" TargetMode="External"/></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oleObject" Target="file:///C:\Users\norco\Desktop\Studies%20and%20IG-%202020-21\KPI%20PPT%20redo\KPI%20redo.xlsx" TargetMode="External"/></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oleObject" Target="file:///C:\Users\norco\Desktop\Studies%20and%20IG-%202020-21\KPI%20PPT%20redo\KPI%20redo.xlsx" TargetMode="External"/></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oleObject" Target="file:///C:\Users\norco\Desktop\Studies%20and%20IG-%202020-21\KPI%20PPT%20redo\KPI%20redo.xlsx" TargetMode="External"/></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oleObject" Target="file:///C:\Users\norco\Desktop\Studies%20and%20IG-%202020-21\KPI%20PPT%20redo\KPI%20redo.xlsx" TargetMode="External"/></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oleObject" Target="file:///C:\Users\norco\Desktop\Studies%20and%20IG-%202020-21\KPI%20PPT%20redo\KPI%20redo.xlsx" TargetMode="External"/></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oleObject" Target="file:///C:\Users\norco\Desktop\Studies%20and%20IG-%202020-21\KPI%20PPT%20redo\KPI%20redo.xlsx" TargetMode="External"/></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oleObject" Target="file:///C:\Users\norco\Desktop\Studies%20and%20IG-%202020-21\KPI%20PPT%20redo\KPI%20redo.xlsx" TargetMode="External"/></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oleObject" Target="file:///C:\Users\norco\Desktop\Studies%20and%20IG-%202020-21\KPI%20PPT%20redo\KPI%20redo.xlsx" TargetMode="Externa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oleObject" Target="file:///C:\Users\norco\Desktop\Studies%20and%20IG-%202020-21\KPI%20PPT%20redo\KPI%20redo.xlsx" TargetMode="External"/></Relationships>
</file>

<file path=ppt/charts/_rels/chart31.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oleObject" Target="file:///C:\Users\norco\Desktop\Studies%20and%20IG-%202020-21\KPI%20PPT%20redo\KPI%20redo.xlsx" TargetMode="External"/></Relationships>
</file>

<file path=ppt/charts/_rels/chart32.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oleObject" Target="file:///C:\Users\norco\Desktop\Studies%20and%20IG-%202020-21\KPI%20PPT%20redo\KPI%20redo.xlsx" TargetMode="External"/></Relationships>
</file>

<file path=ppt/charts/_rels/chart33.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oleObject" Target="file:///C:\Users\norco\Desktop\Studies%20and%20IG-%202020-21\KPI%20PPT%20redo\KPI%20redo.xlsx" TargetMode="External"/></Relationships>
</file>

<file path=ppt/charts/_rels/chart34.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oleObject" Target="file:///C:\Users\norco\Desktop\Studies%20and%20IG-%202020-21\KPI%20PPT%20redo\KPI%20redo.xlsx" TargetMode="Externa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32.xml"/><Relationship Id="rId1" Type="http://schemas.microsoft.com/office/2011/relationships/chartStyle" Target="style3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33.xml"/><Relationship Id="rId1" Type="http://schemas.microsoft.com/office/2011/relationships/chartStyle" Target="style3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34.xml"/><Relationship Id="rId1" Type="http://schemas.microsoft.com/office/2011/relationships/chartStyle" Target="style34.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860784896055636E-2"/>
          <c:y val="3.7158828204547752E-2"/>
          <c:w val="0.93084320968644152"/>
          <c:h val="0.86511519310242768"/>
        </c:manualLayout>
      </c:layout>
      <c:barChart>
        <c:barDir val="col"/>
        <c:grouping val="clustered"/>
        <c:varyColors val="0"/>
        <c:ser>
          <c:idx val="0"/>
          <c:order val="0"/>
          <c:tx>
            <c:strRef>
              <c:f>Sheet1!$A$2</c:f>
              <c:strCache>
                <c:ptCount val="1"/>
                <c:pt idx="0">
                  <c:v>Projected</c:v>
                </c:pt>
              </c:strCache>
            </c:strRef>
          </c:tx>
          <c:spPr>
            <a:solidFill>
              <a:srgbClr val="6D8F99"/>
            </a:solidFill>
            <a:ln>
              <a:noFill/>
            </a:ln>
            <a:effectLst/>
          </c:spPr>
          <c:invertIfNegative val="0"/>
          <c:dPt>
            <c:idx val="1"/>
            <c:invertIfNegative val="0"/>
            <c:bubble3D val="0"/>
            <c:spPr>
              <a:solidFill>
                <a:srgbClr val="6D8F99"/>
              </a:solidFill>
              <a:ln>
                <a:noFill/>
              </a:ln>
              <a:effectLst/>
            </c:spPr>
            <c:extLst>
              <c:ext xmlns:c16="http://schemas.microsoft.com/office/drawing/2014/chart" uri="{C3380CC4-5D6E-409C-BE32-E72D297353CC}">
                <c16:uniqueId val="{00000009-4CCC-4FAD-83FE-B291B722D90A}"/>
              </c:ext>
            </c:extLst>
          </c:dPt>
          <c:dPt>
            <c:idx val="2"/>
            <c:invertIfNegative val="0"/>
            <c:bubble3D val="0"/>
            <c:spPr>
              <a:solidFill>
                <a:srgbClr val="6D8F99"/>
              </a:solidFill>
              <a:ln>
                <a:noFill/>
              </a:ln>
              <a:effectLst/>
            </c:spPr>
            <c:extLst>
              <c:ext xmlns:c16="http://schemas.microsoft.com/office/drawing/2014/chart" uri="{C3380CC4-5D6E-409C-BE32-E72D297353CC}">
                <c16:uniqueId val="{0000000A-4CCC-4FAD-83FE-B291B722D90A}"/>
              </c:ext>
            </c:extLst>
          </c:dPt>
          <c:dPt>
            <c:idx val="3"/>
            <c:invertIfNegative val="0"/>
            <c:bubble3D val="0"/>
            <c:spPr>
              <a:solidFill>
                <a:srgbClr val="6D8F99"/>
              </a:solidFill>
              <a:ln>
                <a:noFill/>
              </a:ln>
              <a:effectLst/>
            </c:spPr>
            <c:extLst>
              <c:ext xmlns:c16="http://schemas.microsoft.com/office/drawing/2014/chart" uri="{C3380CC4-5D6E-409C-BE32-E72D297353CC}">
                <c16:uniqueId val="{0000000B-4CCC-4FAD-83FE-B291B722D90A}"/>
              </c:ext>
            </c:extLst>
          </c:dPt>
          <c:dPt>
            <c:idx val="4"/>
            <c:invertIfNegative val="0"/>
            <c:bubble3D val="0"/>
            <c:spPr>
              <a:solidFill>
                <a:srgbClr val="6D8F99"/>
              </a:solidFill>
              <a:ln>
                <a:noFill/>
              </a:ln>
              <a:effectLst/>
            </c:spPr>
            <c:extLst>
              <c:ext xmlns:c16="http://schemas.microsoft.com/office/drawing/2014/chart" uri="{C3380CC4-5D6E-409C-BE32-E72D297353CC}">
                <c16:uniqueId val="{0000000C-4CCC-4FAD-83FE-B291B722D90A}"/>
              </c:ext>
            </c:extLst>
          </c:dPt>
          <c:dPt>
            <c:idx val="5"/>
            <c:invertIfNegative val="0"/>
            <c:bubble3D val="0"/>
            <c:spPr>
              <a:solidFill>
                <a:srgbClr val="6D8F99"/>
              </a:solidFill>
              <a:ln>
                <a:noFill/>
              </a:ln>
              <a:effectLst/>
            </c:spPr>
            <c:extLst>
              <c:ext xmlns:c16="http://schemas.microsoft.com/office/drawing/2014/chart" uri="{C3380CC4-5D6E-409C-BE32-E72D297353CC}">
                <c16:uniqueId val="{0000000D-4CCC-4FAD-83FE-B291B722D90A}"/>
              </c:ext>
            </c:extLst>
          </c:dPt>
          <c:dPt>
            <c:idx val="6"/>
            <c:invertIfNegative val="0"/>
            <c:bubble3D val="0"/>
            <c:spPr>
              <a:solidFill>
                <a:srgbClr val="6D8F99"/>
              </a:solidFill>
              <a:ln>
                <a:noFill/>
              </a:ln>
              <a:effectLst/>
            </c:spPr>
            <c:extLst>
              <c:ext xmlns:c16="http://schemas.microsoft.com/office/drawing/2014/chart" uri="{C3380CC4-5D6E-409C-BE32-E72D297353CC}">
                <c16:uniqueId val="{0000000E-4CCC-4FAD-83FE-B291B722D90A}"/>
              </c:ext>
            </c:extLst>
          </c:dPt>
          <c:dLbls>
            <c:dLbl>
              <c:idx val="0"/>
              <c:layout>
                <c:manualLayout>
                  <c:x val="-2.3897058247041015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72B-4B28-868E-5F2A7E8C162E}"/>
                </c:ext>
              </c:extLst>
            </c:dLbl>
            <c:dLbl>
              <c:idx val="1"/>
              <c:layout>
                <c:manualLayout>
                  <c:x val="-2.1157024793388456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CCC-4FAD-83FE-B291B722D90A}"/>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7"/>
                <c:pt idx="0">
                  <c:v>2018-19</c:v>
                </c:pt>
                <c:pt idx="1">
                  <c:v>2019-20</c:v>
                </c:pt>
                <c:pt idx="2">
                  <c:v>2020-21</c:v>
                </c:pt>
                <c:pt idx="3">
                  <c:v>2021-22</c:v>
                </c:pt>
                <c:pt idx="4">
                  <c:v>2022-23</c:v>
                </c:pt>
                <c:pt idx="5">
                  <c:v>2023-24</c:v>
                </c:pt>
                <c:pt idx="6">
                  <c:v>2024-25</c:v>
                </c:pt>
              </c:strCache>
            </c:strRef>
          </c:cat>
          <c:val>
            <c:numRef>
              <c:f>Sheet1!$B$2:$H$2</c:f>
              <c:numCache>
                <c:formatCode>General</c:formatCode>
                <c:ptCount val="7"/>
                <c:pt idx="0">
                  <c:v>7116</c:v>
                </c:pt>
                <c:pt idx="1">
                  <c:v>7366</c:v>
                </c:pt>
                <c:pt idx="2" formatCode="0">
                  <c:v>7625.2831999999989</c:v>
                </c:pt>
                <c:pt idx="3" formatCode="0">
                  <c:v>7893.6931686399985</c:v>
                </c:pt>
                <c:pt idx="4" formatCode="0">
                  <c:v>8171.5511681761254</c:v>
                </c:pt>
                <c:pt idx="5" formatCode="0">
                  <c:v>8459.1897692959246</c:v>
                </c:pt>
                <c:pt idx="6" formatCode="0">
                  <c:v>8759</c:v>
                </c:pt>
              </c:numCache>
            </c:numRef>
          </c:val>
          <c:extLst>
            <c:ext xmlns:c16="http://schemas.microsoft.com/office/drawing/2014/chart" uri="{C3380CC4-5D6E-409C-BE32-E72D297353CC}">
              <c16:uniqueId val="{00000000-4CCC-4FAD-83FE-B291B722D90A}"/>
            </c:ext>
          </c:extLst>
        </c:ser>
        <c:ser>
          <c:idx val="1"/>
          <c:order val="1"/>
          <c:tx>
            <c:strRef>
              <c:f>Sheet1!$A$3</c:f>
              <c:strCache>
                <c:ptCount val="1"/>
                <c:pt idx="0">
                  <c:v>Actual</c:v>
                </c:pt>
              </c:strCache>
            </c:strRef>
          </c:tx>
          <c:spPr>
            <a:solidFill>
              <a:srgbClr val="89172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7"/>
                <c:pt idx="0">
                  <c:v>2018-19</c:v>
                </c:pt>
                <c:pt idx="1">
                  <c:v>2019-20</c:v>
                </c:pt>
                <c:pt idx="2">
                  <c:v>2020-21</c:v>
                </c:pt>
                <c:pt idx="3">
                  <c:v>2021-22</c:v>
                </c:pt>
                <c:pt idx="4">
                  <c:v>2022-23</c:v>
                </c:pt>
                <c:pt idx="5">
                  <c:v>2023-24</c:v>
                </c:pt>
                <c:pt idx="6">
                  <c:v>2024-25</c:v>
                </c:pt>
              </c:strCache>
            </c:strRef>
          </c:cat>
          <c:val>
            <c:numRef>
              <c:f>Sheet1!$B$3:$H$3</c:f>
              <c:numCache>
                <c:formatCode>General</c:formatCode>
                <c:ptCount val="7"/>
                <c:pt idx="0">
                  <c:v>7385</c:v>
                </c:pt>
                <c:pt idx="1">
                  <c:v>7977</c:v>
                </c:pt>
              </c:numCache>
            </c:numRef>
          </c:val>
          <c:extLst>
            <c:ext xmlns:c16="http://schemas.microsoft.com/office/drawing/2014/chart" uri="{C3380CC4-5D6E-409C-BE32-E72D297353CC}">
              <c16:uniqueId val="{0000000C-253C-4193-A071-A73514391A0F}"/>
            </c:ext>
          </c:extLst>
        </c:ser>
        <c:dLbls>
          <c:dLblPos val="outEnd"/>
          <c:showLegendKey val="0"/>
          <c:showVal val="1"/>
          <c:showCatName val="0"/>
          <c:showSerName val="0"/>
          <c:showPercent val="0"/>
          <c:showBubbleSize val="0"/>
        </c:dLbls>
        <c:gapWidth val="75"/>
        <c:overlap val="38"/>
        <c:axId val="665874960"/>
        <c:axId val="665861648"/>
      </c:barChart>
      <c:catAx>
        <c:axId val="665874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65861648"/>
        <c:crosses val="autoZero"/>
        <c:auto val="1"/>
        <c:lblAlgn val="ctr"/>
        <c:lblOffset val="100"/>
        <c:noMultiLvlLbl val="0"/>
      </c:catAx>
      <c:valAx>
        <c:axId val="665861648"/>
        <c:scaling>
          <c:orientation val="minMax"/>
          <c:max val="14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658749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dirty="0"/>
          </a:p>
          <a:p>
            <a:pPr>
              <a:defRPr/>
            </a:pPr>
            <a:r>
              <a:rPr lang="en-US" dirty="0"/>
              <a:t>2018-19</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Degree</c:v>
                </c:pt>
              </c:strCache>
            </c:strRef>
          </c:tx>
          <c:dPt>
            <c:idx val="0"/>
            <c:bubble3D val="0"/>
            <c:spPr>
              <a:solidFill>
                <a:srgbClr val="891728"/>
              </a:solidFill>
              <a:ln w="19050">
                <a:solidFill>
                  <a:schemeClr val="lt1"/>
                </a:solidFill>
              </a:ln>
              <a:effectLst/>
            </c:spPr>
            <c:extLst>
              <c:ext xmlns:c16="http://schemas.microsoft.com/office/drawing/2014/chart" uri="{C3380CC4-5D6E-409C-BE32-E72D297353CC}">
                <c16:uniqueId val="{00000001-2660-471E-86B3-CB31B5AA2261}"/>
              </c:ext>
            </c:extLst>
          </c:dPt>
          <c:dPt>
            <c:idx val="1"/>
            <c:bubble3D val="0"/>
            <c:spPr>
              <a:solidFill>
                <a:srgbClr val="FFFF00"/>
              </a:solidFill>
              <a:ln w="19050">
                <a:solidFill>
                  <a:schemeClr val="lt1"/>
                </a:solidFill>
              </a:ln>
              <a:effectLst/>
            </c:spPr>
            <c:extLst>
              <c:ext xmlns:c16="http://schemas.microsoft.com/office/drawing/2014/chart" uri="{C3380CC4-5D6E-409C-BE32-E72D297353CC}">
                <c16:uniqueId val="{00000003-2660-471E-86B3-CB31B5AA2261}"/>
              </c:ext>
            </c:extLst>
          </c:dPt>
          <c:dPt>
            <c:idx val="2"/>
            <c:bubble3D val="0"/>
            <c:spPr>
              <a:solidFill>
                <a:srgbClr val="6D8F99"/>
              </a:solidFill>
              <a:ln w="19050">
                <a:solidFill>
                  <a:schemeClr val="lt1"/>
                </a:solidFill>
              </a:ln>
              <a:effectLst/>
            </c:spPr>
            <c:extLst>
              <c:ext xmlns:c16="http://schemas.microsoft.com/office/drawing/2014/chart" uri="{C3380CC4-5D6E-409C-BE32-E72D297353CC}">
                <c16:uniqueId val="{00000005-2660-471E-86B3-CB31B5AA2261}"/>
              </c:ext>
            </c:extLst>
          </c:dPt>
          <c:dLbls>
            <c:dLbl>
              <c:idx val="0"/>
              <c:layout>
                <c:manualLayout>
                  <c:x val="-2.1615887474379685E-2"/>
                  <c:y val="-3.2510612800762485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660-471E-86B3-CB31B5AA2261}"/>
                </c:ext>
              </c:extLst>
            </c:dLbl>
            <c:dLbl>
              <c:idx val="1"/>
              <c:layout>
                <c:manualLayout>
                  <c:x val="7.8373410976002339E-2"/>
                  <c:y val="4.4794195094453267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660-471E-86B3-CB31B5AA2261}"/>
                </c:ext>
              </c:extLst>
            </c:dLbl>
            <c:dLbl>
              <c:idx val="2"/>
              <c:delete val="1"/>
              <c:extLst>
                <c:ext xmlns:c15="http://schemas.microsoft.com/office/drawing/2012/chart" uri="{CE6537A1-D6FC-4f65-9D91-7224C49458BB}"/>
                <c:ext xmlns:c16="http://schemas.microsoft.com/office/drawing/2014/chart" uri="{C3380CC4-5D6E-409C-BE32-E72D297353CC}">
                  <c16:uniqueId val="{00000005-2660-471E-86B3-CB31B5AA2261}"/>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Men of Color</c:v>
                </c:pt>
                <c:pt idx="1">
                  <c:v>Gap</c:v>
                </c:pt>
                <c:pt idx="2">
                  <c:v>Not</c:v>
                </c:pt>
              </c:strCache>
            </c:strRef>
          </c:cat>
          <c:val>
            <c:numRef>
              <c:f>Sheet1!$B$2:$B$4</c:f>
              <c:numCache>
                <c:formatCode>0.00%</c:formatCode>
                <c:ptCount val="3"/>
                <c:pt idx="0">
                  <c:v>0.22420000000000001</c:v>
                </c:pt>
                <c:pt idx="1">
                  <c:v>5.8900000000000001E-2</c:v>
                </c:pt>
                <c:pt idx="2">
                  <c:v>0.71689999999999998</c:v>
                </c:pt>
              </c:numCache>
            </c:numRef>
          </c:val>
          <c:extLst>
            <c:ext xmlns:c16="http://schemas.microsoft.com/office/drawing/2014/chart" uri="{C3380CC4-5D6E-409C-BE32-E72D297353CC}">
              <c16:uniqueId val="{00000004-2660-471E-86B3-CB31B5AA2261}"/>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a:t>Certificate</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022106788926026"/>
          <c:y val="0.21077272376574543"/>
          <c:w val="0.83364698284021688"/>
          <c:h val="0.68323887397713512"/>
        </c:manualLayout>
      </c:layout>
      <c:barChart>
        <c:barDir val="col"/>
        <c:grouping val="clustered"/>
        <c:varyColors val="0"/>
        <c:ser>
          <c:idx val="1"/>
          <c:order val="1"/>
          <c:tx>
            <c:strRef>
              <c:f>'objective 3.3 (3)'!$A$34</c:f>
              <c:strCache>
                <c:ptCount val="1"/>
                <c:pt idx="0">
                  <c:v>Actual</c:v>
                </c:pt>
              </c:strCache>
            </c:strRef>
          </c:tx>
          <c:spPr>
            <a:solidFill>
              <a:schemeClr val="accent6">
                <a:lumMod val="50000"/>
              </a:schemeClr>
            </a:solidFill>
            <a:ln>
              <a:noFill/>
            </a:ln>
            <a:effectLst/>
          </c:spPr>
          <c:invertIfNegative val="0"/>
          <c:dLbls>
            <c:dLbl>
              <c:idx val="1"/>
              <c:layout>
                <c:manualLayout>
                  <c:x val="0"/>
                  <c:y val="8.496256811981850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0D0-4F11-945E-8CD9E7BC964C}"/>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'objective 3.3 (3)'!$B$32:$H$32</c:f>
              <c:strCache>
                <c:ptCount val="7"/>
                <c:pt idx="0">
                  <c:v>2018-19</c:v>
                </c:pt>
                <c:pt idx="1">
                  <c:v>2019-20</c:v>
                </c:pt>
                <c:pt idx="2">
                  <c:v>2020-21</c:v>
                </c:pt>
                <c:pt idx="3">
                  <c:v>2021-22</c:v>
                </c:pt>
                <c:pt idx="4">
                  <c:v>2022-23</c:v>
                </c:pt>
                <c:pt idx="5">
                  <c:v>2023-24</c:v>
                </c:pt>
                <c:pt idx="6">
                  <c:v>2024-25</c:v>
                </c:pt>
              </c:strCache>
            </c:strRef>
          </c:cat>
          <c:val>
            <c:numRef>
              <c:f>'objective 3.3 (3)'!$B$34:$H$34</c:f>
              <c:numCache>
                <c:formatCode>General</c:formatCode>
                <c:ptCount val="7"/>
                <c:pt idx="0">
                  <c:v>-2.58</c:v>
                </c:pt>
                <c:pt idx="1">
                  <c:v>-2.41</c:v>
                </c:pt>
              </c:numCache>
            </c:numRef>
          </c:val>
          <c:extLst>
            <c:ext xmlns:c16="http://schemas.microsoft.com/office/drawing/2014/chart" uri="{C3380CC4-5D6E-409C-BE32-E72D297353CC}">
              <c16:uniqueId val="{00000001-60D0-4F11-945E-8CD9E7BC964C}"/>
            </c:ext>
          </c:extLst>
        </c:ser>
        <c:dLbls>
          <c:dLblPos val="inEnd"/>
          <c:showLegendKey val="0"/>
          <c:showVal val="1"/>
          <c:showCatName val="0"/>
          <c:showSerName val="0"/>
          <c:showPercent val="0"/>
          <c:showBubbleSize val="0"/>
        </c:dLbls>
        <c:gapWidth val="0"/>
        <c:axId val="97091664"/>
        <c:axId val="97100400"/>
      </c:barChart>
      <c:lineChart>
        <c:grouping val="standard"/>
        <c:varyColors val="0"/>
        <c:ser>
          <c:idx val="0"/>
          <c:order val="0"/>
          <c:tx>
            <c:strRef>
              <c:f>'objective 3.3 (3)'!$A$33</c:f>
              <c:strCache>
                <c:ptCount val="1"/>
                <c:pt idx="0">
                  <c:v>Projection</c:v>
                </c:pt>
              </c:strCache>
            </c:strRef>
          </c:tx>
          <c:spPr>
            <a:ln w="28575" cap="rnd">
              <a:solidFill>
                <a:schemeClr val="accent6">
                  <a:lumMod val="75000"/>
                </a:schemeClr>
              </a:solidFill>
              <a:round/>
            </a:ln>
            <a:effectLst/>
          </c:spPr>
          <c:marker>
            <c:symbol val="circle"/>
            <c:size val="5"/>
            <c:spPr>
              <a:solidFill>
                <a:schemeClr val="accent6">
                  <a:lumMod val="75000"/>
                </a:schemeClr>
              </a:solidFill>
              <a:ln w="9525">
                <a:solidFill>
                  <a:schemeClr val="accent6"/>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'objective 3.3 (3)'!$B$32:$H$32</c:f>
              <c:strCache>
                <c:ptCount val="7"/>
                <c:pt idx="0">
                  <c:v>2018-19</c:v>
                </c:pt>
                <c:pt idx="1">
                  <c:v>2019-20</c:v>
                </c:pt>
                <c:pt idx="2">
                  <c:v>2020-21</c:v>
                </c:pt>
                <c:pt idx="3">
                  <c:v>2021-22</c:v>
                </c:pt>
                <c:pt idx="4">
                  <c:v>2022-23</c:v>
                </c:pt>
                <c:pt idx="5">
                  <c:v>2023-24</c:v>
                </c:pt>
                <c:pt idx="6">
                  <c:v>2024-25</c:v>
                </c:pt>
              </c:strCache>
            </c:strRef>
          </c:cat>
          <c:val>
            <c:numRef>
              <c:f>'objective 3.3 (3)'!$B$33:$H$33</c:f>
              <c:numCache>
                <c:formatCode>General</c:formatCode>
                <c:ptCount val="7"/>
                <c:pt idx="0">
                  <c:v>-2.58</c:v>
                </c:pt>
                <c:pt idx="1">
                  <c:v>-2.41</c:v>
                </c:pt>
                <c:pt idx="2">
                  <c:v>-2.2400000000000002</c:v>
                </c:pt>
                <c:pt idx="3">
                  <c:v>-2.0699999999999998</c:v>
                </c:pt>
                <c:pt idx="4">
                  <c:v>-1.89</c:v>
                </c:pt>
                <c:pt idx="5">
                  <c:v>-1.72</c:v>
                </c:pt>
                <c:pt idx="6">
                  <c:v>-1.55</c:v>
                </c:pt>
              </c:numCache>
            </c:numRef>
          </c:val>
          <c:smooth val="0"/>
          <c:extLst>
            <c:ext xmlns:c16="http://schemas.microsoft.com/office/drawing/2014/chart" uri="{C3380CC4-5D6E-409C-BE32-E72D297353CC}">
              <c16:uniqueId val="{00000002-60D0-4F11-945E-8CD9E7BC964C}"/>
            </c:ext>
          </c:extLst>
        </c:ser>
        <c:dLbls>
          <c:showLegendKey val="0"/>
          <c:showVal val="1"/>
          <c:showCatName val="0"/>
          <c:showSerName val="0"/>
          <c:showPercent val="0"/>
          <c:showBubbleSize val="0"/>
        </c:dLbls>
        <c:marker val="1"/>
        <c:smooth val="0"/>
        <c:axId val="97091664"/>
        <c:axId val="97100400"/>
      </c:lineChart>
      <c:catAx>
        <c:axId val="97091664"/>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7100400"/>
        <c:crosses val="autoZero"/>
        <c:auto val="1"/>
        <c:lblAlgn val="ctr"/>
        <c:lblOffset val="100"/>
        <c:noMultiLvlLbl val="0"/>
      </c:catAx>
      <c:valAx>
        <c:axId val="971004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7091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ysClr val="windowText" lastClr="000000"/>
      </a:solidFill>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a:t>Degree</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218594199086875"/>
          <c:y val="0.22821927758361077"/>
          <c:w val="0.85779967203628193"/>
          <c:h val="0.66581789267683078"/>
        </c:manualLayout>
      </c:layout>
      <c:barChart>
        <c:barDir val="col"/>
        <c:grouping val="clustered"/>
        <c:varyColors val="0"/>
        <c:ser>
          <c:idx val="1"/>
          <c:order val="1"/>
          <c:tx>
            <c:strRef>
              <c:f>'objective 3.3 (3)'!$A$30</c:f>
              <c:strCache>
                <c:ptCount val="1"/>
                <c:pt idx="0">
                  <c:v>Actual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'objective 3.3 (3)'!$B$28:$H$28</c:f>
              <c:strCache>
                <c:ptCount val="7"/>
                <c:pt idx="0">
                  <c:v>2018-19</c:v>
                </c:pt>
                <c:pt idx="1">
                  <c:v>2019-20</c:v>
                </c:pt>
                <c:pt idx="2">
                  <c:v>2020-21</c:v>
                </c:pt>
                <c:pt idx="3">
                  <c:v>2021-22</c:v>
                </c:pt>
                <c:pt idx="4">
                  <c:v>2022-23</c:v>
                </c:pt>
                <c:pt idx="5">
                  <c:v>2023-24</c:v>
                </c:pt>
                <c:pt idx="6">
                  <c:v>2024-25</c:v>
                </c:pt>
              </c:strCache>
            </c:strRef>
          </c:cat>
          <c:val>
            <c:numRef>
              <c:f>'objective 3.3 (3)'!$B$30:$H$30</c:f>
              <c:numCache>
                <c:formatCode>General</c:formatCode>
                <c:ptCount val="7"/>
                <c:pt idx="0">
                  <c:v>-5.89</c:v>
                </c:pt>
                <c:pt idx="1">
                  <c:v>-4.0199999999999996</c:v>
                </c:pt>
              </c:numCache>
            </c:numRef>
          </c:val>
          <c:extLst>
            <c:ext xmlns:c16="http://schemas.microsoft.com/office/drawing/2014/chart" uri="{C3380CC4-5D6E-409C-BE32-E72D297353CC}">
              <c16:uniqueId val="{00000000-4F58-4ED1-A512-7D4C1445EC2B}"/>
            </c:ext>
          </c:extLst>
        </c:ser>
        <c:dLbls>
          <c:dLblPos val="inEnd"/>
          <c:showLegendKey val="0"/>
          <c:showVal val="1"/>
          <c:showCatName val="0"/>
          <c:showSerName val="0"/>
          <c:showPercent val="0"/>
          <c:showBubbleSize val="0"/>
        </c:dLbls>
        <c:gapWidth val="0"/>
        <c:axId val="97091664"/>
        <c:axId val="97100400"/>
      </c:barChart>
      <c:lineChart>
        <c:grouping val="standard"/>
        <c:varyColors val="0"/>
        <c:ser>
          <c:idx val="0"/>
          <c:order val="0"/>
          <c:tx>
            <c:strRef>
              <c:f>'objective 3.3 (3)'!$A$29</c:f>
              <c:strCache>
                <c:ptCount val="1"/>
                <c:pt idx="0">
                  <c:v>Projection</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'objective 3.3 (3)'!$B$28:$H$28</c:f>
              <c:strCache>
                <c:ptCount val="7"/>
                <c:pt idx="0">
                  <c:v>2018-19</c:v>
                </c:pt>
                <c:pt idx="1">
                  <c:v>2019-20</c:v>
                </c:pt>
                <c:pt idx="2">
                  <c:v>2020-21</c:v>
                </c:pt>
                <c:pt idx="3">
                  <c:v>2021-22</c:v>
                </c:pt>
                <c:pt idx="4">
                  <c:v>2022-23</c:v>
                </c:pt>
                <c:pt idx="5">
                  <c:v>2023-24</c:v>
                </c:pt>
                <c:pt idx="6">
                  <c:v>2024-25</c:v>
                </c:pt>
              </c:strCache>
            </c:strRef>
          </c:cat>
          <c:val>
            <c:numRef>
              <c:f>'objective 3.3 (3)'!$B$29:$H$29</c:f>
              <c:numCache>
                <c:formatCode>General</c:formatCode>
                <c:ptCount val="7"/>
                <c:pt idx="0">
                  <c:v>-5.89</c:v>
                </c:pt>
                <c:pt idx="1">
                  <c:v>-5.5</c:v>
                </c:pt>
                <c:pt idx="2">
                  <c:v>-5.0999999999999996</c:v>
                </c:pt>
                <c:pt idx="3">
                  <c:v>-4.7</c:v>
                </c:pt>
                <c:pt idx="4">
                  <c:v>-4.3099999999999996</c:v>
                </c:pt>
                <c:pt idx="5">
                  <c:v>-3.92</c:v>
                </c:pt>
                <c:pt idx="6" formatCode="0.00">
                  <c:v>-3.53</c:v>
                </c:pt>
              </c:numCache>
            </c:numRef>
          </c:val>
          <c:smooth val="0"/>
          <c:extLst>
            <c:ext xmlns:c16="http://schemas.microsoft.com/office/drawing/2014/chart" uri="{C3380CC4-5D6E-409C-BE32-E72D297353CC}">
              <c16:uniqueId val="{00000001-4F58-4ED1-A512-7D4C1445EC2B}"/>
            </c:ext>
          </c:extLst>
        </c:ser>
        <c:dLbls>
          <c:showLegendKey val="0"/>
          <c:showVal val="1"/>
          <c:showCatName val="0"/>
          <c:showSerName val="0"/>
          <c:showPercent val="0"/>
          <c:showBubbleSize val="0"/>
        </c:dLbls>
        <c:marker val="1"/>
        <c:smooth val="0"/>
        <c:axId val="97091664"/>
        <c:axId val="97100400"/>
      </c:lineChart>
      <c:catAx>
        <c:axId val="97091664"/>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7100400"/>
        <c:crosses val="autoZero"/>
        <c:auto val="1"/>
        <c:lblAlgn val="ctr"/>
        <c:lblOffset val="100"/>
        <c:noMultiLvlLbl val="0"/>
      </c:catAx>
      <c:valAx>
        <c:axId val="971004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7091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ysClr val="windowText" lastClr="000000"/>
      </a:solidFill>
    </a:ln>
    <a:effectLst/>
  </c:spPr>
  <c:txPr>
    <a:bodyPr/>
    <a:lstStyle/>
    <a:p>
      <a:pPr>
        <a:defRPr/>
      </a:pPr>
      <a:endParaRPr lang="en-US"/>
    </a:p>
  </c:txPr>
  <c:externalData r:id="rId4">
    <c:autoUpdate val="0"/>
  </c:externalData>
  <c:userShapes r:id="rId5"/>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a:t>Transfer</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1"/>
          <c:tx>
            <c:strRef>
              <c:f>'objective 3.3 (3)'!$A$38</c:f>
              <c:strCache>
                <c:ptCount val="1"/>
                <c:pt idx="0">
                  <c:v>Actual</c:v>
                </c:pt>
              </c:strCache>
            </c:strRef>
          </c:tx>
          <c:spPr>
            <a:solidFill>
              <a:schemeClr val="accent5">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'objective 3.3 (3)'!$B$36:$H$36</c:f>
              <c:strCache>
                <c:ptCount val="7"/>
                <c:pt idx="0">
                  <c:v>2018-19</c:v>
                </c:pt>
                <c:pt idx="1">
                  <c:v>2019-20</c:v>
                </c:pt>
                <c:pt idx="2">
                  <c:v>2020-21</c:v>
                </c:pt>
                <c:pt idx="3">
                  <c:v>2021-22</c:v>
                </c:pt>
                <c:pt idx="4">
                  <c:v>2022-23</c:v>
                </c:pt>
                <c:pt idx="5">
                  <c:v>2023-24</c:v>
                </c:pt>
                <c:pt idx="6">
                  <c:v>2024-25</c:v>
                </c:pt>
              </c:strCache>
            </c:strRef>
          </c:cat>
          <c:val>
            <c:numRef>
              <c:f>'objective 3.3 (3)'!$B$38:$H$38</c:f>
              <c:numCache>
                <c:formatCode>General</c:formatCode>
                <c:ptCount val="7"/>
                <c:pt idx="0">
                  <c:v>-6.46</c:v>
                </c:pt>
                <c:pt idx="1">
                  <c:v>-6.32</c:v>
                </c:pt>
              </c:numCache>
            </c:numRef>
          </c:val>
          <c:extLst>
            <c:ext xmlns:c16="http://schemas.microsoft.com/office/drawing/2014/chart" uri="{C3380CC4-5D6E-409C-BE32-E72D297353CC}">
              <c16:uniqueId val="{00000000-6422-4731-9D12-7453665B58C1}"/>
            </c:ext>
          </c:extLst>
        </c:ser>
        <c:dLbls>
          <c:dLblPos val="inEnd"/>
          <c:showLegendKey val="0"/>
          <c:showVal val="1"/>
          <c:showCatName val="0"/>
          <c:showSerName val="0"/>
          <c:showPercent val="0"/>
          <c:showBubbleSize val="0"/>
        </c:dLbls>
        <c:gapWidth val="0"/>
        <c:axId val="97091664"/>
        <c:axId val="97100400"/>
      </c:barChart>
      <c:lineChart>
        <c:grouping val="standard"/>
        <c:varyColors val="0"/>
        <c:ser>
          <c:idx val="0"/>
          <c:order val="0"/>
          <c:tx>
            <c:strRef>
              <c:f>'objective 3.3 (3)'!$A$37</c:f>
              <c:strCache>
                <c:ptCount val="1"/>
                <c:pt idx="0">
                  <c:v>Projection</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'objective 3.3 (3)'!$B$36:$H$36</c:f>
              <c:strCache>
                <c:ptCount val="7"/>
                <c:pt idx="0">
                  <c:v>2018-19</c:v>
                </c:pt>
                <c:pt idx="1">
                  <c:v>2019-20</c:v>
                </c:pt>
                <c:pt idx="2">
                  <c:v>2020-21</c:v>
                </c:pt>
                <c:pt idx="3">
                  <c:v>2021-22</c:v>
                </c:pt>
                <c:pt idx="4">
                  <c:v>2022-23</c:v>
                </c:pt>
                <c:pt idx="5">
                  <c:v>2023-24</c:v>
                </c:pt>
                <c:pt idx="6">
                  <c:v>2024-25</c:v>
                </c:pt>
              </c:strCache>
            </c:strRef>
          </c:cat>
          <c:val>
            <c:numRef>
              <c:f>'objective 3.3 (3)'!$B$37:$H$37</c:f>
              <c:numCache>
                <c:formatCode>General</c:formatCode>
                <c:ptCount val="7"/>
                <c:pt idx="0">
                  <c:v>-6.46</c:v>
                </c:pt>
                <c:pt idx="1">
                  <c:v>-6.03</c:v>
                </c:pt>
                <c:pt idx="2">
                  <c:v>-5.6</c:v>
                </c:pt>
                <c:pt idx="3">
                  <c:v>-5.17</c:v>
                </c:pt>
                <c:pt idx="4">
                  <c:v>-4.74</c:v>
                </c:pt>
                <c:pt idx="5">
                  <c:v>-4.3099999999999996</c:v>
                </c:pt>
                <c:pt idx="6">
                  <c:v>-3.88</c:v>
                </c:pt>
              </c:numCache>
            </c:numRef>
          </c:val>
          <c:smooth val="0"/>
          <c:extLst>
            <c:ext xmlns:c16="http://schemas.microsoft.com/office/drawing/2014/chart" uri="{C3380CC4-5D6E-409C-BE32-E72D297353CC}">
              <c16:uniqueId val="{00000001-6422-4731-9D12-7453665B58C1}"/>
            </c:ext>
          </c:extLst>
        </c:ser>
        <c:dLbls>
          <c:showLegendKey val="0"/>
          <c:showVal val="1"/>
          <c:showCatName val="0"/>
          <c:showSerName val="0"/>
          <c:showPercent val="0"/>
          <c:showBubbleSize val="0"/>
        </c:dLbls>
        <c:marker val="1"/>
        <c:smooth val="0"/>
        <c:axId val="97091664"/>
        <c:axId val="97100400"/>
      </c:lineChart>
      <c:catAx>
        <c:axId val="97091664"/>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7100400"/>
        <c:crosses val="autoZero"/>
        <c:auto val="1"/>
        <c:lblAlgn val="ctr"/>
        <c:lblOffset val="100"/>
        <c:noMultiLvlLbl val="0"/>
      </c:catAx>
      <c:valAx>
        <c:axId val="971004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7091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ysClr val="windowText" lastClr="000000"/>
      </a:solidFill>
    </a:ln>
    <a:effectLst/>
  </c:spPr>
  <c:txPr>
    <a:bodyPr/>
    <a:lstStyle/>
    <a:p>
      <a:pPr>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a:t>Transfer</a:t>
            </a:r>
            <a:r>
              <a:rPr lang="en-US" sz="1600" b="1" baseline="0"/>
              <a:t> Math and English</a:t>
            </a:r>
            <a:endParaRPr lang="en-US" sz="1600" b="1"/>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8831052243072084E-2"/>
          <c:y val="0.21854964501747887"/>
          <c:w val="0.8538988744401339"/>
          <c:h val="0.66581797749044846"/>
        </c:manualLayout>
      </c:layout>
      <c:barChart>
        <c:barDir val="col"/>
        <c:grouping val="clustered"/>
        <c:varyColors val="0"/>
        <c:ser>
          <c:idx val="1"/>
          <c:order val="1"/>
          <c:tx>
            <c:strRef>
              <c:f>'objective 3.3 (3)'!$A$42</c:f>
              <c:strCache>
                <c:ptCount val="1"/>
                <c:pt idx="0">
                  <c:v>Actual</c:v>
                </c:pt>
              </c:strCache>
            </c:strRef>
          </c:tx>
          <c:spPr>
            <a:solidFill>
              <a:schemeClr val="accent3">
                <a:lumMod val="50000"/>
              </a:schemeClr>
            </a:solidFill>
            <a:ln>
              <a:noFill/>
            </a:ln>
            <a:effectLst/>
          </c:spPr>
          <c:invertIfNegative val="0"/>
          <c:dLbls>
            <c:dLbl>
              <c:idx val="1"/>
              <c:layout>
                <c:manualLayout>
                  <c:x val="0"/>
                  <c:y val="7.723869829074406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2FF-4163-A71F-0C8403E9434E}"/>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'objective 3.3 (3)'!$B$40:$H$40</c:f>
              <c:strCache>
                <c:ptCount val="7"/>
                <c:pt idx="0">
                  <c:v>2018-19</c:v>
                </c:pt>
                <c:pt idx="1">
                  <c:v>2019-20</c:v>
                </c:pt>
                <c:pt idx="2">
                  <c:v>2020-21</c:v>
                </c:pt>
                <c:pt idx="3">
                  <c:v>2021-22</c:v>
                </c:pt>
                <c:pt idx="4">
                  <c:v>2022-23</c:v>
                </c:pt>
                <c:pt idx="5">
                  <c:v>2023-24</c:v>
                </c:pt>
                <c:pt idx="6">
                  <c:v>2024-25</c:v>
                </c:pt>
              </c:strCache>
            </c:strRef>
          </c:cat>
          <c:val>
            <c:numRef>
              <c:f>'objective 3.3 (3)'!$B$42:$H$42</c:f>
              <c:numCache>
                <c:formatCode>General</c:formatCode>
                <c:ptCount val="7"/>
                <c:pt idx="0">
                  <c:v>-3.87</c:v>
                </c:pt>
                <c:pt idx="1">
                  <c:v>-4.9800000000000004</c:v>
                </c:pt>
              </c:numCache>
            </c:numRef>
          </c:val>
          <c:extLst>
            <c:ext xmlns:c16="http://schemas.microsoft.com/office/drawing/2014/chart" uri="{C3380CC4-5D6E-409C-BE32-E72D297353CC}">
              <c16:uniqueId val="{00000001-E2FF-4163-A71F-0C8403E9434E}"/>
            </c:ext>
          </c:extLst>
        </c:ser>
        <c:dLbls>
          <c:dLblPos val="inEnd"/>
          <c:showLegendKey val="0"/>
          <c:showVal val="1"/>
          <c:showCatName val="0"/>
          <c:showSerName val="0"/>
          <c:showPercent val="0"/>
          <c:showBubbleSize val="0"/>
        </c:dLbls>
        <c:gapWidth val="0"/>
        <c:axId val="97091664"/>
        <c:axId val="97100400"/>
      </c:barChart>
      <c:lineChart>
        <c:grouping val="standard"/>
        <c:varyColors val="0"/>
        <c:ser>
          <c:idx val="0"/>
          <c:order val="0"/>
          <c:tx>
            <c:strRef>
              <c:f>'objective 3.3 (3)'!$A$41</c:f>
              <c:strCache>
                <c:ptCount val="1"/>
                <c:pt idx="0">
                  <c:v>Projection</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1"/>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03-E2FF-4163-A71F-0C8403E9434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'objective 3.3 (3)'!$B$40:$H$40</c:f>
              <c:strCache>
                <c:ptCount val="7"/>
                <c:pt idx="0">
                  <c:v>2018-19</c:v>
                </c:pt>
                <c:pt idx="1">
                  <c:v>2019-20</c:v>
                </c:pt>
                <c:pt idx="2">
                  <c:v>2020-21</c:v>
                </c:pt>
                <c:pt idx="3">
                  <c:v>2021-22</c:v>
                </c:pt>
                <c:pt idx="4">
                  <c:v>2022-23</c:v>
                </c:pt>
                <c:pt idx="5">
                  <c:v>2023-24</c:v>
                </c:pt>
                <c:pt idx="6">
                  <c:v>2024-25</c:v>
                </c:pt>
              </c:strCache>
            </c:strRef>
          </c:cat>
          <c:val>
            <c:numRef>
              <c:f>'objective 3.3 (3)'!$B$41:$H$41</c:f>
              <c:numCache>
                <c:formatCode>General</c:formatCode>
                <c:ptCount val="7"/>
                <c:pt idx="0">
                  <c:v>-3.87</c:v>
                </c:pt>
                <c:pt idx="1">
                  <c:v>-3.62</c:v>
                </c:pt>
                <c:pt idx="2">
                  <c:v>-3.36</c:v>
                </c:pt>
                <c:pt idx="3">
                  <c:v>-3.01</c:v>
                </c:pt>
                <c:pt idx="4">
                  <c:v>-2.84</c:v>
                </c:pt>
                <c:pt idx="5">
                  <c:v>-2.58</c:v>
                </c:pt>
                <c:pt idx="6" formatCode="0.00">
                  <c:v>-2.3199999999999998</c:v>
                </c:pt>
              </c:numCache>
            </c:numRef>
          </c:val>
          <c:smooth val="0"/>
          <c:extLst>
            <c:ext xmlns:c16="http://schemas.microsoft.com/office/drawing/2014/chart" uri="{C3380CC4-5D6E-409C-BE32-E72D297353CC}">
              <c16:uniqueId val="{00000002-E2FF-4163-A71F-0C8403E9434E}"/>
            </c:ext>
          </c:extLst>
        </c:ser>
        <c:dLbls>
          <c:showLegendKey val="0"/>
          <c:showVal val="1"/>
          <c:showCatName val="0"/>
          <c:showSerName val="0"/>
          <c:showPercent val="0"/>
          <c:showBubbleSize val="0"/>
        </c:dLbls>
        <c:marker val="1"/>
        <c:smooth val="0"/>
        <c:axId val="97091664"/>
        <c:axId val="97100400"/>
      </c:lineChart>
      <c:catAx>
        <c:axId val="97091664"/>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7100400"/>
        <c:crosses val="autoZero"/>
        <c:auto val="1"/>
        <c:lblAlgn val="ctr"/>
        <c:lblOffset val="100"/>
        <c:noMultiLvlLbl val="0"/>
      </c:catAx>
      <c:valAx>
        <c:axId val="971004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7091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ysClr val="windowText" lastClr="000000"/>
      </a:solidFill>
    </a:ln>
    <a:effectLst/>
  </c:spPr>
  <c:txPr>
    <a:bodyPr/>
    <a:lstStyle/>
    <a:p>
      <a:pPr>
        <a:defRPr/>
      </a:pPr>
      <a:endParaRPr lang="en-US"/>
    </a:p>
  </c:txPr>
  <c:externalData r:id="rId4">
    <c:autoUpdate val="0"/>
  </c:externalData>
  <c:userShapes r:id="rId5"/>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a:t>Degree</a:t>
            </a:r>
          </a:p>
        </c:rich>
      </c:tx>
      <c:overlay val="0"/>
      <c:spPr>
        <a:noFill/>
        <a:ln>
          <a:noFill/>
        </a:ln>
        <a:effectLst/>
      </c:spPr>
    </c:title>
    <c:autoTitleDeleted val="0"/>
    <c:plotArea>
      <c:layout/>
      <c:barChart>
        <c:barDir val="col"/>
        <c:grouping val="clustered"/>
        <c:varyColors val="0"/>
        <c:ser>
          <c:idx val="1"/>
          <c:order val="1"/>
          <c:tx>
            <c:strRef>
              <c:f>'objective 3.1'!$A$30</c:f>
              <c:strCache>
                <c:ptCount val="1"/>
                <c:pt idx="0">
                  <c:v>Actual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'objective 3.1'!$B$28:$H$28</c:f>
              <c:strCache>
                <c:ptCount val="7"/>
                <c:pt idx="0">
                  <c:v>2018-19</c:v>
                </c:pt>
                <c:pt idx="1">
                  <c:v>2019-20</c:v>
                </c:pt>
                <c:pt idx="2">
                  <c:v>2020-21</c:v>
                </c:pt>
                <c:pt idx="3">
                  <c:v>2021-22</c:v>
                </c:pt>
                <c:pt idx="4">
                  <c:v>2022-23</c:v>
                </c:pt>
                <c:pt idx="5">
                  <c:v>2023-24</c:v>
                </c:pt>
                <c:pt idx="6">
                  <c:v>2024-25</c:v>
                </c:pt>
              </c:strCache>
            </c:strRef>
          </c:cat>
          <c:val>
            <c:numRef>
              <c:f>'objective 3.1'!$B$30:$H$30</c:f>
              <c:numCache>
                <c:formatCode>General</c:formatCode>
                <c:ptCount val="7"/>
                <c:pt idx="0">
                  <c:v>-2.2599999999999998</c:v>
                </c:pt>
                <c:pt idx="1">
                  <c:v>-1.76</c:v>
                </c:pt>
              </c:numCache>
            </c:numRef>
          </c:val>
          <c:extLst>
            <c:ext xmlns:c16="http://schemas.microsoft.com/office/drawing/2014/chart" uri="{C3380CC4-5D6E-409C-BE32-E72D297353CC}">
              <c16:uniqueId val="{00000000-EA44-4BAB-9257-129710A0994A}"/>
            </c:ext>
          </c:extLst>
        </c:ser>
        <c:dLbls>
          <c:dLblPos val="inEnd"/>
          <c:showLegendKey val="0"/>
          <c:showVal val="1"/>
          <c:showCatName val="0"/>
          <c:showSerName val="0"/>
          <c:showPercent val="0"/>
          <c:showBubbleSize val="0"/>
        </c:dLbls>
        <c:gapWidth val="0"/>
        <c:axId val="97091664"/>
        <c:axId val="97100400"/>
      </c:barChart>
      <c:lineChart>
        <c:grouping val="standard"/>
        <c:varyColors val="0"/>
        <c:ser>
          <c:idx val="0"/>
          <c:order val="0"/>
          <c:tx>
            <c:strRef>
              <c:f>'objective 3.1'!$A$29</c:f>
              <c:strCache>
                <c:ptCount val="1"/>
                <c:pt idx="0">
                  <c:v>Projection</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2"/>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E507-4256-835A-88DCFC17923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'objective 3.1'!$B$28:$H$28</c:f>
              <c:strCache>
                <c:ptCount val="7"/>
                <c:pt idx="0">
                  <c:v>2018-19</c:v>
                </c:pt>
                <c:pt idx="1">
                  <c:v>2019-20</c:v>
                </c:pt>
                <c:pt idx="2">
                  <c:v>2020-21</c:v>
                </c:pt>
                <c:pt idx="3">
                  <c:v>2021-22</c:v>
                </c:pt>
                <c:pt idx="4">
                  <c:v>2022-23</c:v>
                </c:pt>
                <c:pt idx="5">
                  <c:v>2023-24</c:v>
                </c:pt>
                <c:pt idx="6">
                  <c:v>2024-25</c:v>
                </c:pt>
              </c:strCache>
            </c:strRef>
          </c:cat>
          <c:val>
            <c:numRef>
              <c:f>'objective 3.1'!$B$29:$H$29</c:f>
              <c:numCache>
                <c:formatCode>General</c:formatCode>
                <c:ptCount val="7"/>
                <c:pt idx="0">
                  <c:v>-2.2599999999999998</c:v>
                </c:pt>
                <c:pt idx="1">
                  <c:v>-2.11</c:v>
                </c:pt>
                <c:pt idx="2">
                  <c:v>-1.96</c:v>
                </c:pt>
                <c:pt idx="3">
                  <c:v>-1.81</c:v>
                </c:pt>
                <c:pt idx="4">
                  <c:v>-1.66</c:v>
                </c:pt>
                <c:pt idx="5">
                  <c:v>-1.51</c:v>
                </c:pt>
                <c:pt idx="6" formatCode="0.00">
                  <c:v>-1.36</c:v>
                </c:pt>
              </c:numCache>
            </c:numRef>
          </c:val>
          <c:smooth val="0"/>
          <c:extLst>
            <c:ext xmlns:c16="http://schemas.microsoft.com/office/drawing/2014/chart" uri="{C3380CC4-5D6E-409C-BE32-E72D297353CC}">
              <c16:uniqueId val="{00000001-EA44-4BAB-9257-129710A0994A}"/>
            </c:ext>
          </c:extLst>
        </c:ser>
        <c:dLbls>
          <c:showLegendKey val="0"/>
          <c:showVal val="1"/>
          <c:showCatName val="0"/>
          <c:showSerName val="0"/>
          <c:showPercent val="0"/>
          <c:showBubbleSize val="0"/>
        </c:dLbls>
        <c:marker val="1"/>
        <c:smooth val="0"/>
        <c:axId val="97091664"/>
        <c:axId val="97100400"/>
      </c:lineChart>
      <c:catAx>
        <c:axId val="97091664"/>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97100400"/>
        <c:crosses val="autoZero"/>
        <c:auto val="1"/>
        <c:lblAlgn val="ctr"/>
        <c:lblOffset val="100"/>
        <c:noMultiLvlLbl val="0"/>
      </c:catAx>
      <c:valAx>
        <c:axId val="97100400"/>
        <c:scaling>
          <c:orientation val="minMax"/>
          <c:min val="-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97091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ysClr val="windowText" lastClr="000000"/>
      </a:solid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a:t>Certificate</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1"/>
          <c:tx>
            <c:strRef>
              <c:f>'objective 3.1'!$A$34</c:f>
              <c:strCache>
                <c:ptCount val="1"/>
                <c:pt idx="0">
                  <c:v>Actual</c:v>
                </c:pt>
              </c:strCache>
            </c:strRef>
          </c:tx>
          <c:spPr>
            <a:solidFill>
              <a:schemeClr val="accent6">
                <a:lumMod val="50000"/>
              </a:schemeClr>
            </a:solidFill>
            <a:ln>
              <a:noFill/>
            </a:ln>
            <a:effectLst/>
          </c:spPr>
          <c:invertIfNegative val="0"/>
          <c:dLbls>
            <c:dLbl>
              <c:idx val="1"/>
              <c:layout>
                <c:manualLayout>
                  <c:x val="0"/>
                  <c:y val="8.4962568119818505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451-4C2F-B3D7-3592F3F32E7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'objective 3.1'!$B$32:$H$32</c:f>
              <c:strCache>
                <c:ptCount val="7"/>
                <c:pt idx="0">
                  <c:v>2018-19</c:v>
                </c:pt>
                <c:pt idx="1">
                  <c:v>2019-20</c:v>
                </c:pt>
                <c:pt idx="2">
                  <c:v>2020-21</c:v>
                </c:pt>
                <c:pt idx="3">
                  <c:v>2021-22</c:v>
                </c:pt>
                <c:pt idx="4">
                  <c:v>2022-23</c:v>
                </c:pt>
                <c:pt idx="5">
                  <c:v>2023-24</c:v>
                </c:pt>
                <c:pt idx="6">
                  <c:v>2024-25</c:v>
                </c:pt>
              </c:strCache>
            </c:strRef>
          </c:cat>
          <c:val>
            <c:numRef>
              <c:f>'objective 3.1'!$B$34:$H$34</c:f>
              <c:numCache>
                <c:formatCode>General</c:formatCode>
                <c:ptCount val="7"/>
                <c:pt idx="0">
                  <c:v>-3.45</c:v>
                </c:pt>
                <c:pt idx="1">
                  <c:v>0</c:v>
                </c:pt>
              </c:numCache>
            </c:numRef>
          </c:val>
          <c:extLst>
            <c:ext xmlns:c16="http://schemas.microsoft.com/office/drawing/2014/chart" uri="{C3380CC4-5D6E-409C-BE32-E72D297353CC}">
              <c16:uniqueId val="{00000001-7451-4C2F-B3D7-3592F3F32E71}"/>
            </c:ext>
          </c:extLst>
        </c:ser>
        <c:dLbls>
          <c:dLblPos val="inEnd"/>
          <c:showLegendKey val="0"/>
          <c:showVal val="1"/>
          <c:showCatName val="0"/>
          <c:showSerName val="0"/>
          <c:showPercent val="0"/>
          <c:showBubbleSize val="0"/>
        </c:dLbls>
        <c:gapWidth val="0"/>
        <c:axId val="97091664"/>
        <c:axId val="97100400"/>
      </c:barChart>
      <c:lineChart>
        <c:grouping val="standard"/>
        <c:varyColors val="0"/>
        <c:ser>
          <c:idx val="0"/>
          <c:order val="0"/>
          <c:tx>
            <c:strRef>
              <c:f>'objective 3.1'!$A$33</c:f>
              <c:strCache>
                <c:ptCount val="1"/>
                <c:pt idx="0">
                  <c:v>Projection</c:v>
                </c:pt>
              </c:strCache>
            </c:strRef>
          </c:tx>
          <c:spPr>
            <a:ln w="28575" cap="rnd">
              <a:solidFill>
                <a:schemeClr val="accent6">
                  <a:lumMod val="75000"/>
                </a:schemeClr>
              </a:solidFill>
              <a:round/>
            </a:ln>
            <a:effectLst/>
          </c:spPr>
          <c:marker>
            <c:symbol val="circle"/>
            <c:size val="5"/>
            <c:spPr>
              <a:solidFill>
                <a:schemeClr val="accent6">
                  <a:lumMod val="75000"/>
                </a:schemeClr>
              </a:solidFill>
              <a:ln w="9525">
                <a:solidFill>
                  <a:schemeClr val="accent6"/>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'objective 3.1'!$B$32:$H$32</c:f>
              <c:strCache>
                <c:ptCount val="7"/>
                <c:pt idx="0">
                  <c:v>2018-19</c:v>
                </c:pt>
                <c:pt idx="1">
                  <c:v>2019-20</c:v>
                </c:pt>
                <c:pt idx="2">
                  <c:v>2020-21</c:v>
                </c:pt>
                <c:pt idx="3">
                  <c:v>2021-22</c:v>
                </c:pt>
                <c:pt idx="4">
                  <c:v>2022-23</c:v>
                </c:pt>
                <c:pt idx="5">
                  <c:v>2023-24</c:v>
                </c:pt>
                <c:pt idx="6">
                  <c:v>2024-25</c:v>
                </c:pt>
              </c:strCache>
            </c:strRef>
          </c:cat>
          <c:val>
            <c:numRef>
              <c:f>'objective 3.1'!$B$33:$H$33</c:f>
              <c:numCache>
                <c:formatCode>General</c:formatCode>
                <c:ptCount val="7"/>
                <c:pt idx="0">
                  <c:v>-3.45</c:v>
                </c:pt>
                <c:pt idx="1">
                  <c:v>-3.22</c:v>
                </c:pt>
                <c:pt idx="2">
                  <c:v>-2.99</c:v>
                </c:pt>
                <c:pt idx="3">
                  <c:v>-2.76</c:v>
                </c:pt>
                <c:pt idx="4">
                  <c:v>-2.5299999999999998</c:v>
                </c:pt>
                <c:pt idx="5">
                  <c:v>-2.2999999999999998</c:v>
                </c:pt>
                <c:pt idx="6">
                  <c:v>-2.0699999999999998</c:v>
                </c:pt>
              </c:numCache>
            </c:numRef>
          </c:val>
          <c:smooth val="0"/>
          <c:extLst>
            <c:ext xmlns:c16="http://schemas.microsoft.com/office/drawing/2014/chart" uri="{C3380CC4-5D6E-409C-BE32-E72D297353CC}">
              <c16:uniqueId val="{00000002-7451-4C2F-B3D7-3592F3F32E71}"/>
            </c:ext>
          </c:extLst>
        </c:ser>
        <c:dLbls>
          <c:showLegendKey val="0"/>
          <c:showVal val="1"/>
          <c:showCatName val="0"/>
          <c:showSerName val="0"/>
          <c:showPercent val="0"/>
          <c:showBubbleSize val="0"/>
        </c:dLbls>
        <c:marker val="1"/>
        <c:smooth val="0"/>
        <c:axId val="97091664"/>
        <c:axId val="97100400"/>
      </c:lineChart>
      <c:catAx>
        <c:axId val="97091664"/>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97100400"/>
        <c:crosses val="autoZero"/>
        <c:auto val="1"/>
        <c:lblAlgn val="ctr"/>
        <c:lblOffset val="100"/>
        <c:noMultiLvlLbl val="0"/>
      </c:catAx>
      <c:valAx>
        <c:axId val="97100400"/>
        <c:scaling>
          <c:orientation val="minMax"/>
          <c:min val="-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97091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ysClr val="windowText" lastClr="000000"/>
      </a:solidFill>
    </a:ln>
    <a:effectLst/>
  </c:spPr>
  <c:txPr>
    <a:bodyPr/>
    <a:lstStyle/>
    <a:p>
      <a:pPr>
        <a:defRPr/>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a:t>Transfer</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1"/>
          <c:tx>
            <c:strRef>
              <c:f>'objective 3.1'!$A$38</c:f>
              <c:strCache>
                <c:ptCount val="1"/>
                <c:pt idx="0">
                  <c:v>Actual</c:v>
                </c:pt>
              </c:strCache>
            </c:strRef>
          </c:tx>
          <c:spPr>
            <a:solidFill>
              <a:schemeClr val="accent5">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'objective 3.1'!$B$36:$H$36</c:f>
              <c:strCache>
                <c:ptCount val="7"/>
                <c:pt idx="0">
                  <c:v>2018-19</c:v>
                </c:pt>
                <c:pt idx="1">
                  <c:v>2019-20</c:v>
                </c:pt>
                <c:pt idx="2">
                  <c:v>2020-21</c:v>
                </c:pt>
                <c:pt idx="3">
                  <c:v>2021-22</c:v>
                </c:pt>
                <c:pt idx="4">
                  <c:v>2022-23</c:v>
                </c:pt>
                <c:pt idx="5">
                  <c:v>2023-24</c:v>
                </c:pt>
                <c:pt idx="6">
                  <c:v>2024-25</c:v>
                </c:pt>
              </c:strCache>
            </c:strRef>
          </c:cat>
          <c:val>
            <c:numRef>
              <c:f>'objective 3.1'!$B$38:$H$38</c:f>
              <c:numCache>
                <c:formatCode>General</c:formatCode>
                <c:ptCount val="7"/>
                <c:pt idx="0">
                  <c:v>-0.69</c:v>
                </c:pt>
                <c:pt idx="1">
                  <c:v>-0.61</c:v>
                </c:pt>
              </c:numCache>
            </c:numRef>
          </c:val>
          <c:extLst>
            <c:ext xmlns:c16="http://schemas.microsoft.com/office/drawing/2014/chart" uri="{C3380CC4-5D6E-409C-BE32-E72D297353CC}">
              <c16:uniqueId val="{00000000-AD9E-41C9-9ECB-7BF1F6C89ABD}"/>
            </c:ext>
          </c:extLst>
        </c:ser>
        <c:dLbls>
          <c:dLblPos val="inEnd"/>
          <c:showLegendKey val="0"/>
          <c:showVal val="1"/>
          <c:showCatName val="0"/>
          <c:showSerName val="0"/>
          <c:showPercent val="0"/>
          <c:showBubbleSize val="0"/>
        </c:dLbls>
        <c:gapWidth val="0"/>
        <c:axId val="97091664"/>
        <c:axId val="97100400"/>
      </c:barChart>
      <c:lineChart>
        <c:grouping val="standard"/>
        <c:varyColors val="0"/>
        <c:ser>
          <c:idx val="0"/>
          <c:order val="0"/>
          <c:tx>
            <c:strRef>
              <c:f>'objective 3.1'!$A$37</c:f>
              <c:strCache>
                <c:ptCount val="1"/>
                <c:pt idx="0">
                  <c:v>Projection</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'objective 3.1'!$B$36:$H$36</c:f>
              <c:strCache>
                <c:ptCount val="7"/>
                <c:pt idx="0">
                  <c:v>2018-19</c:v>
                </c:pt>
                <c:pt idx="1">
                  <c:v>2019-20</c:v>
                </c:pt>
                <c:pt idx="2">
                  <c:v>2020-21</c:v>
                </c:pt>
                <c:pt idx="3">
                  <c:v>2021-22</c:v>
                </c:pt>
                <c:pt idx="4">
                  <c:v>2022-23</c:v>
                </c:pt>
                <c:pt idx="5">
                  <c:v>2023-24</c:v>
                </c:pt>
                <c:pt idx="6">
                  <c:v>2024-25</c:v>
                </c:pt>
              </c:strCache>
            </c:strRef>
          </c:cat>
          <c:val>
            <c:numRef>
              <c:f>'objective 3.1'!$B$37:$H$37</c:f>
              <c:numCache>
                <c:formatCode>General</c:formatCode>
                <c:ptCount val="7"/>
                <c:pt idx="0">
                  <c:v>-0.69</c:v>
                </c:pt>
                <c:pt idx="1">
                  <c:v>-0.64</c:v>
                </c:pt>
                <c:pt idx="2">
                  <c:v>-0.59</c:v>
                </c:pt>
                <c:pt idx="3">
                  <c:v>-0.55000000000000004</c:v>
                </c:pt>
                <c:pt idx="4">
                  <c:v>-0.5</c:v>
                </c:pt>
                <c:pt idx="5">
                  <c:v>-0.46</c:v>
                </c:pt>
                <c:pt idx="6">
                  <c:v>-0.41</c:v>
                </c:pt>
              </c:numCache>
            </c:numRef>
          </c:val>
          <c:smooth val="0"/>
          <c:extLst>
            <c:ext xmlns:c16="http://schemas.microsoft.com/office/drawing/2014/chart" uri="{C3380CC4-5D6E-409C-BE32-E72D297353CC}">
              <c16:uniqueId val="{00000001-AD9E-41C9-9ECB-7BF1F6C89ABD}"/>
            </c:ext>
          </c:extLst>
        </c:ser>
        <c:dLbls>
          <c:showLegendKey val="0"/>
          <c:showVal val="1"/>
          <c:showCatName val="0"/>
          <c:showSerName val="0"/>
          <c:showPercent val="0"/>
          <c:showBubbleSize val="0"/>
        </c:dLbls>
        <c:marker val="1"/>
        <c:smooth val="0"/>
        <c:axId val="97091664"/>
        <c:axId val="97100400"/>
      </c:lineChart>
      <c:catAx>
        <c:axId val="97091664"/>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97100400"/>
        <c:crosses val="autoZero"/>
        <c:auto val="1"/>
        <c:lblAlgn val="ctr"/>
        <c:lblOffset val="100"/>
        <c:noMultiLvlLbl val="0"/>
      </c:catAx>
      <c:valAx>
        <c:axId val="97100400"/>
        <c:scaling>
          <c:orientation val="minMax"/>
          <c:min val="-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97091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ysClr val="windowText" lastClr="000000"/>
      </a:solidFill>
    </a:ln>
    <a:effectLst/>
  </c:spPr>
  <c:txPr>
    <a:bodyPr/>
    <a:lstStyle/>
    <a:p>
      <a:pPr>
        <a:defRPr/>
      </a:pPr>
      <a:endParaRPr lang="en-US"/>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a:t>Transfer</a:t>
            </a:r>
            <a:r>
              <a:rPr lang="en-US" sz="1600" b="1" baseline="0"/>
              <a:t> Math and English</a:t>
            </a:r>
            <a:endParaRPr lang="en-US" sz="1600" b="1"/>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1"/>
          <c:tx>
            <c:strRef>
              <c:f>'objective 3.1'!$A$42</c:f>
              <c:strCache>
                <c:ptCount val="1"/>
                <c:pt idx="0">
                  <c:v>Actual</c:v>
                </c:pt>
              </c:strCache>
            </c:strRef>
          </c:tx>
          <c:spPr>
            <a:solidFill>
              <a:schemeClr val="accent3">
                <a:lumMod val="50000"/>
              </a:schemeClr>
            </a:solidFill>
            <a:ln>
              <a:noFill/>
            </a:ln>
            <a:effectLst/>
          </c:spPr>
          <c:invertIfNegative val="0"/>
          <c:dLbls>
            <c:dLbl>
              <c:idx val="1"/>
              <c:layout>
                <c:manualLayout>
                  <c:x val="0"/>
                  <c:y val="7.7238698290744062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758-4C6D-B135-EC12C1D28C18}"/>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'objective 3.1'!$B$40:$H$40</c:f>
              <c:strCache>
                <c:ptCount val="7"/>
                <c:pt idx="0">
                  <c:v>2018-19</c:v>
                </c:pt>
                <c:pt idx="1">
                  <c:v>2019-20</c:v>
                </c:pt>
                <c:pt idx="2">
                  <c:v>2020-21</c:v>
                </c:pt>
                <c:pt idx="3">
                  <c:v>2021-22</c:v>
                </c:pt>
                <c:pt idx="4">
                  <c:v>2022-23</c:v>
                </c:pt>
                <c:pt idx="5">
                  <c:v>2023-24</c:v>
                </c:pt>
                <c:pt idx="6">
                  <c:v>2024-25</c:v>
                </c:pt>
              </c:strCache>
            </c:strRef>
          </c:cat>
          <c:val>
            <c:numRef>
              <c:f>'objective 3.1'!$B$42:$H$42</c:f>
              <c:numCache>
                <c:formatCode>General</c:formatCode>
                <c:ptCount val="7"/>
                <c:pt idx="0">
                  <c:v>-4.66</c:v>
                </c:pt>
                <c:pt idx="1">
                  <c:v>0</c:v>
                </c:pt>
              </c:numCache>
            </c:numRef>
          </c:val>
          <c:extLst>
            <c:ext xmlns:c16="http://schemas.microsoft.com/office/drawing/2014/chart" uri="{C3380CC4-5D6E-409C-BE32-E72D297353CC}">
              <c16:uniqueId val="{00000001-F758-4C6D-B135-EC12C1D28C18}"/>
            </c:ext>
          </c:extLst>
        </c:ser>
        <c:dLbls>
          <c:dLblPos val="inEnd"/>
          <c:showLegendKey val="0"/>
          <c:showVal val="1"/>
          <c:showCatName val="0"/>
          <c:showSerName val="0"/>
          <c:showPercent val="0"/>
          <c:showBubbleSize val="0"/>
        </c:dLbls>
        <c:gapWidth val="0"/>
        <c:axId val="97091664"/>
        <c:axId val="97100400"/>
      </c:barChart>
      <c:lineChart>
        <c:grouping val="standard"/>
        <c:varyColors val="0"/>
        <c:ser>
          <c:idx val="0"/>
          <c:order val="0"/>
          <c:tx>
            <c:strRef>
              <c:f>'objective 3.1'!$A$41</c:f>
              <c:strCache>
                <c:ptCount val="1"/>
                <c:pt idx="0">
                  <c:v>Projection</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'objective 3.1'!$B$40:$H$40</c:f>
              <c:strCache>
                <c:ptCount val="7"/>
                <c:pt idx="0">
                  <c:v>2018-19</c:v>
                </c:pt>
                <c:pt idx="1">
                  <c:v>2019-20</c:v>
                </c:pt>
                <c:pt idx="2">
                  <c:v>2020-21</c:v>
                </c:pt>
                <c:pt idx="3">
                  <c:v>2021-22</c:v>
                </c:pt>
                <c:pt idx="4">
                  <c:v>2022-23</c:v>
                </c:pt>
                <c:pt idx="5">
                  <c:v>2023-24</c:v>
                </c:pt>
                <c:pt idx="6">
                  <c:v>2024-25</c:v>
                </c:pt>
              </c:strCache>
            </c:strRef>
          </c:cat>
          <c:val>
            <c:numRef>
              <c:f>'objective 3.1'!$B$41:$H$41</c:f>
              <c:numCache>
                <c:formatCode>General</c:formatCode>
                <c:ptCount val="7"/>
                <c:pt idx="0">
                  <c:v>-4.66</c:v>
                </c:pt>
                <c:pt idx="1">
                  <c:v>-4.3499999999999996</c:v>
                </c:pt>
                <c:pt idx="2">
                  <c:v>-4.04</c:v>
                </c:pt>
                <c:pt idx="3">
                  <c:v>-3.73</c:v>
                </c:pt>
                <c:pt idx="4">
                  <c:v>-3.42</c:v>
                </c:pt>
                <c:pt idx="5">
                  <c:v>-3.11</c:v>
                </c:pt>
                <c:pt idx="6" formatCode="0.00">
                  <c:v>-2.8</c:v>
                </c:pt>
              </c:numCache>
            </c:numRef>
          </c:val>
          <c:smooth val="0"/>
          <c:extLst>
            <c:ext xmlns:c16="http://schemas.microsoft.com/office/drawing/2014/chart" uri="{C3380CC4-5D6E-409C-BE32-E72D297353CC}">
              <c16:uniqueId val="{00000002-F758-4C6D-B135-EC12C1D28C18}"/>
            </c:ext>
          </c:extLst>
        </c:ser>
        <c:dLbls>
          <c:showLegendKey val="0"/>
          <c:showVal val="1"/>
          <c:showCatName val="0"/>
          <c:showSerName val="0"/>
          <c:showPercent val="0"/>
          <c:showBubbleSize val="0"/>
        </c:dLbls>
        <c:marker val="1"/>
        <c:smooth val="0"/>
        <c:axId val="97091664"/>
        <c:axId val="97100400"/>
      </c:lineChart>
      <c:catAx>
        <c:axId val="97091664"/>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97100400"/>
        <c:crosses val="autoZero"/>
        <c:auto val="1"/>
        <c:lblAlgn val="ctr"/>
        <c:lblOffset val="100"/>
        <c:noMultiLvlLbl val="0"/>
      </c:catAx>
      <c:valAx>
        <c:axId val="971004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97091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ysClr val="windowText" lastClr="000000"/>
      </a:solidFill>
    </a:ln>
    <a:effectLst/>
  </c:spPr>
  <c:txPr>
    <a:bodyPr/>
    <a:lstStyle/>
    <a:p>
      <a:pPr>
        <a:defRPr/>
      </a:pPr>
      <a:endParaRPr lang="en-US"/>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a:t>Degree</a:t>
            </a:r>
          </a:p>
        </c:rich>
      </c:tx>
      <c:layout>
        <c:manualLayout>
          <c:xMode val="edge"/>
          <c:yMode val="edge"/>
          <c:x val="0.39493288544470373"/>
          <c:y val="1.893063759728969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0127080239373186E-2"/>
          <c:y val="0.22970862966281852"/>
          <c:w val="0.85877123243253761"/>
          <c:h val="0.67287709171744858"/>
        </c:manualLayout>
      </c:layout>
      <c:barChart>
        <c:barDir val="col"/>
        <c:grouping val="clustered"/>
        <c:varyColors val="0"/>
        <c:ser>
          <c:idx val="1"/>
          <c:order val="1"/>
          <c:tx>
            <c:strRef>
              <c:f>'objective 3.2 (2)'!$A$30</c:f>
              <c:strCache>
                <c:ptCount val="1"/>
                <c:pt idx="0">
                  <c:v>Actual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'objective 3.2 (2)'!$B$28:$H$28</c:f>
              <c:strCache>
                <c:ptCount val="7"/>
                <c:pt idx="0">
                  <c:v>2018-19</c:v>
                </c:pt>
                <c:pt idx="1">
                  <c:v>2019-20</c:v>
                </c:pt>
                <c:pt idx="2">
                  <c:v>2020-21</c:v>
                </c:pt>
                <c:pt idx="3">
                  <c:v>2021-22</c:v>
                </c:pt>
                <c:pt idx="4">
                  <c:v>2022-23</c:v>
                </c:pt>
                <c:pt idx="5">
                  <c:v>2023-24</c:v>
                </c:pt>
                <c:pt idx="6">
                  <c:v>2024-25</c:v>
                </c:pt>
              </c:strCache>
            </c:strRef>
          </c:cat>
          <c:val>
            <c:numRef>
              <c:f>'objective 3.2 (2)'!$B$30:$H$30</c:f>
              <c:numCache>
                <c:formatCode>General</c:formatCode>
                <c:ptCount val="7"/>
                <c:pt idx="0">
                  <c:v>-0.66</c:v>
                </c:pt>
                <c:pt idx="1">
                  <c:v>-1.22</c:v>
                </c:pt>
              </c:numCache>
            </c:numRef>
          </c:val>
          <c:extLst>
            <c:ext xmlns:c16="http://schemas.microsoft.com/office/drawing/2014/chart" uri="{C3380CC4-5D6E-409C-BE32-E72D297353CC}">
              <c16:uniqueId val="{00000000-6A29-4805-A58B-3E63471E92E6}"/>
            </c:ext>
          </c:extLst>
        </c:ser>
        <c:dLbls>
          <c:dLblPos val="inEnd"/>
          <c:showLegendKey val="0"/>
          <c:showVal val="1"/>
          <c:showCatName val="0"/>
          <c:showSerName val="0"/>
          <c:showPercent val="0"/>
          <c:showBubbleSize val="0"/>
        </c:dLbls>
        <c:gapWidth val="0"/>
        <c:axId val="97091664"/>
        <c:axId val="97100400"/>
      </c:barChart>
      <c:lineChart>
        <c:grouping val="standard"/>
        <c:varyColors val="0"/>
        <c:ser>
          <c:idx val="0"/>
          <c:order val="0"/>
          <c:tx>
            <c:strRef>
              <c:f>'objective 3.2 (2)'!$A$29</c:f>
              <c:strCache>
                <c:ptCount val="1"/>
                <c:pt idx="0">
                  <c:v>Projection</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8.0282963857627482E-2"/>
                  <c:y val="8.35867148660905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A29-4805-A58B-3E63471E92E6}"/>
                </c:ext>
              </c:extLst>
            </c:dLbl>
            <c:dLbl>
              <c:idx val="1"/>
              <c:layout>
                <c:manualLayout>
                  <c:x val="-7.6024489913620041E-2"/>
                  <c:y val="6.9388860884905451E-2"/>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0.10520576644315825"/>
                      <c:h val="5.3589604148443021E-2"/>
                    </c:manualLayout>
                  </c15:layout>
                </c:ext>
                <c:ext xmlns:c16="http://schemas.microsoft.com/office/drawing/2014/chart" uri="{C3380CC4-5D6E-409C-BE32-E72D297353CC}">
                  <c16:uniqueId val="{00000002-6A29-4805-A58B-3E63471E92E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'objective 3.2 (2)'!$B$28:$H$28</c:f>
              <c:strCache>
                <c:ptCount val="7"/>
                <c:pt idx="0">
                  <c:v>2018-19</c:v>
                </c:pt>
                <c:pt idx="1">
                  <c:v>2019-20</c:v>
                </c:pt>
                <c:pt idx="2">
                  <c:v>2020-21</c:v>
                </c:pt>
                <c:pt idx="3">
                  <c:v>2021-22</c:v>
                </c:pt>
                <c:pt idx="4">
                  <c:v>2022-23</c:v>
                </c:pt>
                <c:pt idx="5">
                  <c:v>2023-24</c:v>
                </c:pt>
                <c:pt idx="6">
                  <c:v>2024-25</c:v>
                </c:pt>
              </c:strCache>
            </c:strRef>
          </c:cat>
          <c:val>
            <c:numRef>
              <c:f>'objective 3.2 (2)'!$B$29:$H$29</c:f>
              <c:numCache>
                <c:formatCode>General</c:formatCode>
                <c:ptCount val="7"/>
                <c:pt idx="0">
                  <c:v>-0.66</c:v>
                </c:pt>
                <c:pt idx="1">
                  <c:v>-0.62</c:v>
                </c:pt>
                <c:pt idx="2">
                  <c:v>-0.56999999999999995</c:v>
                </c:pt>
                <c:pt idx="3">
                  <c:v>-0.52</c:v>
                </c:pt>
                <c:pt idx="4">
                  <c:v>-0.49</c:v>
                </c:pt>
                <c:pt idx="5">
                  <c:v>-0.44</c:v>
                </c:pt>
                <c:pt idx="6" formatCode="0.00">
                  <c:v>-0.4</c:v>
                </c:pt>
              </c:numCache>
            </c:numRef>
          </c:val>
          <c:smooth val="0"/>
          <c:extLst>
            <c:ext xmlns:c16="http://schemas.microsoft.com/office/drawing/2014/chart" uri="{C3380CC4-5D6E-409C-BE32-E72D297353CC}">
              <c16:uniqueId val="{00000001-6A29-4805-A58B-3E63471E92E6}"/>
            </c:ext>
          </c:extLst>
        </c:ser>
        <c:dLbls>
          <c:showLegendKey val="0"/>
          <c:showVal val="1"/>
          <c:showCatName val="0"/>
          <c:showSerName val="0"/>
          <c:showPercent val="0"/>
          <c:showBubbleSize val="0"/>
        </c:dLbls>
        <c:marker val="1"/>
        <c:smooth val="0"/>
        <c:axId val="97091664"/>
        <c:axId val="97100400"/>
      </c:lineChart>
      <c:catAx>
        <c:axId val="97091664"/>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97100400"/>
        <c:crosses val="autoZero"/>
        <c:auto val="1"/>
        <c:lblAlgn val="ctr"/>
        <c:lblOffset val="100"/>
        <c:noMultiLvlLbl val="0"/>
      </c:catAx>
      <c:valAx>
        <c:axId val="97100400"/>
        <c:scaling>
          <c:orientation val="minMax"/>
          <c:min val="-9"/>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97091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ysClr val="windowText" lastClr="000000"/>
      </a:solid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931307096761889E-2"/>
          <c:y val="3.8344397766433141E-2"/>
          <c:w val="0.91973407952105157"/>
          <c:h val="0.86081163109185332"/>
        </c:manualLayout>
      </c:layout>
      <c:barChart>
        <c:barDir val="col"/>
        <c:grouping val="clustered"/>
        <c:varyColors val="0"/>
        <c:ser>
          <c:idx val="0"/>
          <c:order val="0"/>
          <c:tx>
            <c:strRef>
              <c:f>Sheet1!$A$2</c:f>
              <c:strCache>
                <c:ptCount val="1"/>
                <c:pt idx="0">
                  <c:v>Projected</c:v>
                </c:pt>
              </c:strCache>
            </c:strRef>
          </c:tx>
          <c:spPr>
            <a:solidFill>
              <a:srgbClr val="6D8F99"/>
            </a:solidFill>
            <a:ln>
              <a:noFill/>
            </a:ln>
            <a:effectLst/>
          </c:spPr>
          <c:invertIfNegative val="0"/>
          <c:dPt>
            <c:idx val="1"/>
            <c:invertIfNegative val="0"/>
            <c:bubble3D val="0"/>
            <c:extLst>
              <c:ext xmlns:c16="http://schemas.microsoft.com/office/drawing/2014/chart" uri="{C3380CC4-5D6E-409C-BE32-E72D297353CC}">
                <c16:uniqueId val="{00000001-E724-4A1D-8700-1CA7A51A87FA}"/>
              </c:ext>
            </c:extLst>
          </c:dPt>
          <c:dPt>
            <c:idx val="2"/>
            <c:invertIfNegative val="0"/>
            <c:bubble3D val="0"/>
            <c:extLst>
              <c:ext xmlns:c16="http://schemas.microsoft.com/office/drawing/2014/chart" uri="{C3380CC4-5D6E-409C-BE32-E72D297353CC}">
                <c16:uniqueId val="{00000003-E724-4A1D-8700-1CA7A51A87FA}"/>
              </c:ext>
            </c:extLst>
          </c:dPt>
          <c:dPt>
            <c:idx val="3"/>
            <c:invertIfNegative val="0"/>
            <c:bubble3D val="0"/>
            <c:extLst>
              <c:ext xmlns:c16="http://schemas.microsoft.com/office/drawing/2014/chart" uri="{C3380CC4-5D6E-409C-BE32-E72D297353CC}">
                <c16:uniqueId val="{00000005-E724-4A1D-8700-1CA7A51A87FA}"/>
              </c:ext>
            </c:extLst>
          </c:dPt>
          <c:dPt>
            <c:idx val="4"/>
            <c:invertIfNegative val="0"/>
            <c:bubble3D val="0"/>
            <c:extLst>
              <c:ext xmlns:c16="http://schemas.microsoft.com/office/drawing/2014/chart" uri="{C3380CC4-5D6E-409C-BE32-E72D297353CC}">
                <c16:uniqueId val="{00000007-E724-4A1D-8700-1CA7A51A87FA}"/>
              </c:ext>
            </c:extLst>
          </c:dPt>
          <c:dPt>
            <c:idx val="5"/>
            <c:invertIfNegative val="0"/>
            <c:bubble3D val="0"/>
            <c:extLst>
              <c:ext xmlns:c16="http://schemas.microsoft.com/office/drawing/2014/chart" uri="{C3380CC4-5D6E-409C-BE32-E72D297353CC}">
                <c16:uniqueId val="{00000009-E724-4A1D-8700-1CA7A51A87FA}"/>
              </c:ext>
            </c:extLst>
          </c:dPt>
          <c:dPt>
            <c:idx val="6"/>
            <c:invertIfNegative val="0"/>
            <c:bubble3D val="0"/>
            <c:extLst>
              <c:ext xmlns:c16="http://schemas.microsoft.com/office/drawing/2014/chart" uri="{C3380CC4-5D6E-409C-BE32-E72D297353CC}">
                <c16:uniqueId val="{0000000B-E724-4A1D-8700-1CA7A51A87FA}"/>
              </c:ext>
            </c:extLst>
          </c:dPt>
          <c:dLbls>
            <c:dLbl>
              <c:idx val="0"/>
              <c:layout>
                <c:manualLayout>
                  <c:x val="-3.2567740130154024E-2"/>
                  <c:y val="-6.4213656693381587E-3"/>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5.7410412301435516E-2"/>
                      <c:h val="5.2126588339632206E-2"/>
                    </c:manualLayout>
                  </c15:layout>
                </c:ext>
                <c:ext xmlns:c16="http://schemas.microsoft.com/office/drawing/2014/chart" uri="{C3380CC4-5D6E-409C-BE32-E72D297353CC}">
                  <c16:uniqueId val="{00000006-5A2D-4030-87E1-AE1949F8ED5A}"/>
                </c:ext>
              </c:extLst>
            </c:dLbl>
            <c:dLbl>
              <c:idx val="1"/>
              <c:layout>
                <c:manualLayout>
                  <c:x val="-2.3801652892562006E-2"/>
                  <c:y val="-5.8862997379037572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724-4A1D-8700-1CA7A51A87FA}"/>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7"/>
                <c:pt idx="0">
                  <c:v>2018-19</c:v>
                </c:pt>
                <c:pt idx="1">
                  <c:v>2019-20</c:v>
                </c:pt>
                <c:pt idx="2">
                  <c:v>2020-21</c:v>
                </c:pt>
                <c:pt idx="3">
                  <c:v>2021-22</c:v>
                </c:pt>
                <c:pt idx="4">
                  <c:v>2022-23</c:v>
                </c:pt>
                <c:pt idx="5">
                  <c:v>2023-24</c:v>
                </c:pt>
                <c:pt idx="6">
                  <c:v>2024-25</c:v>
                </c:pt>
              </c:strCache>
            </c:strRef>
          </c:cat>
          <c:val>
            <c:numRef>
              <c:f>Sheet1!$B$2:$H$2</c:f>
              <c:numCache>
                <c:formatCode>#,##0</c:formatCode>
                <c:ptCount val="7"/>
                <c:pt idx="0">
                  <c:v>14889</c:v>
                </c:pt>
                <c:pt idx="1">
                  <c:v>15158</c:v>
                </c:pt>
                <c:pt idx="2">
                  <c:v>15432.542822452384</c:v>
                </c:pt>
                <c:pt idx="3">
                  <c:v>15711.871847538772</c:v>
                </c:pt>
                <c:pt idx="4">
                  <c:v>15996.256727979224</c:v>
                </c:pt>
                <c:pt idx="5">
                  <c:v>16285.788974755647</c:v>
                </c:pt>
                <c:pt idx="6">
                  <c:v>16580.561755198723</c:v>
                </c:pt>
              </c:numCache>
            </c:numRef>
          </c:val>
          <c:extLst>
            <c:ext xmlns:c16="http://schemas.microsoft.com/office/drawing/2014/chart" uri="{C3380CC4-5D6E-409C-BE32-E72D297353CC}">
              <c16:uniqueId val="{0000000C-E724-4A1D-8700-1CA7A51A87FA}"/>
            </c:ext>
          </c:extLst>
        </c:ser>
        <c:ser>
          <c:idx val="1"/>
          <c:order val="1"/>
          <c:tx>
            <c:strRef>
              <c:f>Sheet1!$A$3</c:f>
              <c:strCache>
                <c:ptCount val="1"/>
                <c:pt idx="0">
                  <c:v>Actual</c:v>
                </c:pt>
              </c:strCache>
            </c:strRef>
          </c:tx>
          <c:spPr>
            <a:solidFill>
              <a:srgbClr val="891728"/>
            </a:solidFill>
            <a:ln>
              <a:noFill/>
            </a:ln>
            <a:effectLst/>
          </c:spPr>
          <c:invertIfNegative val="0"/>
          <c:dLbls>
            <c:dLbl>
              <c:idx val="0"/>
              <c:layout>
                <c:manualLayout>
                  <c:x val="-6.6110496518513324E-4"/>
                  <c:y val="1.1237611134159433E-2"/>
                </c:manualLayout>
              </c:layout>
              <c:tx>
                <c:rich>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fld id="{4301A2FD-D2F0-42FC-965D-F69B652B1BB1}" type="VALUE">
                      <a:rPr lang="en-US" sz="1400" baseline="0" dirty="0"/>
                      <a:pPr>
                        <a:defRPr sz="1200" b="0" i="0" u="none" strike="noStrike" kern="1200" baseline="0">
                          <a:solidFill>
                            <a:schemeClr val="tx1">
                              <a:lumMod val="75000"/>
                              <a:lumOff val="25000"/>
                            </a:schemeClr>
                          </a:solidFill>
                          <a:latin typeface="+mn-lt"/>
                          <a:ea typeface="+mn-ea"/>
                          <a:cs typeface="+mn-cs"/>
                        </a:defRPr>
                      </a:pPr>
                      <a:t>[VALUE]</a:t>
                    </a:fld>
                    <a:endParaRPr lang="en-US"/>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layout>
                    <c:manualLayout>
                      <c:w val="6.2876033057851236E-2"/>
                      <c:h val="9.5953271762853787E-2"/>
                    </c:manualLayout>
                  </c15:layout>
                  <c15:dlblFieldTable/>
                  <c15:showDataLabelsRange val="0"/>
                </c:ext>
                <c:ext xmlns:c16="http://schemas.microsoft.com/office/drawing/2014/chart" uri="{C3380CC4-5D6E-409C-BE32-E72D297353CC}">
                  <c16:uniqueId val="{0000000E-74DB-450B-9DF5-8741860C1CF8}"/>
                </c:ext>
              </c:extLst>
            </c:dLbl>
            <c:dLbl>
              <c:idx val="1"/>
              <c:layout>
                <c:manualLayout>
                  <c:x val="-1.322314049586777E-3"/>
                  <c:y val="6.4214920766625027E-3"/>
                </c:manualLayout>
              </c:layout>
              <c:tx>
                <c:rich>
                  <a:bodyPr rot="0" spcFirstLastPara="1" vertOverflow="ellipsis" vert="horz" wrap="square" lIns="91440" tIns="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fld id="{06B45B97-FD43-4F09-9FAE-DAFDE3776323}" type="VALUE">
                      <a:rPr lang="en-US" sz="1400" baseline="0"/>
                      <a:pPr>
                        <a:defRPr sz="1197" b="0" i="0" u="none" strike="noStrike" kern="1200" baseline="0">
                          <a:solidFill>
                            <a:schemeClr val="tx1">
                              <a:lumMod val="75000"/>
                              <a:lumOff val="25000"/>
                            </a:schemeClr>
                          </a:solidFill>
                          <a:latin typeface="+mn-lt"/>
                          <a:ea typeface="+mn-ea"/>
                          <a:cs typeface="+mn-cs"/>
                        </a:defRPr>
                      </a:pPr>
                      <a:t>[VALUE]</a:t>
                    </a:fld>
                    <a:endParaRPr lang="en-US"/>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9.1461130994989259E-2"/>
                      <c:h val="9.6388618587893674E-2"/>
                    </c:manualLayout>
                  </c15:layout>
                  <c15:dlblFieldTable/>
                  <c15:showDataLabelsRange val="0"/>
                </c:ext>
                <c:ext xmlns:c16="http://schemas.microsoft.com/office/drawing/2014/chart" uri="{C3380CC4-5D6E-409C-BE32-E72D297353CC}">
                  <c16:uniqueId val="{0000000D-74DB-450B-9DF5-8741860C1CF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7"/>
                <c:pt idx="0">
                  <c:v>2018-19</c:v>
                </c:pt>
                <c:pt idx="1">
                  <c:v>2019-20</c:v>
                </c:pt>
                <c:pt idx="2">
                  <c:v>2020-21</c:v>
                </c:pt>
                <c:pt idx="3">
                  <c:v>2021-22</c:v>
                </c:pt>
                <c:pt idx="4">
                  <c:v>2022-23</c:v>
                </c:pt>
                <c:pt idx="5">
                  <c:v>2023-24</c:v>
                </c:pt>
                <c:pt idx="6">
                  <c:v>2024-25</c:v>
                </c:pt>
              </c:strCache>
            </c:strRef>
          </c:cat>
          <c:val>
            <c:numRef>
              <c:f>Sheet1!$B$3:$H$3</c:f>
              <c:numCache>
                <c:formatCode>#,##0</c:formatCode>
                <c:ptCount val="7"/>
                <c:pt idx="0">
                  <c:v>15280</c:v>
                </c:pt>
                <c:pt idx="1">
                  <c:v>16593</c:v>
                </c:pt>
              </c:numCache>
            </c:numRef>
          </c:val>
          <c:extLst>
            <c:ext xmlns:c16="http://schemas.microsoft.com/office/drawing/2014/chart" uri="{C3380CC4-5D6E-409C-BE32-E72D297353CC}">
              <c16:uniqueId val="{0000000C-74DB-450B-9DF5-8741860C1CF8}"/>
            </c:ext>
          </c:extLst>
        </c:ser>
        <c:dLbls>
          <c:dLblPos val="outEnd"/>
          <c:showLegendKey val="0"/>
          <c:showVal val="1"/>
          <c:showCatName val="0"/>
          <c:showSerName val="0"/>
          <c:showPercent val="0"/>
          <c:showBubbleSize val="0"/>
        </c:dLbls>
        <c:gapWidth val="75"/>
        <c:overlap val="41"/>
        <c:axId val="665874960"/>
        <c:axId val="665861648"/>
      </c:barChart>
      <c:catAx>
        <c:axId val="665874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65861648"/>
        <c:crosses val="autoZero"/>
        <c:auto val="1"/>
        <c:lblAlgn val="ctr"/>
        <c:lblOffset val="100"/>
        <c:noMultiLvlLbl val="0"/>
      </c:catAx>
      <c:valAx>
        <c:axId val="6658616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658749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a:t>Certificate</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1"/>
          <c:tx>
            <c:strRef>
              <c:f>'objective 3.2 (2)'!$A$34</c:f>
              <c:strCache>
                <c:ptCount val="1"/>
                <c:pt idx="0">
                  <c:v>Actual</c:v>
                </c:pt>
              </c:strCache>
            </c:strRef>
          </c:tx>
          <c:spPr>
            <a:solidFill>
              <a:schemeClr val="accent6">
                <a:lumMod val="50000"/>
              </a:schemeClr>
            </a:solidFill>
            <a:ln>
              <a:noFill/>
            </a:ln>
            <a:effectLst/>
          </c:spPr>
          <c:invertIfNegative val="0"/>
          <c:dLbls>
            <c:dLbl>
              <c:idx val="1"/>
              <c:layout>
                <c:manualLayout>
                  <c:x val="0"/>
                  <c:y val="8.496256811981850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E09-402E-86BE-DF00C65D151E}"/>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'objective 3.2 (2)'!$B$32:$H$32</c:f>
              <c:strCache>
                <c:ptCount val="7"/>
                <c:pt idx="0">
                  <c:v>2018-19</c:v>
                </c:pt>
                <c:pt idx="1">
                  <c:v>2019-20</c:v>
                </c:pt>
                <c:pt idx="2">
                  <c:v>2020-21</c:v>
                </c:pt>
                <c:pt idx="3">
                  <c:v>2021-22</c:v>
                </c:pt>
                <c:pt idx="4">
                  <c:v>2022-23</c:v>
                </c:pt>
                <c:pt idx="5">
                  <c:v>2023-24</c:v>
                </c:pt>
                <c:pt idx="6">
                  <c:v>2024-25</c:v>
                </c:pt>
              </c:strCache>
            </c:strRef>
          </c:cat>
          <c:val>
            <c:numRef>
              <c:f>'objective 3.2 (2)'!$B$34:$H$34</c:f>
              <c:numCache>
                <c:formatCode>General</c:formatCode>
                <c:ptCount val="7"/>
                <c:pt idx="0">
                  <c:v>-1.52</c:v>
                </c:pt>
                <c:pt idx="1">
                  <c:v>-1.25</c:v>
                </c:pt>
              </c:numCache>
            </c:numRef>
          </c:val>
          <c:extLst>
            <c:ext xmlns:c16="http://schemas.microsoft.com/office/drawing/2014/chart" uri="{C3380CC4-5D6E-409C-BE32-E72D297353CC}">
              <c16:uniqueId val="{00000001-EE09-402E-86BE-DF00C65D151E}"/>
            </c:ext>
          </c:extLst>
        </c:ser>
        <c:dLbls>
          <c:dLblPos val="inEnd"/>
          <c:showLegendKey val="0"/>
          <c:showVal val="1"/>
          <c:showCatName val="0"/>
          <c:showSerName val="0"/>
          <c:showPercent val="0"/>
          <c:showBubbleSize val="0"/>
        </c:dLbls>
        <c:gapWidth val="0"/>
        <c:axId val="97091664"/>
        <c:axId val="97100400"/>
      </c:barChart>
      <c:lineChart>
        <c:grouping val="standard"/>
        <c:varyColors val="0"/>
        <c:ser>
          <c:idx val="0"/>
          <c:order val="0"/>
          <c:tx>
            <c:strRef>
              <c:f>'objective 3.2 (2)'!$A$33</c:f>
              <c:strCache>
                <c:ptCount val="1"/>
                <c:pt idx="0">
                  <c:v>Projection</c:v>
                </c:pt>
              </c:strCache>
            </c:strRef>
          </c:tx>
          <c:spPr>
            <a:ln w="28575" cap="rnd">
              <a:solidFill>
                <a:schemeClr val="accent6">
                  <a:lumMod val="75000"/>
                </a:schemeClr>
              </a:solidFill>
              <a:round/>
            </a:ln>
            <a:effectLst/>
          </c:spPr>
          <c:marker>
            <c:symbol val="circle"/>
            <c:size val="5"/>
            <c:spPr>
              <a:solidFill>
                <a:schemeClr val="accent6">
                  <a:lumMod val="75000"/>
                </a:schemeClr>
              </a:solidFill>
              <a:ln w="9525">
                <a:solidFill>
                  <a:schemeClr val="accent6"/>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'objective 3.2 (2)'!$B$32:$H$32</c:f>
              <c:strCache>
                <c:ptCount val="7"/>
                <c:pt idx="0">
                  <c:v>2018-19</c:v>
                </c:pt>
                <c:pt idx="1">
                  <c:v>2019-20</c:v>
                </c:pt>
                <c:pt idx="2">
                  <c:v>2020-21</c:v>
                </c:pt>
                <c:pt idx="3">
                  <c:v>2021-22</c:v>
                </c:pt>
                <c:pt idx="4">
                  <c:v>2022-23</c:v>
                </c:pt>
                <c:pt idx="5">
                  <c:v>2023-24</c:v>
                </c:pt>
                <c:pt idx="6">
                  <c:v>2024-25</c:v>
                </c:pt>
              </c:strCache>
            </c:strRef>
          </c:cat>
          <c:val>
            <c:numRef>
              <c:f>'objective 3.2 (2)'!$B$33:$H$33</c:f>
              <c:numCache>
                <c:formatCode>General</c:formatCode>
                <c:ptCount val="7"/>
                <c:pt idx="0">
                  <c:v>-1.52</c:v>
                </c:pt>
                <c:pt idx="1">
                  <c:v>-1.42</c:v>
                </c:pt>
                <c:pt idx="2">
                  <c:v>-1.31</c:v>
                </c:pt>
                <c:pt idx="3">
                  <c:v>-1.21</c:v>
                </c:pt>
                <c:pt idx="4">
                  <c:v>-1.1100000000000001</c:v>
                </c:pt>
                <c:pt idx="5">
                  <c:v>-1</c:v>
                </c:pt>
                <c:pt idx="6">
                  <c:v>-0.9</c:v>
                </c:pt>
              </c:numCache>
            </c:numRef>
          </c:val>
          <c:smooth val="0"/>
          <c:extLst>
            <c:ext xmlns:c16="http://schemas.microsoft.com/office/drawing/2014/chart" uri="{C3380CC4-5D6E-409C-BE32-E72D297353CC}">
              <c16:uniqueId val="{00000002-EE09-402E-86BE-DF00C65D151E}"/>
            </c:ext>
          </c:extLst>
        </c:ser>
        <c:dLbls>
          <c:showLegendKey val="0"/>
          <c:showVal val="1"/>
          <c:showCatName val="0"/>
          <c:showSerName val="0"/>
          <c:showPercent val="0"/>
          <c:showBubbleSize val="0"/>
        </c:dLbls>
        <c:marker val="1"/>
        <c:smooth val="0"/>
        <c:axId val="97091664"/>
        <c:axId val="97100400"/>
      </c:lineChart>
      <c:catAx>
        <c:axId val="97091664"/>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97100400"/>
        <c:crosses val="autoZero"/>
        <c:auto val="1"/>
        <c:lblAlgn val="ctr"/>
        <c:lblOffset val="100"/>
        <c:noMultiLvlLbl val="0"/>
      </c:catAx>
      <c:valAx>
        <c:axId val="97100400"/>
        <c:scaling>
          <c:orientation val="minMax"/>
          <c:min val="-9"/>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97091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ysClr val="windowText" lastClr="000000"/>
      </a:solidFill>
    </a:ln>
    <a:effectLst/>
  </c:spPr>
  <c:txPr>
    <a:bodyPr/>
    <a:lstStyle/>
    <a:p>
      <a:pPr>
        <a:defRPr/>
      </a:pPr>
      <a:endParaRPr lang="en-US"/>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dirty="0"/>
              <a:t>Transfer</a:t>
            </a:r>
          </a:p>
        </c:rich>
      </c:tx>
      <c:layout>
        <c:manualLayout>
          <c:xMode val="edge"/>
          <c:yMode val="edge"/>
          <c:x val="0.38555130562065992"/>
          <c:y val="1.893063759728969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1"/>
          <c:tx>
            <c:strRef>
              <c:f>'objective 3.2 (2)'!$A$38</c:f>
              <c:strCache>
                <c:ptCount val="1"/>
                <c:pt idx="0">
                  <c:v>Actual</c:v>
                </c:pt>
              </c:strCache>
            </c:strRef>
          </c:tx>
          <c:spPr>
            <a:solidFill>
              <a:schemeClr val="accent5">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'objective 3.2 (2)'!$B$36:$H$36</c:f>
              <c:strCache>
                <c:ptCount val="7"/>
                <c:pt idx="0">
                  <c:v>2018-19</c:v>
                </c:pt>
                <c:pt idx="1">
                  <c:v>2019-20</c:v>
                </c:pt>
                <c:pt idx="2">
                  <c:v>2020-21</c:v>
                </c:pt>
                <c:pt idx="3">
                  <c:v>2021-22</c:v>
                </c:pt>
                <c:pt idx="4">
                  <c:v>2022-23</c:v>
                </c:pt>
                <c:pt idx="5">
                  <c:v>2023-24</c:v>
                </c:pt>
                <c:pt idx="6">
                  <c:v>2024-25</c:v>
                </c:pt>
              </c:strCache>
            </c:strRef>
          </c:cat>
          <c:val>
            <c:numRef>
              <c:f>'objective 3.2 (2)'!$B$38:$H$38</c:f>
              <c:numCache>
                <c:formatCode>General</c:formatCode>
                <c:ptCount val="7"/>
                <c:pt idx="0">
                  <c:v>-6.42</c:v>
                </c:pt>
                <c:pt idx="1">
                  <c:v>-4.8</c:v>
                </c:pt>
              </c:numCache>
            </c:numRef>
          </c:val>
          <c:extLst>
            <c:ext xmlns:c16="http://schemas.microsoft.com/office/drawing/2014/chart" uri="{C3380CC4-5D6E-409C-BE32-E72D297353CC}">
              <c16:uniqueId val="{00000000-2230-44D1-AE6C-ED0C659572C9}"/>
            </c:ext>
          </c:extLst>
        </c:ser>
        <c:dLbls>
          <c:dLblPos val="inEnd"/>
          <c:showLegendKey val="0"/>
          <c:showVal val="1"/>
          <c:showCatName val="0"/>
          <c:showSerName val="0"/>
          <c:showPercent val="0"/>
          <c:showBubbleSize val="0"/>
        </c:dLbls>
        <c:gapWidth val="0"/>
        <c:axId val="97091664"/>
        <c:axId val="97100400"/>
      </c:barChart>
      <c:lineChart>
        <c:grouping val="standard"/>
        <c:varyColors val="0"/>
        <c:ser>
          <c:idx val="0"/>
          <c:order val="0"/>
          <c:tx>
            <c:strRef>
              <c:f>'objective 3.2 (2)'!$A$37</c:f>
              <c:strCache>
                <c:ptCount val="1"/>
                <c:pt idx="0">
                  <c:v>Projection</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'objective 3.2 (2)'!$B$36:$H$36</c:f>
              <c:strCache>
                <c:ptCount val="7"/>
                <c:pt idx="0">
                  <c:v>2018-19</c:v>
                </c:pt>
                <c:pt idx="1">
                  <c:v>2019-20</c:v>
                </c:pt>
                <c:pt idx="2">
                  <c:v>2020-21</c:v>
                </c:pt>
                <c:pt idx="3">
                  <c:v>2021-22</c:v>
                </c:pt>
                <c:pt idx="4">
                  <c:v>2022-23</c:v>
                </c:pt>
                <c:pt idx="5">
                  <c:v>2023-24</c:v>
                </c:pt>
                <c:pt idx="6">
                  <c:v>2024-25</c:v>
                </c:pt>
              </c:strCache>
            </c:strRef>
          </c:cat>
          <c:val>
            <c:numRef>
              <c:f>'objective 3.2 (2)'!$B$37:$H$37</c:f>
              <c:numCache>
                <c:formatCode>General</c:formatCode>
                <c:ptCount val="7"/>
                <c:pt idx="0">
                  <c:v>-6.42</c:v>
                </c:pt>
                <c:pt idx="1">
                  <c:v>-5.99</c:v>
                </c:pt>
                <c:pt idx="2">
                  <c:v>-5.56</c:v>
                </c:pt>
                <c:pt idx="3">
                  <c:v>-5.13</c:v>
                </c:pt>
                <c:pt idx="4">
                  <c:v>-4.71</c:v>
                </c:pt>
                <c:pt idx="5">
                  <c:v>-4.29</c:v>
                </c:pt>
                <c:pt idx="6">
                  <c:v>-3.85</c:v>
                </c:pt>
              </c:numCache>
            </c:numRef>
          </c:val>
          <c:smooth val="0"/>
          <c:extLst>
            <c:ext xmlns:c16="http://schemas.microsoft.com/office/drawing/2014/chart" uri="{C3380CC4-5D6E-409C-BE32-E72D297353CC}">
              <c16:uniqueId val="{00000001-2230-44D1-AE6C-ED0C659572C9}"/>
            </c:ext>
          </c:extLst>
        </c:ser>
        <c:dLbls>
          <c:showLegendKey val="0"/>
          <c:showVal val="1"/>
          <c:showCatName val="0"/>
          <c:showSerName val="0"/>
          <c:showPercent val="0"/>
          <c:showBubbleSize val="0"/>
        </c:dLbls>
        <c:marker val="1"/>
        <c:smooth val="0"/>
        <c:axId val="97091664"/>
        <c:axId val="97100400"/>
      </c:lineChart>
      <c:catAx>
        <c:axId val="97091664"/>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97100400"/>
        <c:crosses val="autoZero"/>
        <c:auto val="1"/>
        <c:lblAlgn val="ctr"/>
        <c:lblOffset val="100"/>
        <c:noMultiLvlLbl val="0"/>
      </c:catAx>
      <c:valAx>
        <c:axId val="97100400"/>
        <c:scaling>
          <c:orientation val="minMax"/>
          <c:min val="-9"/>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97091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ysClr val="windowText" lastClr="000000"/>
      </a:solidFill>
    </a:ln>
    <a:effectLst/>
  </c:spPr>
  <c:txPr>
    <a:bodyPr/>
    <a:lstStyle/>
    <a:p>
      <a:pPr>
        <a:defRPr/>
      </a:pPr>
      <a:endParaRPr lang="en-US"/>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a:t>Transfer</a:t>
            </a:r>
            <a:r>
              <a:rPr lang="en-US" sz="1600" b="1" baseline="0"/>
              <a:t> Math and English</a:t>
            </a:r>
            <a:endParaRPr lang="en-US" sz="1600" b="1"/>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1"/>
          <c:tx>
            <c:strRef>
              <c:f>'objective 3.2 (2)'!$A$42</c:f>
              <c:strCache>
                <c:ptCount val="1"/>
                <c:pt idx="0">
                  <c:v>Actual</c:v>
                </c:pt>
              </c:strCache>
            </c:strRef>
          </c:tx>
          <c:spPr>
            <a:solidFill>
              <a:schemeClr val="accent3">
                <a:lumMod val="50000"/>
              </a:schemeClr>
            </a:solidFill>
            <a:ln>
              <a:noFill/>
            </a:ln>
            <a:effectLst/>
          </c:spPr>
          <c:invertIfNegative val="0"/>
          <c:dLbls>
            <c:dLbl>
              <c:idx val="1"/>
              <c:layout>
                <c:manualLayout>
                  <c:x val="0"/>
                  <c:y val="7.723869829074406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79D-4A1D-8512-32A075839054}"/>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'objective 3.2 (2)'!$B$40:$H$40</c:f>
              <c:strCache>
                <c:ptCount val="7"/>
                <c:pt idx="0">
                  <c:v>2018-19</c:v>
                </c:pt>
                <c:pt idx="1">
                  <c:v>2019-20</c:v>
                </c:pt>
                <c:pt idx="2">
                  <c:v>2020-21</c:v>
                </c:pt>
                <c:pt idx="3">
                  <c:v>2021-22</c:v>
                </c:pt>
                <c:pt idx="4">
                  <c:v>2022-23</c:v>
                </c:pt>
                <c:pt idx="5">
                  <c:v>2023-24</c:v>
                </c:pt>
                <c:pt idx="6">
                  <c:v>2024-25</c:v>
                </c:pt>
              </c:strCache>
            </c:strRef>
          </c:cat>
          <c:val>
            <c:numRef>
              <c:f>'objective 3.2 (2)'!$B$42:$H$42</c:f>
              <c:numCache>
                <c:formatCode>General</c:formatCode>
                <c:ptCount val="7"/>
                <c:pt idx="0">
                  <c:v>-7.65</c:v>
                </c:pt>
                <c:pt idx="1">
                  <c:v>-4.4400000000000004</c:v>
                </c:pt>
              </c:numCache>
            </c:numRef>
          </c:val>
          <c:extLst>
            <c:ext xmlns:c16="http://schemas.microsoft.com/office/drawing/2014/chart" uri="{C3380CC4-5D6E-409C-BE32-E72D297353CC}">
              <c16:uniqueId val="{00000001-E79D-4A1D-8512-32A075839054}"/>
            </c:ext>
          </c:extLst>
        </c:ser>
        <c:dLbls>
          <c:dLblPos val="inEnd"/>
          <c:showLegendKey val="0"/>
          <c:showVal val="1"/>
          <c:showCatName val="0"/>
          <c:showSerName val="0"/>
          <c:showPercent val="0"/>
          <c:showBubbleSize val="0"/>
        </c:dLbls>
        <c:gapWidth val="0"/>
        <c:axId val="97091664"/>
        <c:axId val="97100400"/>
      </c:barChart>
      <c:lineChart>
        <c:grouping val="standard"/>
        <c:varyColors val="0"/>
        <c:ser>
          <c:idx val="0"/>
          <c:order val="0"/>
          <c:tx>
            <c:strRef>
              <c:f>'objective 3.2 (2)'!$A$41</c:f>
              <c:strCache>
                <c:ptCount val="1"/>
                <c:pt idx="0">
                  <c:v>Projection</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'objective 3.2 (2)'!$B$40:$H$40</c:f>
              <c:strCache>
                <c:ptCount val="7"/>
                <c:pt idx="0">
                  <c:v>2018-19</c:v>
                </c:pt>
                <c:pt idx="1">
                  <c:v>2019-20</c:v>
                </c:pt>
                <c:pt idx="2">
                  <c:v>2020-21</c:v>
                </c:pt>
                <c:pt idx="3">
                  <c:v>2021-22</c:v>
                </c:pt>
                <c:pt idx="4">
                  <c:v>2022-23</c:v>
                </c:pt>
                <c:pt idx="5">
                  <c:v>2023-24</c:v>
                </c:pt>
                <c:pt idx="6">
                  <c:v>2024-25</c:v>
                </c:pt>
              </c:strCache>
            </c:strRef>
          </c:cat>
          <c:val>
            <c:numRef>
              <c:f>'objective 3.2 (2)'!$B$41:$H$41</c:f>
              <c:numCache>
                <c:formatCode>General</c:formatCode>
                <c:ptCount val="7"/>
                <c:pt idx="0">
                  <c:v>-7.65</c:v>
                </c:pt>
                <c:pt idx="1">
                  <c:v>-7.14</c:v>
                </c:pt>
                <c:pt idx="2">
                  <c:v>-6.63</c:v>
                </c:pt>
                <c:pt idx="3">
                  <c:v>-6.12</c:v>
                </c:pt>
                <c:pt idx="4">
                  <c:v>-5.61</c:v>
                </c:pt>
                <c:pt idx="5">
                  <c:v>-5.0999999999999996</c:v>
                </c:pt>
                <c:pt idx="6" formatCode="0.00">
                  <c:v>-4.59</c:v>
                </c:pt>
              </c:numCache>
            </c:numRef>
          </c:val>
          <c:smooth val="0"/>
          <c:extLst>
            <c:ext xmlns:c16="http://schemas.microsoft.com/office/drawing/2014/chart" uri="{C3380CC4-5D6E-409C-BE32-E72D297353CC}">
              <c16:uniqueId val="{00000002-E79D-4A1D-8512-32A075839054}"/>
            </c:ext>
          </c:extLst>
        </c:ser>
        <c:dLbls>
          <c:showLegendKey val="0"/>
          <c:showVal val="1"/>
          <c:showCatName val="0"/>
          <c:showSerName val="0"/>
          <c:showPercent val="0"/>
          <c:showBubbleSize val="0"/>
        </c:dLbls>
        <c:marker val="1"/>
        <c:smooth val="0"/>
        <c:axId val="97091664"/>
        <c:axId val="97100400"/>
      </c:lineChart>
      <c:catAx>
        <c:axId val="97091664"/>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97100400"/>
        <c:crosses val="autoZero"/>
        <c:auto val="1"/>
        <c:lblAlgn val="ctr"/>
        <c:lblOffset val="100"/>
        <c:noMultiLvlLbl val="0"/>
      </c:catAx>
      <c:valAx>
        <c:axId val="971004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97091664"/>
        <c:crosses val="autoZero"/>
        <c:crossBetween val="between"/>
      </c:valAx>
      <c:spPr>
        <a:noFill/>
        <a:ln>
          <a:noFill/>
        </a:ln>
        <a:effectLst/>
      </c:spPr>
    </c:plotArea>
    <c:legend>
      <c:legendPos val="b"/>
      <c:layout>
        <c:manualLayout>
          <c:xMode val="edge"/>
          <c:yMode val="edge"/>
          <c:x val="0.21014571642303584"/>
          <c:y val="0.9319413284442003"/>
          <c:w val="0.57970821710126286"/>
          <c:h val="5.2502487764510247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ysClr val="windowText" lastClr="000000"/>
      </a:solidFill>
    </a:ln>
    <a:effectLst/>
  </c:spPr>
  <c:txPr>
    <a:bodyPr/>
    <a:lstStyle/>
    <a:p>
      <a:pPr>
        <a:defRPr/>
      </a:pPr>
      <a:endParaRPr lang="en-US"/>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a:t>Certificate</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812097853405921"/>
          <c:y val="0.2107726779443049"/>
          <c:w val="0.83364698284021688"/>
          <c:h val="0.68323887397713512"/>
        </c:manualLayout>
      </c:layout>
      <c:barChart>
        <c:barDir val="col"/>
        <c:grouping val="clustered"/>
        <c:varyColors val="0"/>
        <c:ser>
          <c:idx val="1"/>
          <c:order val="1"/>
          <c:tx>
            <c:strRef>
              <c:f>'objective 3.3 (3)'!$A$34</c:f>
              <c:strCache>
                <c:ptCount val="1"/>
                <c:pt idx="0">
                  <c:v>Actual</c:v>
                </c:pt>
              </c:strCache>
            </c:strRef>
          </c:tx>
          <c:spPr>
            <a:solidFill>
              <a:schemeClr val="accent6">
                <a:lumMod val="50000"/>
              </a:schemeClr>
            </a:solidFill>
            <a:ln>
              <a:noFill/>
            </a:ln>
            <a:effectLst/>
          </c:spPr>
          <c:invertIfNegative val="0"/>
          <c:dLbls>
            <c:dLbl>
              <c:idx val="1"/>
              <c:layout>
                <c:manualLayout>
                  <c:x val="0"/>
                  <c:y val="8.496256811981850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0D0-4F11-945E-8CD9E7BC964C}"/>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'objective 3.3 (3)'!$B$32:$H$32</c:f>
              <c:strCache>
                <c:ptCount val="7"/>
                <c:pt idx="0">
                  <c:v>2018-19</c:v>
                </c:pt>
                <c:pt idx="1">
                  <c:v>2019-20</c:v>
                </c:pt>
                <c:pt idx="2">
                  <c:v>2020-21</c:v>
                </c:pt>
                <c:pt idx="3">
                  <c:v>2021-22</c:v>
                </c:pt>
                <c:pt idx="4">
                  <c:v>2022-23</c:v>
                </c:pt>
                <c:pt idx="5">
                  <c:v>2023-24</c:v>
                </c:pt>
                <c:pt idx="6">
                  <c:v>2024-25</c:v>
                </c:pt>
              </c:strCache>
            </c:strRef>
          </c:cat>
          <c:val>
            <c:numRef>
              <c:f>'objective 3.3 (3)'!$B$34:$H$34</c:f>
              <c:numCache>
                <c:formatCode>General</c:formatCode>
                <c:ptCount val="7"/>
                <c:pt idx="0">
                  <c:v>-2.58</c:v>
                </c:pt>
                <c:pt idx="1">
                  <c:v>-2.41</c:v>
                </c:pt>
              </c:numCache>
            </c:numRef>
          </c:val>
          <c:extLst>
            <c:ext xmlns:c16="http://schemas.microsoft.com/office/drawing/2014/chart" uri="{C3380CC4-5D6E-409C-BE32-E72D297353CC}">
              <c16:uniqueId val="{00000001-60D0-4F11-945E-8CD9E7BC964C}"/>
            </c:ext>
          </c:extLst>
        </c:ser>
        <c:dLbls>
          <c:dLblPos val="inEnd"/>
          <c:showLegendKey val="0"/>
          <c:showVal val="1"/>
          <c:showCatName val="0"/>
          <c:showSerName val="0"/>
          <c:showPercent val="0"/>
          <c:showBubbleSize val="0"/>
        </c:dLbls>
        <c:gapWidth val="0"/>
        <c:axId val="97091664"/>
        <c:axId val="97100400"/>
      </c:barChart>
      <c:lineChart>
        <c:grouping val="standard"/>
        <c:varyColors val="0"/>
        <c:ser>
          <c:idx val="0"/>
          <c:order val="0"/>
          <c:tx>
            <c:strRef>
              <c:f>'objective 3.3 (3)'!$A$33</c:f>
              <c:strCache>
                <c:ptCount val="1"/>
                <c:pt idx="0">
                  <c:v>Projection</c:v>
                </c:pt>
              </c:strCache>
            </c:strRef>
          </c:tx>
          <c:spPr>
            <a:ln w="28575" cap="rnd">
              <a:solidFill>
                <a:schemeClr val="accent6">
                  <a:lumMod val="75000"/>
                </a:schemeClr>
              </a:solidFill>
              <a:round/>
            </a:ln>
            <a:effectLst/>
          </c:spPr>
          <c:marker>
            <c:symbol val="circle"/>
            <c:size val="5"/>
            <c:spPr>
              <a:solidFill>
                <a:schemeClr val="accent6">
                  <a:lumMod val="75000"/>
                </a:schemeClr>
              </a:solidFill>
              <a:ln w="9525">
                <a:solidFill>
                  <a:schemeClr val="accent6"/>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'objective 3.3 (3)'!$B$32:$H$32</c:f>
              <c:strCache>
                <c:ptCount val="7"/>
                <c:pt idx="0">
                  <c:v>2018-19</c:v>
                </c:pt>
                <c:pt idx="1">
                  <c:v>2019-20</c:v>
                </c:pt>
                <c:pt idx="2">
                  <c:v>2020-21</c:v>
                </c:pt>
                <c:pt idx="3">
                  <c:v>2021-22</c:v>
                </c:pt>
                <c:pt idx="4">
                  <c:v>2022-23</c:v>
                </c:pt>
                <c:pt idx="5">
                  <c:v>2023-24</c:v>
                </c:pt>
                <c:pt idx="6">
                  <c:v>2024-25</c:v>
                </c:pt>
              </c:strCache>
            </c:strRef>
          </c:cat>
          <c:val>
            <c:numRef>
              <c:f>'objective 3.3 (3)'!$B$33:$H$33</c:f>
              <c:numCache>
                <c:formatCode>General</c:formatCode>
                <c:ptCount val="7"/>
                <c:pt idx="0">
                  <c:v>-2.58</c:v>
                </c:pt>
                <c:pt idx="1">
                  <c:v>-2.41</c:v>
                </c:pt>
                <c:pt idx="2">
                  <c:v>-2.2400000000000002</c:v>
                </c:pt>
                <c:pt idx="3">
                  <c:v>-2.0699999999999998</c:v>
                </c:pt>
                <c:pt idx="4">
                  <c:v>-1.89</c:v>
                </c:pt>
                <c:pt idx="5">
                  <c:v>-1.72</c:v>
                </c:pt>
                <c:pt idx="6">
                  <c:v>-1.55</c:v>
                </c:pt>
              </c:numCache>
            </c:numRef>
          </c:val>
          <c:smooth val="0"/>
          <c:extLst>
            <c:ext xmlns:c16="http://schemas.microsoft.com/office/drawing/2014/chart" uri="{C3380CC4-5D6E-409C-BE32-E72D297353CC}">
              <c16:uniqueId val="{00000002-60D0-4F11-945E-8CD9E7BC964C}"/>
            </c:ext>
          </c:extLst>
        </c:ser>
        <c:dLbls>
          <c:showLegendKey val="0"/>
          <c:showVal val="1"/>
          <c:showCatName val="0"/>
          <c:showSerName val="0"/>
          <c:showPercent val="0"/>
          <c:showBubbleSize val="0"/>
        </c:dLbls>
        <c:marker val="1"/>
        <c:smooth val="0"/>
        <c:axId val="97091664"/>
        <c:axId val="97100400"/>
      </c:lineChart>
      <c:catAx>
        <c:axId val="97091664"/>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7100400"/>
        <c:crosses val="autoZero"/>
        <c:auto val="1"/>
        <c:lblAlgn val="ctr"/>
        <c:lblOffset val="100"/>
        <c:noMultiLvlLbl val="0"/>
      </c:catAx>
      <c:valAx>
        <c:axId val="971004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7091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ysClr val="windowText" lastClr="000000"/>
      </a:solidFill>
    </a:ln>
    <a:effectLst/>
  </c:spPr>
  <c:txPr>
    <a:bodyPr/>
    <a:lstStyle/>
    <a:p>
      <a:pPr>
        <a:defRPr/>
      </a:pPr>
      <a:endParaRPr lang="en-US"/>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a:t>Degree</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1"/>
          <c:tx>
            <c:strRef>
              <c:f>'objective 3.3 (3)'!$A$30</c:f>
              <c:strCache>
                <c:ptCount val="1"/>
                <c:pt idx="0">
                  <c:v>Actual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'objective 3.3 (3)'!$B$28:$H$28</c:f>
              <c:strCache>
                <c:ptCount val="7"/>
                <c:pt idx="0">
                  <c:v>2018-19</c:v>
                </c:pt>
                <c:pt idx="1">
                  <c:v>2019-20</c:v>
                </c:pt>
                <c:pt idx="2">
                  <c:v>2020-21</c:v>
                </c:pt>
                <c:pt idx="3">
                  <c:v>2021-22</c:v>
                </c:pt>
                <c:pt idx="4">
                  <c:v>2022-23</c:v>
                </c:pt>
                <c:pt idx="5">
                  <c:v>2023-24</c:v>
                </c:pt>
                <c:pt idx="6">
                  <c:v>2024-25</c:v>
                </c:pt>
              </c:strCache>
            </c:strRef>
          </c:cat>
          <c:val>
            <c:numRef>
              <c:f>'objective 3.3 (3)'!$B$30:$H$30</c:f>
              <c:numCache>
                <c:formatCode>General</c:formatCode>
                <c:ptCount val="7"/>
                <c:pt idx="0">
                  <c:v>-5.89</c:v>
                </c:pt>
                <c:pt idx="1">
                  <c:v>-4.0199999999999996</c:v>
                </c:pt>
              </c:numCache>
            </c:numRef>
          </c:val>
          <c:extLst>
            <c:ext xmlns:c16="http://schemas.microsoft.com/office/drawing/2014/chart" uri="{C3380CC4-5D6E-409C-BE32-E72D297353CC}">
              <c16:uniqueId val="{00000000-4F58-4ED1-A512-7D4C1445EC2B}"/>
            </c:ext>
          </c:extLst>
        </c:ser>
        <c:dLbls>
          <c:dLblPos val="inEnd"/>
          <c:showLegendKey val="0"/>
          <c:showVal val="1"/>
          <c:showCatName val="0"/>
          <c:showSerName val="0"/>
          <c:showPercent val="0"/>
          <c:showBubbleSize val="0"/>
        </c:dLbls>
        <c:gapWidth val="0"/>
        <c:axId val="97091664"/>
        <c:axId val="97100400"/>
      </c:barChart>
      <c:lineChart>
        <c:grouping val="standard"/>
        <c:varyColors val="0"/>
        <c:ser>
          <c:idx val="0"/>
          <c:order val="0"/>
          <c:tx>
            <c:strRef>
              <c:f>'objective 3.3 (3)'!$A$29</c:f>
              <c:strCache>
                <c:ptCount val="1"/>
                <c:pt idx="0">
                  <c:v>Projection</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'objective 3.3 (3)'!$B$28:$H$28</c:f>
              <c:strCache>
                <c:ptCount val="7"/>
                <c:pt idx="0">
                  <c:v>2018-19</c:v>
                </c:pt>
                <c:pt idx="1">
                  <c:v>2019-20</c:v>
                </c:pt>
                <c:pt idx="2">
                  <c:v>2020-21</c:v>
                </c:pt>
                <c:pt idx="3">
                  <c:v>2021-22</c:v>
                </c:pt>
                <c:pt idx="4">
                  <c:v>2022-23</c:v>
                </c:pt>
                <c:pt idx="5">
                  <c:v>2023-24</c:v>
                </c:pt>
                <c:pt idx="6">
                  <c:v>2024-25</c:v>
                </c:pt>
              </c:strCache>
            </c:strRef>
          </c:cat>
          <c:val>
            <c:numRef>
              <c:f>'objective 3.3 (3)'!$B$29:$H$29</c:f>
              <c:numCache>
                <c:formatCode>General</c:formatCode>
                <c:ptCount val="7"/>
                <c:pt idx="0">
                  <c:v>-5.89</c:v>
                </c:pt>
                <c:pt idx="1">
                  <c:v>-5.5</c:v>
                </c:pt>
                <c:pt idx="2">
                  <c:v>-5.0999999999999996</c:v>
                </c:pt>
                <c:pt idx="3">
                  <c:v>-4.7</c:v>
                </c:pt>
                <c:pt idx="4">
                  <c:v>-4.3099999999999996</c:v>
                </c:pt>
                <c:pt idx="5">
                  <c:v>-3.92</c:v>
                </c:pt>
                <c:pt idx="6" formatCode="0.00">
                  <c:v>-3.53</c:v>
                </c:pt>
              </c:numCache>
            </c:numRef>
          </c:val>
          <c:smooth val="0"/>
          <c:extLst>
            <c:ext xmlns:c16="http://schemas.microsoft.com/office/drawing/2014/chart" uri="{C3380CC4-5D6E-409C-BE32-E72D297353CC}">
              <c16:uniqueId val="{00000001-4F58-4ED1-A512-7D4C1445EC2B}"/>
            </c:ext>
          </c:extLst>
        </c:ser>
        <c:dLbls>
          <c:showLegendKey val="0"/>
          <c:showVal val="1"/>
          <c:showCatName val="0"/>
          <c:showSerName val="0"/>
          <c:showPercent val="0"/>
          <c:showBubbleSize val="0"/>
        </c:dLbls>
        <c:marker val="1"/>
        <c:smooth val="0"/>
        <c:axId val="97091664"/>
        <c:axId val="97100400"/>
      </c:lineChart>
      <c:catAx>
        <c:axId val="97091664"/>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7100400"/>
        <c:crosses val="autoZero"/>
        <c:auto val="1"/>
        <c:lblAlgn val="ctr"/>
        <c:lblOffset val="100"/>
        <c:noMultiLvlLbl val="0"/>
      </c:catAx>
      <c:valAx>
        <c:axId val="971004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7091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ysClr val="windowText" lastClr="000000"/>
      </a:solidFill>
    </a:ln>
    <a:effectLst/>
  </c:spPr>
  <c:txPr>
    <a:bodyPr/>
    <a:lstStyle/>
    <a:p>
      <a:pPr>
        <a:defRPr/>
      </a:pPr>
      <a:endParaRPr lang="en-US"/>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a:t>Transfer</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1"/>
          <c:tx>
            <c:strRef>
              <c:f>'objective 3.3 (3)'!$A$38</c:f>
              <c:strCache>
                <c:ptCount val="1"/>
                <c:pt idx="0">
                  <c:v>Actual</c:v>
                </c:pt>
              </c:strCache>
            </c:strRef>
          </c:tx>
          <c:spPr>
            <a:solidFill>
              <a:schemeClr val="accent5">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'objective 3.3 (3)'!$B$36:$H$36</c:f>
              <c:strCache>
                <c:ptCount val="7"/>
                <c:pt idx="0">
                  <c:v>2018-19</c:v>
                </c:pt>
                <c:pt idx="1">
                  <c:v>2019-20</c:v>
                </c:pt>
                <c:pt idx="2">
                  <c:v>2020-21</c:v>
                </c:pt>
                <c:pt idx="3">
                  <c:v>2021-22</c:v>
                </c:pt>
                <c:pt idx="4">
                  <c:v>2022-23</c:v>
                </c:pt>
                <c:pt idx="5">
                  <c:v>2023-24</c:v>
                </c:pt>
                <c:pt idx="6">
                  <c:v>2024-25</c:v>
                </c:pt>
              </c:strCache>
            </c:strRef>
          </c:cat>
          <c:val>
            <c:numRef>
              <c:f>'objective 3.3 (3)'!$B$38:$H$38</c:f>
              <c:numCache>
                <c:formatCode>General</c:formatCode>
                <c:ptCount val="7"/>
                <c:pt idx="0">
                  <c:v>-6.46</c:v>
                </c:pt>
                <c:pt idx="1">
                  <c:v>-6.32</c:v>
                </c:pt>
              </c:numCache>
            </c:numRef>
          </c:val>
          <c:extLst>
            <c:ext xmlns:c16="http://schemas.microsoft.com/office/drawing/2014/chart" uri="{C3380CC4-5D6E-409C-BE32-E72D297353CC}">
              <c16:uniqueId val="{00000000-6422-4731-9D12-7453665B58C1}"/>
            </c:ext>
          </c:extLst>
        </c:ser>
        <c:dLbls>
          <c:dLblPos val="inEnd"/>
          <c:showLegendKey val="0"/>
          <c:showVal val="1"/>
          <c:showCatName val="0"/>
          <c:showSerName val="0"/>
          <c:showPercent val="0"/>
          <c:showBubbleSize val="0"/>
        </c:dLbls>
        <c:gapWidth val="0"/>
        <c:axId val="97091664"/>
        <c:axId val="97100400"/>
      </c:barChart>
      <c:lineChart>
        <c:grouping val="standard"/>
        <c:varyColors val="0"/>
        <c:ser>
          <c:idx val="0"/>
          <c:order val="0"/>
          <c:tx>
            <c:strRef>
              <c:f>'objective 3.3 (3)'!$A$37</c:f>
              <c:strCache>
                <c:ptCount val="1"/>
                <c:pt idx="0">
                  <c:v>Projection</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'objective 3.3 (3)'!$B$36:$H$36</c:f>
              <c:strCache>
                <c:ptCount val="7"/>
                <c:pt idx="0">
                  <c:v>2018-19</c:v>
                </c:pt>
                <c:pt idx="1">
                  <c:v>2019-20</c:v>
                </c:pt>
                <c:pt idx="2">
                  <c:v>2020-21</c:v>
                </c:pt>
                <c:pt idx="3">
                  <c:v>2021-22</c:v>
                </c:pt>
                <c:pt idx="4">
                  <c:v>2022-23</c:v>
                </c:pt>
                <c:pt idx="5">
                  <c:v>2023-24</c:v>
                </c:pt>
                <c:pt idx="6">
                  <c:v>2024-25</c:v>
                </c:pt>
              </c:strCache>
            </c:strRef>
          </c:cat>
          <c:val>
            <c:numRef>
              <c:f>'objective 3.3 (3)'!$B$37:$H$37</c:f>
              <c:numCache>
                <c:formatCode>General</c:formatCode>
                <c:ptCount val="7"/>
                <c:pt idx="0">
                  <c:v>-6.46</c:v>
                </c:pt>
                <c:pt idx="1">
                  <c:v>-6.03</c:v>
                </c:pt>
                <c:pt idx="2">
                  <c:v>-5.6</c:v>
                </c:pt>
                <c:pt idx="3">
                  <c:v>-5.17</c:v>
                </c:pt>
                <c:pt idx="4">
                  <c:v>-4.74</c:v>
                </c:pt>
                <c:pt idx="5">
                  <c:v>-4.3099999999999996</c:v>
                </c:pt>
                <c:pt idx="6">
                  <c:v>-3.88</c:v>
                </c:pt>
              </c:numCache>
            </c:numRef>
          </c:val>
          <c:smooth val="0"/>
          <c:extLst>
            <c:ext xmlns:c16="http://schemas.microsoft.com/office/drawing/2014/chart" uri="{C3380CC4-5D6E-409C-BE32-E72D297353CC}">
              <c16:uniqueId val="{00000001-6422-4731-9D12-7453665B58C1}"/>
            </c:ext>
          </c:extLst>
        </c:ser>
        <c:dLbls>
          <c:showLegendKey val="0"/>
          <c:showVal val="1"/>
          <c:showCatName val="0"/>
          <c:showSerName val="0"/>
          <c:showPercent val="0"/>
          <c:showBubbleSize val="0"/>
        </c:dLbls>
        <c:marker val="1"/>
        <c:smooth val="0"/>
        <c:axId val="97091664"/>
        <c:axId val="97100400"/>
      </c:lineChart>
      <c:catAx>
        <c:axId val="97091664"/>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7100400"/>
        <c:crosses val="autoZero"/>
        <c:auto val="1"/>
        <c:lblAlgn val="ctr"/>
        <c:lblOffset val="100"/>
        <c:noMultiLvlLbl val="0"/>
      </c:catAx>
      <c:valAx>
        <c:axId val="971004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7091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ysClr val="windowText" lastClr="000000"/>
      </a:solidFill>
    </a:ln>
    <a:effectLst/>
  </c:spPr>
  <c:txPr>
    <a:bodyPr/>
    <a:lstStyle/>
    <a:p>
      <a:pPr>
        <a:defRPr/>
      </a:pPr>
      <a:endParaRPr lang="en-US"/>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a:t>Transfer</a:t>
            </a:r>
            <a:r>
              <a:rPr lang="en-US" sz="1600" b="1" baseline="0"/>
              <a:t> Math and English</a:t>
            </a:r>
            <a:endParaRPr lang="en-US" sz="1600" b="1"/>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1"/>
          <c:tx>
            <c:strRef>
              <c:f>'objective 3.3 (3)'!$A$42</c:f>
              <c:strCache>
                <c:ptCount val="1"/>
                <c:pt idx="0">
                  <c:v>Actual</c:v>
                </c:pt>
              </c:strCache>
            </c:strRef>
          </c:tx>
          <c:spPr>
            <a:solidFill>
              <a:schemeClr val="accent3">
                <a:lumMod val="50000"/>
              </a:schemeClr>
            </a:solidFill>
            <a:ln>
              <a:noFill/>
            </a:ln>
            <a:effectLst/>
          </c:spPr>
          <c:invertIfNegative val="0"/>
          <c:dLbls>
            <c:dLbl>
              <c:idx val="1"/>
              <c:layout>
                <c:manualLayout>
                  <c:x val="0"/>
                  <c:y val="7.723869829074406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2FF-4163-A71F-0C8403E9434E}"/>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'objective 3.3 (3)'!$B$40:$H$40</c:f>
              <c:strCache>
                <c:ptCount val="7"/>
                <c:pt idx="0">
                  <c:v>2018-19</c:v>
                </c:pt>
                <c:pt idx="1">
                  <c:v>2019-20</c:v>
                </c:pt>
                <c:pt idx="2">
                  <c:v>2020-21</c:v>
                </c:pt>
                <c:pt idx="3">
                  <c:v>2021-22</c:v>
                </c:pt>
                <c:pt idx="4">
                  <c:v>2022-23</c:v>
                </c:pt>
                <c:pt idx="5">
                  <c:v>2023-24</c:v>
                </c:pt>
                <c:pt idx="6">
                  <c:v>2024-25</c:v>
                </c:pt>
              </c:strCache>
            </c:strRef>
          </c:cat>
          <c:val>
            <c:numRef>
              <c:f>'objective 3.3 (3)'!$B$42:$H$42</c:f>
              <c:numCache>
                <c:formatCode>General</c:formatCode>
                <c:ptCount val="7"/>
                <c:pt idx="0">
                  <c:v>-3.87</c:v>
                </c:pt>
                <c:pt idx="1">
                  <c:v>-4.9800000000000004</c:v>
                </c:pt>
              </c:numCache>
            </c:numRef>
          </c:val>
          <c:extLst>
            <c:ext xmlns:c16="http://schemas.microsoft.com/office/drawing/2014/chart" uri="{C3380CC4-5D6E-409C-BE32-E72D297353CC}">
              <c16:uniqueId val="{00000001-E2FF-4163-A71F-0C8403E9434E}"/>
            </c:ext>
          </c:extLst>
        </c:ser>
        <c:dLbls>
          <c:dLblPos val="inEnd"/>
          <c:showLegendKey val="0"/>
          <c:showVal val="1"/>
          <c:showCatName val="0"/>
          <c:showSerName val="0"/>
          <c:showPercent val="0"/>
          <c:showBubbleSize val="0"/>
        </c:dLbls>
        <c:gapWidth val="0"/>
        <c:axId val="97091664"/>
        <c:axId val="97100400"/>
      </c:barChart>
      <c:lineChart>
        <c:grouping val="standard"/>
        <c:varyColors val="0"/>
        <c:ser>
          <c:idx val="0"/>
          <c:order val="0"/>
          <c:tx>
            <c:strRef>
              <c:f>'objective 3.3 (3)'!$A$41</c:f>
              <c:strCache>
                <c:ptCount val="1"/>
                <c:pt idx="0">
                  <c:v>Projection</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1"/>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03-E2FF-4163-A71F-0C8403E9434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'objective 3.3 (3)'!$B$40:$H$40</c:f>
              <c:strCache>
                <c:ptCount val="7"/>
                <c:pt idx="0">
                  <c:v>2018-19</c:v>
                </c:pt>
                <c:pt idx="1">
                  <c:v>2019-20</c:v>
                </c:pt>
                <c:pt idx="2">
                  <c:v>2020-21</c:v>
                </c:pt>
                <c:pt idx="3">
                  <c:v>2021-22</c:v>
                </c:pt>
                <c:pt idx="4">
                  <c:v>2022-23</c:v>
                </c:pt>
                <c:pt idx="5">
                  <c:v>2023-24</c:v>
                </c:pt>
                <c:pt idx="6">
                  <c:v>2024-25</c:v>
                </c:pt>
              </c:strCache>
            </c:strRef>
          </c:cat>
          <c:val>
            <c:numRef>
              <c:f>'objective 3.3 (3)'!$B$41:$H$41</c:f>
              <c:numCache>
                <c:formatCode>General</c:formatCode>
                <c:ptCount val="7"/>
                <c:pt idx="0">
                  <c:v>-3.87</c:v>
                </c:pt>
                <c:pt idx="1">
                  <c:v>-3.62</c:v>
                </c:pt>
                <c:pt idx="2">
                  <c:v>-3.36</c:v>
                </c:pt>
                <c:pt idx="3">
                  <c:v>-3.01</c:v>
                </c:pt>
                <c:pt idx="4">
                  <c:v>-2.84</c:v>
                </c:pt>
                <c:pt idx="5">
                  <c:v>-2.58</c:v>
                </c:pt>
                <c:pt idx="6" formatCode="0.00">
                  <c:v>-2.3199999999999998</c:v>
                </c:pt>
              </c:numCache>
            </c:numRef>
          </c:val>
          <c:smooth val="0"/>
          <c:extLst>
            <c:ext xmlns:c16="http://schemas.microsoft.com/office/drawing/2014/chart" uri="{C3380CC4-5D6E-409C-BE32-E72D297353CC}">
              <c16:uniqueId val="{00000002-E2FF-4163-A71F-0C8403E9434E}"/>
            </c:ext>
          </c:extLst>
        </c:ser>
        <c:dLbls>
          <c:showLegendKey val="0"/>
          <c:showVal val="1"/>
          <c:showCatName val="0"/>
          <c:showSerName val="0"/>
          <c:showPercent val="0"/>
          <c:showBubbleSize val="0"/>
        </c:dLbls>
        <c:marker val="1"/>
        <c:smooth val="0"/>
        <c:axId val="97091664"/>
        <c:axId val="97100400"/>
      </c:lineChart>
      <c:catAx>
        <c:axId val="97091664"/>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7100400"/>
        <c:crosses val="autoZero"/>
        <c:auto val="1"/>
        <c:lblAlgn val="ctr"/>
        <c:lblOffset val="100"/>
        <c:noMultiLvlLbl val="0"/>
      </c:catAx>
      <c:valAx>
        <c:axId val="971004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7091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ysClr val="windowText" lastClr="000000"/>
      </a:solidFill>
    </a:ln>
    <a:effectLst/>
  </c:spPr>
  <c:txPr>
    <a:bodyPr/>
    <a:lstStyle/>
    <a:p>
      <a:pPr>
        <a:defRPr/>
      </a:pPr>
      <a:endParaRPr lang="en-US"/>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a:t>Degree</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518955600321708"/>
          <c:y val="0.21245797291045371"/>
          <c:w val="0.83168199699303136"/>
          <c:h val="0.68070611718738161"/>
        </c:manualLayout>
      </c:layout>
      <c:barChart>
        <c:barDir val="col"/>
        <c:grouping val="clustered"/>
        <c:varyColors val="0"/>
        <c:ser>
          <c:idx val="1"/>
          <c:order val="1"/>
          <c:tx>
            <c:strRef>
              <c:f>'objective 3.4 (4)'!$A$30</c:f>
              <c:strCache>
                <c:ptCount val="1"/>
                <c:pt idx="0">
                  <c:v>Actual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'objective 3.4 (4)'!$B$28:$H$28</c:f>
              <c:strCache>
                <c:ptCount val="7"/>
                <c:pt idx="0">
                  <c:v>2018-19</c:v>
                </c:pt>
                <c:pt idx="1">
                  <c:v>2019-20</c:v>
                </c:pt>
                <c:pt idx="2">
                  <c:v>2020-21</c:v>
                </c:pt>
                <c:pt idx="3">
                  <c:v>2021-22</c:v>
                </c:pt>
                <c:pt idx="4">
                  <c:v>2022-23</c:v>
                </c:pt>
                <c:pt idx="5">
                  <c:v>2023-24</c:v>
                </c:pt>
                <c:pt idx="6">
                  <c:v>2024-25</c:v>
                </c:pt>
              </c:strCache>
            </c:strRef>
          </c:cat>
          <c:val>
            <c:numRef>
              <c:f>'objective 3.4 (4)'!$B$30:$H$30</c:f>
              <c:numCache>
                <c:formatCode>General</c:formatCode>
                <c:ptCount val="7"/>
                <c:pt idx="0">
                  <c:v>-0.49</c:v>
                </c:pt>
                <c:pt idx="1">
                  <c:v>-0.92</c:v>
                </c:pt>
              </c:numCache>
            </c:numRef>
          </c:val>
          <c:extLst>
            <c:ext xmlns:c16="http://schemas.microsoft.com/office/drawing/2014/chart" uri="{C3380CC4-5D6E-409C-BE32-E72D297353CC}">
              <c16:uniqueId val="{00000000-33B5-45A4-953D-738AD2C4797C}"/>
            </c:ext>
          </c:extLst>
        </c:ser>
        <c:dLbls>
          <c:dLblPos val="inEnd"/>
          <c:showLegendKey val="0"/>
          <c:showVal val="1"/>
          <c:showCatName val="0"/>
          <c:showSerName val="0"/>
          <c:showPercent val="0"/>
          <c:showBubbleSize val="0"/>
        </c:dLbls>
        <c:gapWidth val="0"/>
        <c:axId val="97091664"/>
        <c:axId val="97100400"/>
      </c:barChart>
      <c:lineChart>
        <c:grouping val="standard"/>
        <c:varyColors val="0"/>
        <c:ser>
          <c:idx val="0"/>
          <c:order val="0"/>
          <c:tx>
            <c:strRef>
              <c:f>'objective 3.4 (4)'!$A$29</c:f>
              <c:strCache>
                <c:ptCount val="1"/>
                <c:pt idx="0">
                  <c:v>Projection</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1"/>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02-33B5-45A4-953D-738AD2C4797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'objective 3.4 (4)'!$B$28:$H$28</c:f>
              <c:strCache>
                <c:ptCount val="7"/>
                <c:pt idx="0">
                  <c:v>2018-19</c:v>
                </c:pt>
                <c:pt idx="1">
                  <c:v>2019-20</c:v>
                </c:pt>
                <c:pt idx="2">
                  <c:v>2020-21</c:v>
                </c:pt>
                <c:pt idx="3">
                  <c:v>2021-22</c:v>
                </c:pt>
                <c:pt idx="4">
                  <c:v>2022-23</c:v>
                </c:pt>
                <c:pt idx="5">
                  <c:v>2023-24</c:v>
                </c:pt>
                <c:pt idx="6">
                  <c:v>2024-25</c:v>
                </c:pt>
              </c:strCache>
            </c:strRef>
          </c:cat>
          <c:val>
            <c:numRef>
              <c:f>'objective 3.4 (4)'!$B$29:$H$29</c:f>
              <c:numCache>
                <c:formatCode>General</c:formatCode>
                <c:ptCount val="7"/>
                <c:pt idx="0">
                  <c:v>-0.49</c:v>
                </c:pt>
                <c:pt idx="1">
                  <c:v>-0.46</c:v>
                </c:pt>
                <c:pt idx="2">
                  <c:v>-0.42</c:v>
                </c:pt>
                <c:pt idx="3">
                  <c:v>-0.39</c:v>
                </c:pt>
                <c:pt idx="4">
                  <c:v>-0.36</c:v>
                </c:pt>
                <c:pt idx="5">
                  <c:v>-0.33</c:v>
                </c:pt>
                <c:pt idx="6" formatCode="0.00">
                  <c:v>-0.28999999999999998</c:v>
                </c:pt>
              </c:numCache>
            </c:numRef>
          </c:val>
          <c:smooth val="0"/>
          <c:extLst>
            <c:ext xmlns:c16="http://schemas.microsoft.com/office/drawing/2014/chart" uri="{C3380CC4-5D6E-409C-BE32-E72D297353CC}">
              <c16:uniqueId val="{00000001-33B5-45A4-953D-738AD2C4797C}"/>
            </c:ext>
          </c:extLst>
        </c:ser>
        <c:dLbls>
          <c:showLegendKey val="0"/>
          <c:showVal val="1"/>
          <c:showCatName val="0"/>
          <c:showSerName val="0"/>
          <c:showPercent val="0"/>
          <c:showBubbleSize val="0"/>
        </c:dLbls>
        <c:marker val="1"/>
        <c:smooth val="0"/>
        <c:axId val="97091664"/>
        <c:axId val="97100400"/>
      </c:lineChart>
      <c:catAx>
        <c:axId val="97091664"/>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97100400"/>
        <c:crosses val="autoZero"/>
        <c:auto val="1"/>
        <c:lblAlgn val="ctr"/>
        <c:lblOffset val="100"/>
        <c:noMultiLvlLbl val="0"/>
      </c:catAx>
      <c:valAx>
        <c:axId val="971004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97091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ysClr val="windowText" lastClr="000000"/>
      </a:solidFill>
    </a:ln>
    <a:effectLst/>
  </c:spPr>
  <c:txPr>
    <a:bodyPr/>
    <a:lstStyle/>
    <a:p>
      <a:pPr>
        <a:defRPr/>
      </a:pPr>
      <a:endParaRPr lang="en-US"/>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a:t>Certificate</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1"/>
          <c:tx>
            <c:strRef>
              <c:f>'objective 3.4 (4)'!$A$34</c:f>
              <c:strCache>
                <c:ptCount val="1"/>
                <c:pt idx="0">
                  <c:v>Actual</c:v>
                </c:pt>
              </c:strCache>
            </c:strRef>
          </c:tx>
          <c:spPr>
            <a:solidFill>
              <a:schemeClr val="accent6">
                <a:lumMod val="50000"/>
              </a:schemeClr>
            </a:solidFill>
            <a:ln>
              <a:noFill/>
            </a:ln>
            <a:effectLst/>
          </c:spPr>
          <c:invertIfNegative val="0"/>
          <c:dLbls>
            <c:dLbl>
              <c:idx val="1"/>
              <c:layout>
                <c:manualLayout>
                  <c:x val="0"/>
                  <c:y val="8.496256811981850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537-46B5-8A9D-3323BEC1E704}"/>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'objective 3.4 (4)'!$B$32:$H$32</c:f>
              <c:strCache>
                <c:ptCount val="7"/>
                <c:pt idx="0">
                  <c:v>2018-19</c:v>
                </c:pt>
                <c:pt idx="1">
                  <c:v>2019-20</c:v>
                </c:pt>
                <c:pt idx="2">
                  <c:v>2020-21</c:v>
                </c:pt>
                <c:pt idx="3">
                  <c:v>2021-22</c:v>
                </c:pt>
                <c:pt idx="4">
                  <c:v>2022-23</c:v>
                </c:pt>
                <c:pt idx="5">
                  <c:v>2023-24</c:v>
                </c:pt>
                <c:pt idx="6">
                  <c:v>2024-25</c:v>
                </c:pt>
              </c:strCache>
            </c:strRef>
          </c:cat>
          <c:val>
            <c:numRef>
              <c:f>'objective 3.4 (4)'!$B$34:$H$34</c:f>
              <c:numCache>
                <c:formatCode>General</c:formatCode>
                <c:ptCount val="7"/>
                <c:pt idx="0">
                  <c:v>-0.72</c:v>
                </c:pt>
                <c:pt idx="1">
                  <c:v>-0.33</c:v>
                </c:pt>
              </c:numCache>
            </c:numRef>
          </c:val>
          <c:extLst>
            <c:ext xmlns:c16="http://schemas.microsoft.com/office/drawing/2014/chart" uri="{C3380CC4-5D6E-409C-BE32-E72D297353CC}">
              <c16:uniqueId val="{00000001-3537-46B5-8A9D-3323BEC1E704}"/>
            </c:ext>
          </c:extLst>
        </c:ser>
        <c:dLbls>
          <c:dLblPos val="inEnd"/>
          <c:showLegendKey val="0"/>
          <c:showVal val="1"/>
          <c:showCatName val="0"/>
          <c:showSerName val="0"/>
          <c:showPercent val="0"/>
          <c:showBubbleSize val="0"/>
        </c:dLbls>
        <c:gapWidth val="0"/>
        <c:axId val="97091664"/>
        <c:axId val="97100400"/>
      </c:barChart>
      <c:lineChart>
        <c:grouping val="standard"/>
        <c:varyColors val="0"/>
        <c:ser>
          <c:idx val="0"/>
          <c:order val="0"/>
          <c:tx>
            <c:strRef>
              <c:f>'objective 3.4 (4)'!$A$33</c:f>
              <c:strCache>
                <c:ptCount val="1"/>
                <c:pt idx="0">
                  <c:v>Projection</c:v>
                </c:pt>
              </c:strCache>
            </c:strRef>
          </c:tx>
          <c:spPr>
            <a:ln w="28575" cap="rnd">
              <a:solidFill>
                <a:schemeClr val="accent6">
                  <a:lumMod val="75000"/>
                </a:schemeClr>
              </a:solidFill>
              <a:round/>
            </a:ln>
            <a:effectLst/>
          </c:spPr>
          <c:marker>
            <c:symbol val="circle"/>
            <c:size val="5"/>
            <c:spPr>
              <a:solidFill>
                <a:schemeClr val="accent6">
                  <a:lumMod val="75000"/>
                </a:schemeClr>
              </a:solidFill>
              <a:ln w="9525">
                <a:solidFill>
                  <a:schemeClr val="accent6"/>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'objective 3.4 (4)'!$B$32:$H$32</c:f>
              <c:strCache>
                <c:ptCount val="7"/>
                <c:pt idx="0">
                  <c:v>2018-19</c:v>
                </c:pt>
                <c:pt idx="1">
                  <c:v>2019-20</c:v>
                </c:pt>
                <c:pt idx="2">
                  <c:v>2020-21</c:v>
                </c:pt>
                <c:pt idx="3">
                  <c:v>2021-22</c:v>
                </c:pt>
                <c:pt idx="4">
                  <c:v>2022-23</c:v>
                </c:pt>
                <c:pt idx="5">
                  <c:v>2023-24</c:v>
                </c:pt>
                <c:pt idx="6">
                  <c:v>2024-25</c:v>
                </c:pt>
              </c:strCache>
            </c:strRef>
          </c:cat>
          <c:val>
            <c:numRef>
              <c:f>'objective 3.4 (4)'!$B$33:$H$33</c:f>
              <c:numCache>
                <c:formatCode>General</c:formatCode>
                <c:ptCount val="7"/>
                <c:pt idx="0">
                  <c:v>-0.72</c:v>
                </c:pt>
                <c:pt idx="1">
                  <c:v>-0.67</c:v>
                </c:pt>
                <c:pt idx="2">
                  <c:v>-0.62</c:v>
                </c:pt>
                <c:pt idx="3">
                  <c:v>-0.57999999999999996</c:v>
                </c:pt>
                <c:pt idx="4">
                  <c:v>-0.53</c:v>
                </c:pt>
                <c:pt idx="5">
                  <c:v>-0.48</c:v>
                </c:pt>
                <c:pt idx="6">
                  <c:v>-0.43</c:v>
                </c:pt>
              </c:numCache>
            </c:numRef>
          </c:val>
          <c:smooth val="0"/>
          <c:extLst>
            <c:ext xmlns:c16="http://schemas.microsoft.com/office/drawing/2014/chart" uri="{C3380CC4-5D6E-409C-BE32-E72D297353CC}">
              <c16:uniqueId val="{00000002-3537-46B5-8A9D-3323BEC1E704}"/>
            </c:ext>
          </c:extLst>
        </c:ser>
        <c:dLbls>
          <c:showLegendKey val="0"/>
          <c:showVal val="1"/>
          <c:showCatName val="0"/>
          <c:showSerName val="0"/>
          <c:showPercent val="0"/>
          <c:showBubbleSize val="0"/>
        </c:dLbls>
        <c:marker val="1"/>
        <c:smooth val="0"/>
        <c:axId val="97091664"/>
        <c:axId val="97100400"/>
      </c:lineChart>
      <c:catAx>
        <c:axId val="97091664"/>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97100400"/>
        <c:crosses val="autoZero"/>
        <c:auto val="1"/>
        <c:lblAlgn val="ctr"/>
        <c:lblOffset val="100"/>
        <c:noMultiLvlLbl val="0"/>
      </c:catAx>
      <c:valAx>
        <c:axId val="97100400"/>
        <c:scaling>
          <c:orientation val="minMax"/>
          <c:min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97091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ysClr val="windowText" lastClr="000000"/>
      </a:solidFill>
    </a:ln>
    <a:effectLst/>
  </c:spPr>
  <c:txPr>
    <a:bodyPr/>
    <a:lstStyle/>
    <a:p>
      <a:pPr>
        <a:defRPr/>
      </a:pPr>
      <a:endParaRPr lang="en-US"/>
    </a:p>
  </c:txPr>
  <c:externalData r:id="rId4">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a:t>Transfer</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4213678944939057"/>
          <c:y val="0.22015328542015422"/>
          <c:w val="0.83277594836106428"/>
          <c:h val="0.67301080467768115"/>
        </c:manualLayout>
      </c:layout>
      <c:barChart>
        <c:barDir val="col"/>
        <c:grouping val="clustered"/>
        <c:varyColors val="0"/>
        <c:ser>
          <c:idx val="1"/>
          <c:order val="1"/>
          <c:tx>
            <c:strRef>
              <c:f>'objective 3.4 (4)'!$A$38</c:f>
              <c:strCache>
                <c:ptCount val="1"/>
                <c:pt idx="0">
                  <c:v>Actual</c:v>
                </c:pt>
              </c:strCache>
            </c:strRef>
          </c:tx>
          <c:spPr>
            <a:solidFill>
              <a:schemeClr val="accent5">
                <a:lumMod val="50000"/>
              </a:schemeClr>
            </a:solidFill>
            <a:ln>
              <a:noFill/>
            </a:ln>
            <a:effectLst/>
          </c:spPr>
          <c:invertIfNegative val="0"/>
          <c:dLbls>
            <c:dLbl>
              <c:idx val="1"/>
              <c:layout>
                <c:manualLayout>
                  <c:x val="-4.1812103649242266E-3"/>
                  <c:y val="0.10092213127476023"/>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3D6-455D-91DF-0B931959E630}"/>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'objective 3.4 (4)'!$B$36:$H$36</c:f>
              <c:strCache>
                <c:ptCount val="7"/>
                <c:pt idx="0">
                  <c:v>2018-19</c:v>
                </c:pt>
                <c:pt idx="1">
                  <c:v>2019-20</c:v>
                </c:pt>
                <c:pt idx="2">
                  <c:v>2020-21</c:v>
                </c:pt>
                <c:pt idx="3">
                  <c:v>2021-22</c:v>
                </c:pt>
                <c:pt idx="4">
                  <c:v>2022-23</c:v>
                </c:pt>
                <c:pt idx="5">
                  <c:v>2023-24</c:v>
                </c:pt>
                <c:pt idx="6">
                  <c:v>2024-25</c:v>
                </c:pt>
              </c:strCache>
            </c:strRef>
          </c:cat>
          <c:val>
            <c:numRef>
              <c:f>'objective 3.4 (4)'!$B$38:$H$38</c:f>
              <c:numCache>
                <c:formatCode>General</c:formatCode>
                <c:ptCount val="7"/>
                <c:pt idx="0">
                  <c:v>-0.75</c:v>
                </c:pt>
                <c:pt idx="1">
                  <c:v>0</c:v>
                </c:pt>
              </c:numCache>
            </c:numRef>
          </c:val>
          <c:extLst>
            <c:ext xmlns:c16="http://schemas.microsoft.com/office/drawing/2014/chart" uri="{C3380CC4-5D6E-409C-BE32-E72D297353CC}">
              <c16:uniqueId val="{00000000-33D6-455D-91DF-0B931959E630}"/>
            </c:ext>
          </c:extLst>
        </c:ser>
        <c:dLbls>
          <c:dLblPos val="inEnd"/>
          <c:showLegendKey val="0"/>
          <c:showVal val="1"/>
          <c:showCatName val="0"/>
          <c:showSerName val="0"/>
          <c:showPercent val="0"/>
          <c:showBubbleSize val="0"/>
        </c:dLbls>
        <c:gapWidth val="0"/>
        <c:axId val="97091664"/>
        <c:axId val="97100400"/>
      </c:barChart>
      <c:lineChart>
        <c:grouping val="standard"/>
        <c:varyColors val="0"/>
        <c:ser>
          <c:idx val="0"/>
          <c:order val="0"/>
          <c:tx>
            <c:strRef>
              <c:f>'objective 3.4 (4)'!$A$37</c:f>
              <c:strCache>
                <c:ptCount val="1"/>
                <c:pt idx="0">
                  <c:v>Projection</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'objective 3.4 (4)'!$B$36:$H$36</c:f>
              <c:strCache>
                <c:ptCount val="7"/>
                <c:pt idx="0">
                  <c:v>2018-19</c:v>
                </c:pt>
                <c:pt idx="1">
                  <c:v>2019-20</c:v>
                </c:pt>
                <c:pt idx="2">
                  <c:v>2020-21</c:v>
                </c:pt>
                <c:pt idx="3">
                  <c:v>2021-22</c:v>
                </c:pt>
                <c:pt idx="4">
                  <c:v>2022-23</c:v>
                </c:pt>
                <c:pt idx="5">
                  <c:v>2023-24</c:v>
                </c:pt>
                <c:pt idx="6">
                  <c:v>2024-25</c:v>
                </c:pt>
              </c:strCache>
            </c:strRef>
          </c:cat>
          <c:val>
            <c:numRef>
              <c:f>'objective 3.4 (4)'!$B$37:$H$37</c:f>
              <c:numCache>
                <c:formatCode>General</c:formatCode>
                <c:ptCount val="7"/>
                <c:pt idx="0">
                  <c:v>-0.75</c:v>
                </c:pt>
                <c:pt idx="1">
                  <c:v>-0.7</c:v>
                </c:pt>
                <c:pt idx="2">
                  <c:v>-0.65</c:v>
                </c:pt>
                <c:pt idx="3">
                  <c:v>-0.6</c:v>
                </c:pt>
                <c:pt idx="4">
                  <c:v>-0.55000000000000004</c:v>
                </c:pt>
                <c:pt idx="5">
                  <c:v>-0.5</c:v>
                </c:pt>
                <c:pt idx="6">
                  <c:v>-0.45</c:v>
                </c:pt>
              </c:numCache>
            </c:numRef>
          </c:val>
          <c:smooth val="0"/>
          <c:extLst>
            <c:ext xmlns:c16="http://schemas.microsoft.com/office/drawing/2014/chart" uri="{C3380CC4-5D6E-409C-BE32-E72D297353CC}">
              <c16:uniqueId val="{00000001-33D6-455D-91DF-0B931959E630}"/>
            </c:ext>
          </c:extLst>
        </c:ser>
        <c:dLbls>
          <c:showLegendKey val="0"/>
          <c:showVal val="1"/>
          <c:showCatName val="0"/>
          <c:showSerName val="0"/>
          <c:showPercent val="0"/>
          <c:showBubbleSize val="0"/>
        </c:dLbls>
        <c:marker val="1"/>
        <c:smooth val="0"/>
        <c:axId val="97091664"/>
        <c:axId val="97100400"/>
      </c:lineChart>
      <c:catAx>
        <c:axId val="97091664"/>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97100400"/>
        <c:crosses val="autoZero"/>
        <c:auto val="1"/>
        <c:lblAlgn val="ctr"/>
        <c:lblOffset val="100"/>
        <c:noMultiLvlLbl val="0"/>
      </c:catAx>
      <c:valAx>
        <c:axId val="97100400"/>
        <c:scaling>
          <c:orientation val="minMax"/>
          <c:min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97091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ysClr val="windowText" lastClr="000000"/>
      </a:solid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234411401054208E-2"/>
          <c:y val="3.8344397766433141E-2"/>
          <c:w val="0.92486476215266478"/>
          <c:h val="0.86081163109185332"/>
        </c:manualLayout>
      </c:layout>
      <c:barChart>
        <c:barDir val="col"/>
        <c:grouping val="clustered"/>
        <c:varyColors val="0"/>
        <c:ser>
          <c:idx val="0"/>
          <c:order val="0"/>
          <c:tx>
            <c:strRef>
              <c:f>Sheet1!$A$2</c:f>
              <c:strCache>
                <c:ptCount val="1"/>
                <c:pt idx="0">
                  <c:v>Projected</c:v>
                </c:pt>
              </c:strCache>
            </c:strRef>
          </c:tx>
          <c:spPr>
            <a:solidFill>
              <a:srgbClr val="6D8F99"/>
            </a:solidFill>
            <a:ln>
              <a:noFill/>
            </a:ln>
            <a:effectLst/>
          </c:spPr>
          <c:invertIfNegative val="0"/>
          <c:dPt>
            <c:idx val="1"/>
            <c:invertIfNegative val="0"/>
            <c:bubble3D val="0"/>
            <c:spPr>
              <a:solidFill>
                <a:srgbClr val="6D8F99"/>
              </a:solidFill>
              <a:ln>
                <a:noFill/>
              </a:ln>
              <a:effectLst/>
            </c:spPr>
            <c:extLst>
              <c:ext xmlns:c16="http://schemas.microsoft.com/office/drawing/2014/chart" uri="{C3380CC4-5D6E-409C-BE32-E72D297353CC}">
                <c16:uniqueId val="{00000001-8D51-4466-B571-08DA57F6E2DC}"/>
              </c:ext>
            </c:extLst>
          </c:dPt>
          <c:dPt>
            <c:idx val="2"/>
            <c:invertIfNegative val="0"/>
            <c:bubble3D val="0"/>
            <c:spPr>
              <a:solidFill>
                <a:srgbClr val="6D8F99"/>
              </a:solidFill>
              <a:ln>
                <a:noFill/>
              </a:ln>
              <a:effectLst/>
            </c:spPr>
            <c:extLst>
              <c:ext xmlns:c16="http://schemas.microsoft.com/office/drawing/2014/chart" uri="{C3380CC4-5D6E-409C-BE32-E72D297353CC}">
                <c16:uniqueId val="{00000003-8D51-4466-B571-08DA57F6E2DC}"/>
              </c:ext>
            </c:extLst>
          </c:dPt>
          <c:dPt>
            <c:idx val="3"/>
            <c:invertIfNegative val="0"/>
            <c:bubble3D val="0"/>
            <c:spPr>
              <a:solidFill>
                <a:srgbClr val="6D8F99"/>
              </a:solidFill>
              <a:ln>
                <a:noFill/>
              </a:ln>
              <a:effectLst/>
            </c:spPr>
            <c:extLst>
              <c:ext xmlns:c16="http://schemas.microsoft.com/office/drawing/2014/chart" uri="{C3380CC4-5D6E-409C-BE32-E72D297353CC}">
                <c16:uniqueId val="{00000005-8D51-4466-B571-08DA57F6E2DC}"/>
              </c:ext>
            </c:extLst>
          </c:dPt>
          <c:dPt>
            <c:idx val="4"/>
            <c:invertIfNegative val="0"/>
            <c:bubble3D val="0"/>
            <c:spPr>
              <a:solidFill>
                <a:srgbClr val="6D8F99"/>
              </a:solidFill>
              <a:ln>
                <a:noFill/>
              </a:ln>
              <a:effectLst/>
            </c:spPr>
            <c:extLst>
              <c:ext xmlns:c16="http://schemas.microsoft.com/office/drawing/2014/chart" uri="{C3380CC4-5D6E-409C-BE32-E72D297353CC}">
                <c16:uniqueId val="{00000007-8D51-4466-B571-08DA57F6E2DC}"/>
              </c:ext>
            </c:extLst>
          </c:dPt>
          <c:dPt>
            <c:idx val="5"/>
            <c:invertIfNegative val="0"/>
            <c:bubble3D val="0"/>
            <c:spPr>
              <a:solidFill>
                <a:srgbClr val="6D8F99"/>
              </a:solidFill>
              <a:ln>
                <a:noFill/>
              </a:ln>
              <a:effectLst/>
            </c:spPr>
            <c:extLst>
              <c:ext xmlns:c16="http://schemas.microsoft.com/office/drawing/2014/chart" uri="{C3380CC4-5D6E-409C-BE32-E72D297353CC}">
                <c16:uniqueId val="{00000009-8D51-4466-B571-08DA57F6E2DC}"/>
              </c:ext>
            </c:extLst>
          </c:dPt>
          <c:dPt>
            <c:idx val="6"/>
            <c:invertIfNegative val="0"/>
            <c:bubble3D val="0"/>
            <c:spPr>
              <a:solidFill>
                <a:srgbClr val="6D8F99"/>
              </a:solidFill>
              <a:ln>
                <a:noFill/>
              </a:ln>
              <a:effectLst/>
            </c:spPr>
            <c:extLst>
              <c:ext xmlns:c16="http://schemas.microsoft.com/office/drawing/2014/chart" uri="{C3380CC4-5D6E-409C-BE32-E72D297353CC}">
                <c16:uniqueId val="{0000000B-8D51-4466-B571-08DA57F6E2DC}"/>
              </c:ext>
            </c:extLst>
          </c:dPt>
          <c:dLbls>
            <c:dLbl>
              <c:idx val="0"/>
              <c:layout>
                <c:manualLayout>
                  <c:x val="-2.5699470793259696E-2"/>
                  <c:y val="-3.210746038331251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1E3-4C7B-BE3A-2E4437C0654B}"/>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7"/>
                <c:pt idx="0">
                  <c:v>Fall 2018</c:v>
                </c:pt>
                <c:pt idx="1">
                  <c:v>Fall 2019</c:v>
                </c:pt>
                <c:pt idx="2">
                  <c:v>Fall 2020</c:v>
                </c:pt>
                <c:pt idx="3">
                  <c:v>Fall 2021</c:v>
                </c:pt>
                <c:pt idx="4">
                  <c:v>Fall 2022</c:v>
                </c:pt>
                <c:pt idx="5">
                  <c:v>Fall 2023</c:v>
                </c:pt>
                <c:pt idx="6">
                  <c:v>Fall 2024</c:v>
                </c:pt>
              </c:strCache>
            </c:strRef>
          </c:cat>
          <c:val>
            <c:numRef>
              <c:f>Sheet1!$B$2:$H$2</c:f>
              <c:numCache>
                <c:formatCode>0.0%</c:formatCode>
                <c:ptCount val="7"/>
                <c:pt idx="0">
                  <c:v>0.18</c:v>
                </c:pt>
                <c:pt idx="1">
                  <c:v>0.187</c:v>
                </c:pt>
                <c:pt idx="2">
                  <c:v>0.194688</c:v>
                </c:pt>
                <c:pt idx="3">
                  <c:v>0.20247552000000002</c:v>
                </c:pt>
                <c:pt idx="4">
                  <c:v>0.21057454080000002</c:v>
                </c:pt>
                <c:pt idx="5">
                  <c:v>0.21899752243200002</c:v>
                </c:pt>
                <c:pt idx="6">
                  <c:v>0.22775742332928003</c:v>
                </c:pt>
              </c:numCache>
            </c:numRef>
          </c:val>
          <c:extLst>
            <c:ext xmlns:c16="http://schemas.microsoft.com/office/drawing/2014/chart" uri="{C3380CC4-5D6E-409C-BE32-E72D297353CC}">
              <c16:uniqueId val="{0000000C-8D51-4466-B571-08DA57F6E2DC}"/>
            </c:ext>
          </c:extLst>
        </c:ser>
        <c:ser>
          <c:idx val="1"/>
          <c:order val="1"/>
          <c:tx>
            <c:strRef>
              <c:f>Sheet1!$A$3</c:f>
              <c:strCache>
                <c:ptCount val="1"/>
                <c:pt idx="0">
                  <c:v>Actual</c:v>
                </c:pt>
              </c:strCache>
            </c:strRef>
          </c:tx>
          <c:spPr>
            <a:solidFill>
              <a:srgbClr val="891728"/>
            </a:solidFill>
            <a:ln>
              <a:noFill/>
            </a:ln>
            <a:effectLst/>
          </c:spPr>
          <c:invertIfNegative val="0"/>
          <c:dLbls>
            <c:dLbl>
              <c:idx val="0"/>
              <c:tx>
                <c:rich>
                  <a:bodyPr/>
                  <a:lstStyle/>
                  <a:p>
                    <a:fld id="{0C98086D-BF67-4AFA-A939-D750D2533C0A}" type="VALUE">
                      <a:rPr lang="en-US" sz="1400" b="1" i="0" baseline="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ED73-48BC-BC7B-2DF7B0BF0666}"/>
                </c:ext>
              </c:extLst>
            </c:dLbl>
            <c:dLbl>
              <c:idx val="1"/>
              <c:layout>
                <c:manualLayout>
                  <c:x val="2.2479338842975156E-2"/>
                  <c:y val="0"/>
                </c:manualLayout>
              </c:layout>
              <c:tx>
                <c:rich>
                  <a:bodyPr/>
                  <a:lstStyle/>
                  <a:p>
                    <a:fld id="{B099E0FD-F6F5-4656-8549-5BDE3B064924}" type="VALUE">
                      <a:rPr lang="en-US" sz="1400" b="1" i="0" baseline="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ED73-48BC-BC7B-2DF7B0BF066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7"/>
                <c:pt idx="0">
                  <c:v>Fall 2018</c:v>
                </c:pt>
                <c:pt idx="1">
                  <c:v>Fall 2019</c:v>
                </c:pt>
                <c:pt idx="2">
                  <c:v>Fall 2020</c:v>
                </c:pt>
                <c:pt idx="3">
                  <c:v>Fall 2021</c:v>
                </c:pt>
                <c:pt idx="4">
                  <c:v>Fall 2022</c:v>
                </c:pt>
                <c:pt idx="5">
                  <c:v>Fall 2023</c:v>
                </c:pt>
                <c:pt idx="6">
                  <c:v>Fall 2024</c:v>
                </c:pt>
              </c:strCache>
            </c:strRef>
          </c:cat>
          <c:val>
            <c:numRef>
              <c:f>Sheet1!$B$3:$H$3</c:f>
              <c:numCache>
                <c:formatCode>0.0%</c:formatCode>
                <c:ptCount val="7"/>
                <c:pt idx="0">
                  <c:v>0.18</c:v>
                </c:pt>
                <c:pt idx="1">
                  <c:v>0.17299999999999999</c:v>
                </c:pt>
              </c:numCache>
            </c:numRef>
          </c:val>
          <c:extLst>
            <c:ext xmlns:c16="http://schemas.microsoft.com/office/drawing/2014/chart" uri="{C3380CC4-5D6E-409C-BE32-E72D297353CC}">
              <c16:uniqueId val="{0000000C-ED73-48BC-BC7B-2DF7B0BF0666}"/>
            </c:ext>
          </c:extLst>
        </c:ser>
        <c:dLbls>
          <c:dLblPos val="outEnd"/>
          <c:showLegendKey val="0"/>
          <c:showVal val="1"/>
          <c:showCatName val="0"/>
          <c:showSerName val="0"/>
          <c:showPercent val="0"/>
          <c:showBubbleSize val="0"/>
        </c:dLbls>
        <c:gapWidth val="75"/>
        <c:overlap val="40"/>
        <c:axId val="665874960"/>
        <c:axId val="665861648"/>
      </c:barChart>
      <c:catAx>
        <c:axId val="665874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65861648"/>
        <c:crossesAt val="0"/>
        <c:auto val="1"/>
        <c:lblAlgn val="ctr"/>
        <c:lblOffset val="100"/>
        <c:noMultiLvlLbl val="0"/>
      </c:catAx>
      <c:valAx>
        <c:axId val="665861648"/>
        <c:scaling>
          <c:orientation val="minMax"/>
          <c:min val="0.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65874960"/>
        <c:crosses val="autoZero"/>
        <c:crossBetween val="between"/>
        <c:majorUnit val="5.000000000000001E-2"/>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a:t>Transfer</a:t>
            </a:r>
            <a:r>
              <a:rPr lang="en-US" sz="1600" b="1" baseline="0"/>
              <a:t> Math and English</a:t>
            </a:r>
            <a:endParaRPr lang="en-US" sz="1600" b="1"/>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8340136247920016"/>
          <c:y val="0.26016061391993389"/>
          <c:w val="0.77646065134154107"/>
          <c:h val="0.60901588471607326"/>
        </c:manualLayout>
      </c:layout>
      <c:barChart>
        <c:barDir val="col"/>
        <c:grouping val="clustered"/>
        <c:varyColors val="0"/>
        <c:ser>
          <c:idx val="1"/>
          <c:order val="1"/>
          <c:tx>
            <c:strRef>
              <c:f>'objective 3.4 (4)'!$A$42</c:f>
              <c:strCache>
                <c:ptCount val="1"/>
                <c:pt idx="0">
                  <c:v>Actual</c:v>
                </c:pt>
              </c:strCache>
            </c:strRef>
          </c:tx>
          <c:spPr>
            <a:solidFill>
              <a:schemeClr val="accent3">
                <a:lumMod val="50000"/>
              </a:schemeClr>
            </a:solidFill>
            <a:ln>
              <a:noFill/>
            </a:ln>
            <a:effectLst/>
          </c:spPr>
          <c:invertIfNegative val="0"/>
          <c:dLbls>
            <c:dLbl>
              <c:idx val="1"/>
              <c:layout>
                <c:manualLayout>
                  <c:x val="0"/>
                  <c:y val="7.723869829074406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17A-451E-8B14-B11F4259A349}"/>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'objective 3.4 (4)'!$B$40:$H$40</c:f>
              <c:strCache>
                <c:ptCount val="7"/>
                <c:pt idx="0">
                  <c:v>2018-19</c:v>
                </c:pt>
                <c:pt idx="1">
                  <c:v>2019-20</c:v>
                </c:pt>
                <c:pt idx="2">
                  <c:v>2020-21</c:v>
                </c:pt>
                <c:pt idx="3">
                  <c:v>2021-22</c:v>
                </c:pt>
                <c:pt idx="4">
                  <c:v>2022-23</c:v>
                </c:pt>
                <c:pt idx="5">
                  <c:v>2023-24</c:v>
                </c:pt>
                <c:pt idx="6">
                  <c:v>2024-25</c:v>
                </c:pt>
              </c:strCache>
            </c:strRef>
          </c:cat>
          <c:val>
            <c:numRef>
              <c:f>'objective 3.4 (4)'!$B$42:$H$42</c:f>
              <c:numCache>
                <c:formatCode>General</c:formatCode>
                <c:ptCount val="7"/>
                <c:pt idx="0">
                  <c:v>-0.25</c:v>
                </c:pt>
                <c:pt idx="1">
                  <c:v>-0.4</c:v>
                </c:pt>
              </c:numCache>
            </c:numRef>
          </c:val>
          <c:extLst>
            <c:ext xmlns:c16="http://schemas.microsoft.com/office/drawing/2014/chart" uri="{C3380CC4-5D6E-409C-BE32-E72D297353CC}">
              <c16:uniqueId val="{00000001-E17A-451E-8B14-B11F4259A349}"/>
            </c:ext>
          </c:extLst>
        </c:ser>
        <c:dLbls>
          <c:dLblPos val="inEnd"/>
          <c:showLegendKey val="0"/>
          <c:showVal val="1"/>
          <c:showCatName val="0"/>
          <c:showSerName val="0"/>
          <c:showPercent val="0"/>
          <c:showBubbleSize val="0"/>
        </c:dLbls>
        <c:gapWidth val="0"/>
        <c:axId val="97091664"/>
        <c:axId val="97100400"/>
      </c:barChart>
      <c:lineChart>
        <c:grouping val="standard"/>
        <c:varyColors val="0"/>
        <c:ser>
          <c:idx val="0"/>
          <c:order val="0"/>
          <c:tx>
            <c:strRef>
              <c:f>'objective 3.4 (4)'!$A$41</c:f>
              <c:strCache>
                <c:ptCount val="1"/>
                <c:pt idx="0">
                  <c:v>Projection</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'objective 3.4 (4)'!$B$40:$H$40</c:f>
              <c:strCache>
                <c:ptCount val="7"/>
                <c:pt idx="0">
                  <c:v>2018-19</c:v>
                </c:pt>
                <c:pt idx="1">
                  <c:v>2019-20</c:v>
                </c:pt>
                <c:pt idx="2">
                  <c:v>2020-21</c:v>
                </c:pt>
                <c:pt idx="3">
                  <c:v>2021-22</c:v>
                </c:pt>
                <c:pt idx="4">
                  <c:v>2022-23</c:v>
                </c:pt>
                <c:pt idx="5">
                  <c:v>2023-24</c:v>
                </c:pt>
                <c:pt idx="6">
                  <c:v>2024-25</c:v>
                </c:pt>
              </c:strCache>
            </c:strRef>
          </c:cat>
          <c:val>
            <c:numRef>
              <c:f>'objective 3.4 (4)'!$B$41:$H$41</c:f>
              <c:numCache>
                <c:formatCode>General</c:formatCode>
                <c:ptCount val="7"/>
                <c:pt idx="0">
                  <c:v>-0.25</c:v>
                </c:pt>
                <c:pt idx="1">
                  <c:v>-0.23</c:v>
                </c:pt>
                <c:pt idx="2">
                  <c:v>-0.22</c:v>
                </c:pt>
                <c:pt idx="3">
                  <c:v>-0.2</c:v>
                </c:pt>
                <c:pt idx="4">
                  <c:v>-0.18</c:v>
                </c:pt>
                <c:pt idx="5">
                  <c:v>-0.17</c:v>
                </c:pt>
                <c:pt idx="6" formatCode="0.00">
                  <c:v>-0.15</c:v>
                </c:pt>
              </c:numCache>
            </c:numRef>
          </c:val>
          <c:smooth val="0"/>
          <c:extLst>
            <c:ext xmlns:c16="http://schemas.microsoft.com/office/drawing/2014/chart" uri="{C3380CC4-5D6E-409C-BE32-E72D297353CC}">
              <c16:uniqueId val="{00000002-E17A-451E-8B14-B11F4259A349}"/>
            </c:ext>
          </c:extLst>
        </c:ser>
        <c:dLbls>
          <c:showLegendKey val="0"/>
          <c:showVal val="1"/>
          <c:showCatName val="0"/>
          <c:showSerName val="0"/>
          <c:showPercent val="0"/>
          <c:showBubbleSize val="0"/>
        </c:dLbls>
        <c:marker val="1"/>
        <c:smooth val="0"/>
        <c:axId val="97091664"/>
        <c:axId val="97100400"/>
      </c:lineChart>
      <c:catAx>
        <c:axId val="97091664"/>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97100400"/>
        <c:crosses val="autoZero"/>
        <c:auto val="1"/>
        <c:lblAlgn val="ctr"/>
        <c:lblOffset val="100"/>
        <c:noMultiLvlLbl val="0"/>
      </c:catAx>
      <c:valAx>
        <c:axId val="97100400"/>
        <c:scaling>
          <c:orientation val="minMax"/>
          <c:min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97091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ysClr val="windowText" lastClr="000000"/>
      </a:solidFill>
    </a:ln>
    <a:effectLst/>
  </c:spPr>
  <c:txPr>
    <a:bodyPr/>
    <a:lstStyle/>
    <a:p>
      <a:pPr>
        <a:defRPr/>
      </a:pPr>
      <a:endParaRPr lang="en-US"/>
    </a:p>
  </c:txPr>
  <c:externalData r:id="rId4">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a:t>Degree</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1"/>
          <c:tx>
            <c:strRef>
              <c:f>'objective 3.5 (5)'!$A$30</c:f>
              <c:strCache>
                <c:ptCount val="1"/>
                <c:pt idx="0">
                  <c:v>Actual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'objective 3.5 (5)'!$B$28:$H$28</c:f>
              <c:strCache>
                <c:ptCount val="7"/>
                <c:pt idx="0">
                  <c:v>2018-19</c:v>
                </c:pt>
                <c:pt idx="1">
                  <c:v>2019-20</c:v>
                </c:pt>
                <c:pt idx="2">
                  <c:v>2020-21</c:v>
                </c:pt>
                <c:pt idx="3">
                  <c:v>2021-22</c:v>
                </c:pt>
                <c:pt idx="4">
                  <c:v>2022-23</c:v>
                </c:pt>
                <c:pt idx="5">
                  <c:v>2023-24</c:v>
                </c:pt>
                <c:pt idx="6">
                  <c:v>2024-25</c:v>
                </c:pt>
              </c:strCache>
            </c:strRef>
          </c:cat>
          <c:val>
            <c:numRef>
              <c:f>'objective 3.5 (5)'!$B$30:$H$30</c:f>
              <c:numCache>
                <c:formatCode>General</c:formatCode>
                <c:ptCount val="7"/>
                <c:pt idx="0">
                  <c:v>-0.59</c:v>
                </c:pt>
                <c:pt idx="1">
                  <c:v>-0.5</c:v>
                </c:pt>
              </c:numCache>
            </c:numRef>
          </c:val>
          <c:extLst>
            <c:ext xmlns:c16="http://schemas.microsoft.com/office/drawing/2014/chart" uri="{C3380CC4-5D6E-409C-BE32-E72D297353CC}">
              <c16:uniqueId val="{00000000-C6AF-4203-A631-8A1D6E74059E}"/>
            </c:ext>
          </c:extLst>
        </c:ser>
        <c:dLbls>
          <c:dLblPos val="inEnd"/>
          <c:showLegendKey val="0"/>
          <c:showVal val="1"/>
          <c:showCatName val="0"/>
          <c:showSerName val="0"/>
          <c:showPercent val="0"/>
          <c:showBubbleSize val="0"/>
        </c:dLbls>
        <c:gapWidth val="0"/>
        <c:axId val="97091664"/>
        <c:axId val="97100400"/>
      </c:barChart>
      <c:lineChart>
        <c:grouping val="standard"/>
        <c:varyColors val="0"/>
        <c:ser>
          <c:idx val="0"/>
          <c:order val="0"/>
          <c:tx>
            <c:strRef>
              <c:f>'objective 3.5 (5)'!$A$29</c:f>
              <c:strCache>
                <c:ptCount val="1"/>
                <c:pt idx="0">
                  <c:v>Projection</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'objective 3.5 (5)'!$B$28:$H$28</c:f>
              <c:strCache>
                <c:ptCount val="7"/>
                <c:pt idx="0">
                  <c:v>2018-19</c:v>
                </c:pt>
                <c:pt idx="1">
                  <c:v>2019-20</c:v>
                </c:pt>
                <c:pt idx="2">
                  <c:v>2020-21</c:v>
                </c:pt>
                <c:pt idx="3">
                  <c:v>2021-22</c:v>
                </c:pt>
                <c:pt idx="4">
                  <c:v>2022-23</c:v>
                </c:pt>
                <c:pt idx="5">
                  <c:v>2023-24</c:v>
                </c:pt>
                <c:pt idx="6">
                  <c:v>2024-25</c:v>
                </c:pt>
              </c:strCache>
            </c:strRef>
          </c:cat>
          <c:val>
            <c:numRef>
              <c:f>'objective 3.5 (5)'!$B$29:$H$29</c:f>
              <c:numCache>
                <c:formatCode>General</c:formatCode>
                <c:ptCount val="7"/>
                <c:pt idx="0">
                  <c:v>-0.59</c:v>
                </c:pt>
                <c:pt idx="1">
                  <c:v>-0.55000000000000004</c:v>
                </c:pt>
                <c:pt idx="2">
                  <c:v>-0.51</c:v>
                </c:pt>
                <c:pt idx="3">
                  <c:v>-0.47</c:v>
                </c:pt>
                <c:pt idx="4">
                  <c:v>-0.43</c:v>
                </c:pt>
                <c:pt idx="5" formatCode="0.00">
                  <c:v>-0.39</c:v>
                </c:pt>
                <c:pt idx="6" formatCode="0.00">
                  <c:v>-0.35</c:v>
                </c:pt>
              </c:numCache>
            </c:numRef>
          </c:val>
          <c:smooth val="0"/>
          <c:extLst>
            <c:ext xmlns:c16="http://schemas.microsoft.com/office/drawing/2014/chart" uri="{C3380CC4-5D6E-409C-BE32-E72D297353CC}">
              <c16:uniqueId val="{00000001-C6AF-4203-A631-8A1D6E74059E}"/>
            </c:ext>
          </c:extLst>
        </c:ser>
        <c:dLbls>
          <c:showLegendKey val="0"/>
          <c:showVal val="1"/>
          <c:showCatName val="0"/>
          <c:showSerName val="0"/>
          <c:showPercent val="0"/>
          <c:showBubbleSize val="0"/>
        </c:dLbls>
        <c:marker val="1"/>
        <c:smooth val="0"/>
        <c:axId val="97091664"/>
        <c:axId val="97100400"/>
      </c:lineChart>
      <c:catAx>
        <c:axId val="97091664"/>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97100400"/>
        <c:crosses val="autoZero"/>
        <c:auto val="1"/>
        <c:lblAlgn val="ctr"/>
        <c:lblOffset val="100"/>
        <c:noMultiLvlLbl val="0"/>
      </c:catAx>
      <c:valAx>
        <c:axId val="97100400"/>
        <c:scaling>
          <c:orientation val="minMax"/>
          <c:min val="-2"/>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97091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ysClr val="windowText" lastClr="000000"/>
      </a:solidFill>
    </a:ln>
    <a:effectLst/>
  </c:spPr>
  <c:txPr>
    <a:bodyPr/>
    <a:lstStyle/>
    <a:p>
      <a:pPr>
        <a:defRPr/>
      </a:pPr>
      <a:endParaRPr lang="en-US"/>
    </a:p>
  </c:txPr>
  <c:externalData r:id="rId4">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a:t>Certificate</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4194943527792431"/>
          <c:y val="0.21453396524486573"/>
          <c:w val="0.8225567429527646"/>
          <c:h val="0.67758619824970534"/>
        </c:manualLayout>
      </c:layout>
      <c:barChart>
        <c:barDir val="col"/>
        <c:grouping val="clustered"/>
        <c:varyColors val="0"/>
        <c:ser>
          <c:idx val="1"/>
          <c:order val="1"/>
          <c:tx>
            <c:strRef>
              <c:f>'objective 3.5 (5)'!$A$34</c:f>
              <c:strCache>
                <c:ptCount val="1"/>
                <c:pt idx="0">
                  <c:v>Actual</c:v>
                </c:pt>
              </c:strCache>
            </c:strRef>
          </c:tx>
          <c:spPr>
            <a:solidFill>
              <a:schemeClr val="accent6">
                <a:lumMod val="50000"/>
              </a:schemeClr>
            </a:solidFill>
            <a:ln>
              <a:noFill/>
            </a:ln>
            <a:effectLst/>
          </c:spPr>
          <c:invertIfNegative val="0"/>
          <c:dLbls>
            <c:dLbl>
              <c:idx val="0"/>
              <c:layout>
                <c:manualLayout>
                  <c:x val="0"/>
                  <c:y val="0.10827753955716041"/>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165-4F41-BA74-D8182C479F54}"/>
                </c:ext>
              </c:extLst>
            </c:dLbl>
            <c:dLbl>
              <c:idx val="1"/>
              <c:layout>
                <c:manualLayout>
                  <c:x val="0"/>
                  <c:y val="0.11043957972867925"/>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165-4F41-BA74-D8182C479F54}"/>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'objective 3.5 (5)'!$B$32:$H$32</c:f>
              <c:strCache>
                <c:ptCount val="7"/>
                <c:pt idx="0">
                  <c:v>2018-19</c:v>
                </c:pt>
                <c:pt idx="1">
                  <c:v>2019-20</c:v>
                </c:pt>
                <c:pt idx="2">
                  <c:v>2020-21</c:v>
                </c:pt>
                <c:pt idx="3">
                  <c:v>2021-22</c:v>
                </c:pt>
                <c:pt idx="4">
                  <c:v>2022-23</c:v>
                </c:pt>
                <c:pt idx="5">
                  <c:v>2023-24</c:v>
                </c:pt>
                <c:pt idx="6">
                  <c:v>2024-25</c:v>
                </c:pt>
              </c:strCache>
            </c:strRef>
          </c:cat>
          <c:val>
            <c:numRef>
              <c:f>'objective 3.5 (5)'!$B$34:$H$34</c:f>
              <c:numCache>
                <c:formatCode>General</c:formatCode>
                <c:ptCount val="7"/>
                <c:pt idx="0">
                  <c:v>0</c:v>
                </c:pt>
                <c:pt idx="1">
                  <c:v>0</c:v>
                </c:pt>
              </c:numCache>
            </c:numRef>
          </c:val>
          <c:extLst>
            <c:ext xmlns:c16="http://schemas.microsoft.com/office/drawing/2014/chart" uri="{C3380CC4-5D6E-409C-BE32-E72D297353CC}">
              <c16:uniqueId val="{00000001-C165-4F41-BA74-D8182C479F54}"/>
            </c:ext>
          </c:extLst>
        </c:ser>
        <c:dLbls>
          <c:dLblPos val="inEnd"/>
          <c:showLegendKey val="0"/>
          <c:showVal val="1"/>
          <c:showCatName val="0"/>
          <c:showSerName val="0"/>
          <c:showPercent val="0"/>
          <c:showBubbleSize val="0"/>
        </c:dLbls>
        <c:gapWidth val="0"/>
        <c:axId val="97091664"/>
        <c:axId val="97100400"/>
      </c:barChart>
      <c:lineChart>
        <c:grouping val="standard"/>
        <c:varyColors val="0"/>
        <c:ser>
          <c:idx val="0"/>
          <c:order val="0"/>
          <c:tx>
            <c:strRef>
              <c:f>'objective 3.5 (5)'!$A$33</c:f>
              <c:strCache>
                <c:ptCount val="1"/>
                <c:pt idx="0">
                  <c:v>Projection</c:v>
                </c:pt>
              </c:strCache>
            </c:strRef>
          </c:tx>
          <c:spPr>
            <a:ln w="28575" cap="rnd">
              <a:solidFill>
                <a:schemeClr val="accent6">
                  <a:lumMod val="75000"/>
                </a:schemeClr>
              </a:solidFill>
              <a:round/>
            </a:ln>
            <a:effectLst/>
          </c:spPr>
          <c:marker>
            <c:symbol val="circle"/>
            <c:size val="5"/>
            <c:spPr>
              <a:solidFill>
                <a:schemeClr val="accent6">
                  <a:lumMod val="75000"/>
                </a:schemeClr>
              </a:solidFill>
              <a:ln w="9525">
                <a:solidFill>
                  <a:schemeClr val="accent6"/>
                </a:solidFill>
              </a:ln>
              <a:effectLst/>
            </c:spPr>
          </c:marker>
          <c:dLbls>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04-C165-4F41-BA74-D8182C479F54}"/>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'objective 3.5 (5)'!$B$32:$H$32</c:f>
              <c:strCache>
                <c:ptCount val="7"/>
                <c:pt idx="0">
                  <c:v>2018-19</c:v>
                </c:pt>
                <c:pt idx="1">
                  <c:v>2019-20</c:v>
                </c:pt>
                <c:pt idx="2">
                  <c:v>2020-21</c:v>
                </c:pt>
                <c:pt idx="3">
                  <c:v>2021-22</c:v>
                </c:pt>
                <c:pt idx="4">
                  <c:v>2022-23</c:v>
                </c:pt>
                <c:pt idx="5">
                  <c:v>2023-24</c:v>
                </c:pt>
                <c:pt idx="6">
                  <c:v>2024-25</c:v>
                </c:pt>
              </c:strCache>
            </c:strRef>
          </c:cat>
          <c:val>
            <c:numRef>
              <c:f>'objective 3.5 (5)'!$B$33:$H$33</c:f>
              <c:numCache>
                <c:formatCode>General</c:formatCode>
                <c:ptCount val="7"/>
                <c:pt idx="0">
                  <c:v>0</c:v>
                </c:pt>
                <c:pt idx="1">
                  <c:v>0</c:v>
                </c:pt>
                <c:pt idx="2">
                  <c:v>0</c:v>
                </c:pt>
                <c:pt idx="3">
                  <c:v>0</c:v>
                </c:pt>
                <c:pt idx="4">
                  <c:v>0</c:v>
                </c:pt>
                <c:pt idx="5">
                  <c:v>0</c:v>
                </c:pt>
                <c:pt idx="6">
                  <c:v>0</c:v>
                </c:pt>
              </c:numCache>
            </c:numRef>
          </c:val>
          <c:smooth val="0"/>
          <c:extLst>
            <c:ext xmlns:c16="http://schemas.microsoft.com/office/drawing/2014/chart" uri="{C3380CC4-5D6E-409C-BE32-E72D297353CC}">
              <c16:uniqueId val="{00000002-C165-4F41-BA74-D8182C479F54}"/>
            </c:ext>
          </c:extLst>
        </c:ser>
        <c:dLbls>
          <c:showLegendKey val="0"/>
          <c:showVal val="1"/>
          <c:showCatName val="0"/>
          <c:showSerName val="0"/>
          <c:showPercent val="0"/>
          <c:showBubbleSize val="0"/>
        </c:dLbls>
        <c:marker val="1"/>
        <c:smooth val="0"/>
        <c:axId val="97091664"/>
        <c:axId val="97100400"/>
      </c:lineChart>
      <c:catAx>
        <c:axId val="97091664"/>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97100400"/>
        <c:crosses val="autoZero"/>
        <c:auto val="1"/>
        <c:lblAlgn val="ctr"/>
        <c:lblOffset val="100"/>
        <c:noMultiLvlLbl val="0"/>
      </c:catAx>
      <c:valAx>
        <c:axId val="97100400"/>
        <c:scaling>
          <c:orientation val="minMax"/>
          <c:min val="-2"/>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97091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ysClr val="windowText" lastClr="000000"/>
      </a:solidFill>
    </a:ln>
    <a:effectLst/>
  </c:spPr>
  <c:txPr>
    <a:bodyPr/>
    <a:lstStyle/>
    <a:p>
      <a:pPr>
        <a:defRPr/>
      </a:pPr>
      <a:endParaRPr lang="en-US"/>
    </a:p>
  </c:txPr>
  <c:externalData r:id="rId4">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a:t>Transfer</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1"/>
          <c:tx>
            <c:strRef>
              <c:f>'objective 3.5 (5)'!$A$38</c:f>
              <c:strCache>
                <c:ptCount val="1"/>
                <c:pt idx="0">
                  <c:v>Actual</c:v>
                </c:pt>
              </c:strCache>
            </c:strRef>
          </c:tx>
          <c:spPr>
            <a:solidFill>
              <a:schemeClr val="accent5">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'objective 3.5 (5)'!$B$36:$H$36</c:f>
              <c:strCache>
                <c:ptCount val="7"/>
                <c:pt idx="0">
                  <c:v>2018-19</c:v>
                </c:pt>
                <c:pt idx="1">
                  <c:v>2019-20</c:v>
                </c:pt>
                <c:pt idx="2">
                  <c:v>2020-21</c:v>
                </c:pt>
                <c:pt idx="3">
                  <c:v>2021-22</c:v>
                </c:pt>
                <c:pt idx="4">
                  <c:v>2022-23</c:v>
                </c:pt>
                <c:pt idx="5">
                  <c:v>2023-24</c:v>
                </c:pt>
                <c:pt idx="6">
                  <c:v>2024-25</c:v>
                </c:pt>
              </c:strCache>
            </c:strRef>
          </c:cat>
          <c:val>
            <c:numRef>
              <c:f>'objective 3.5 (5)'!$B$38:$H$38</c:f>
              <c:numCache>
                <c:formatCode>General</c:formatCode>
                <c:ptCount val="7"/>
                <c:pt idx="0">
                  <c:v>-1.69</c:v>
                </c:pt>
                <c:pt idx="1">
                  <c:v>-1.44</c:v>
                </c:pt>
              </c:numCache>
            </c:numRef>
          </c:val>
          <c:extLst>
            <c:ext xmlns:c16="http://schemas.microsoft.com/office/drawing/2014/chart" uri="{C3380CC4-5D6E-409C-BE32-E72D297353CC}">
              <c16:uniqueId val="{00000000-C2C5-480B-B2A2-D1AA01ADFED2}"/>
            </c:ext>
          </c:extLst>
        </c:ser>
        <c:dLbls>
          <c:dLblPos val="inEnd"/>
          <c:showLegendKey val="0"/>
          <c:showVal val="1"/>
          <c:showCatName val="0"/>
          <c:showSerName val="0"/>
          <c:showPercent val="0"/>
          <c:showBubbleSize val="0"/>
        </c:dLbls>
        <c:gapWidth val="0"/>
        <c:axId val="97091664"/>
        <c:axId val="97100400"/>
      </c:barChart>
      <c:lineChart>
        <c:grouping val="standard"/>
        <c:varyColors val="0"/>
        <c:ser>
          <c:idx val="0"/>
          <c:order val="0"/>
          <c:tx>
            <c:strRef>
              <c:f>'objective 3.5 (5)'!$A$37</c:f>
              <c:strCache>
                <c:ptCount val="1"/>
                <c:pt idx="0">
                  <c:v>Projection</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'objective 3.5 (5)'!$B$36:$H$36</c:f>
              <c:strCache>
                <c:ptCount val="7"/>
                <c:pt idx="0">
                  <c:v>2018-19</c:v>
                </c:pt>
                <c:pt idx="1">
                  <c:v>2019-20</c:v>
                </c:pt>
                <c:pt idx="2">
                  <c:v>2020-21</c:v>
                </c:pt>
                <c:pt idx="3">
                  <c:v>2021-22</c:v>
                </c:pt>
                <c:pt idx="4">
                  <c:v>2022-23</c:v>
                </c:pt>
                <c:pt idx="5">
                  <c:v>2023-24</c:v>
                </c:pt>
                <c:pt idx="6">
                  <c:v>2024-25</c:v>
                </c:pt>
              </c:strCache>
            </c:strRef>
          </c:cat>
          <c:val>
            <c:numRef>
              <c:f>'objective 3.5 (5)'!$B$37:$H$37</c:f>
              <c:numCache>
                <c:formatCode>General</c:formatCode>
                <c:ptCount val="7"/>
                <c:pt idx="0">
                  <c:v>-1.69</c:v>
                </c:pt>
                <c:pt idx="1">
                  <c:v>-1.58</c:v>
                </c:pt>
                <c:pt idx="2">
                  <c:v>-1.46</c:v>
                </c:pt>
                <c:pt idx="3">
                  <c:v>-1.36</c:v>
                </c:pt>
                <c:pt idx="4">
                  <c:v>-1.25</c:v>
                </c:pt>
                <c:pt idx="5">
                  <c:v>-1.1299999999999999</c:v>
                </c:pt>
                <c:pt idx="6">
                  <c:v>-1.01</c:v>
                </c:pt>
              </c:numCache>
            </c:numRef>
          </c:val>
          <c:smooth val="0"/>
          <c:extLst>
            <c:ext xmlns:c16="http://schemas.microsoft.com/office/drawing/2014/chart" uri="{C3380CC4-5D6E-409C-BE32-E72D297353CC}">
              <c16:uniqueId val="{00000001-C2C5-480B-B2A2-D1AA01ADFED2}"/>
            </c:ext>
          </c:extLst>
        </c:ser>
        <c:dLbls>
          <c:showLegendKey val="0"/>
          <c:showVal val="1"/>
          <c:showCatName val="0"/>
          <c:showSerName val="0"/>
          <c:showPercent val="0"/>
          <c:showBubbleSize val="0"/>
        </c:dLbls>
        <c:marker val="1"/>
        <c:smooth val="0"/>
        <c:axId val="97091664"/>
        <c:axId val="97100400"/>
      </c:lineChart>
      <c:catAx>
        <c:axId val="97091664"/>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97100400"/>
        <c:crosses val="autoZero"/>
        <c:auto val="1"/>
        <c:lblAlgn val="ctr"/>
        <c:lblOffset val="100"/>
        <c:noMultiLvlLbl val="0"/>
      </c:catAx>
      <c:valAx>
        <c:axId val="97100400"/>
        <c:scaling>
          <c:orientation val="minMax"/>
          <c:min val="-2"/>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97091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ysClr val="windowText" lastClr="000000"/>
      </a:solidFill>
    </a:ln>
    <a:effectLst/>
  </c:spPr>
  <c:txPr>
    <a:bodyPr/>
    <a:lstStyle/>
    <a:p>
      <a:pPr>
        <a:defRPr/>
      </a:pPr>
      <a:endParaRPr lang="en-US"/>
    </a:p>
  </c:txPr>
  <c:externalData r:id="rId4">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a:t>Transfer</a:t>
            </a:r>
            <a:r>
              <a:rPr lang="en-US" sz="1600" b="1" baseline="0"/>
              <a:t> Math and English</a:t>
            </a:r>
            <a:endParaRPr lang="en-US" sz="1600" b="1"/>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1"/>
          <c:tx>
            <c:strRef>
              <c:f>'objective 3.5 (5)'!$A$42</c:f>
              <c:strCache>
                <c:ptCount val="1"/>
                <c:pt idx="0">
                  <c:v>Actual</c:v>
                </c:pt>
              </c:strCache>
            </c:strRef>
          </c:tx>
          <c:spPr>
            <a:solidFill>
              <a:schemeClr val="accent3">
                <a:lumMod val="50000"/>
              </a:schemeClr>
            </a:solidFill>
            <a:ln>
              <a:noFill/>
            </a:ln>
            <a:effectLst/>
          </c:spPr>
          <c:invertIfNegative val="0"/>
          <c:dLbls>
            <c:dLbl>
              <c:idx val="1"/>
              <c:layout>
                <c:manualLayout>
                  <c:x val="0"/>
                  <c:y val="7.723869829074406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665-43F4-8734-B1F0EBBB1F37}"/>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'objective 3.5 (5)'!$B$40:$H$40</c:f>
              <c:strCache>
                <c:ptCount val="7"/>
                <c:pt idx="0">
                  <c:v>2018-19</c:v>
                </c:pt>
                <c:pt idx="1">
                  <c:v>2019-20</c:v>
                </c:pt>
                <c:pt idx="2">
                  <c:v>2020-21</c:v>
                </c:pt>
                <c:pt idx="3">
                  <c:v>2021-22</c:v>
                </c:pt>
                <c:pt idx="4">
                  <c:v>2022-23</c:v>
                </c:pt>
                <c:pt idx="5">
                  <c:v>2023-24</c:v>
                </c:pt>
                <c:pt idx="6">
                  <c:v>2024-25</c:v>
                </c:pt>
              </c:strCache>
            </c:strRef>
          </c:cat>
          <c:val>
            <c:numRef>
              <c:f>'objective 3.5 (5)'!$B$42:$H$42</c:f>
              <c:numCache>
                <c:formatCode>General</c:formatCode>
                <c:ptCount val="7"/>
                <c:pt idx="0">
                  <c:v>-0.28999999999999998</c:v>
                </c:pt>
                <c:pt idx="1">
                  <c:v>-0.6</c:v>
                </c:pt>
              </c:numCache>
            </c:numRef>
          </c:val>
          <c:extLst>
            <c:ext xmlns:c16="http://schemas.microsoft.com/office/drawing/2014/chart" uri="{C3380CC4-5D6E-409C-BE32-E72D297353CC}">
              <c16:uniqueId val="{00000001-6665-43F4-8734-B1F0EBBB1F37}"/>
            </c:ext>
          </c:extLst>
        </c:ser>
        <c:dLbls>
          <c:dLblPos val="inEnd"/>
          <c:showLegendKey val="0"/>
          <c:showVal val="1"/>
          <c:showCatName val="0"/>
          <c:showSerName val="0"/>
          <c:showPercent val="0"/>
          <c:showBubbleSize val="0"/>
        </c:dLbls>
        <c:gapWidth val="0"/>
        <c:axId val="97091664"/>
        <c:axId val="97100400"/>
      </c:barChart>
      <c:lineChart>
        <c:grouping val="standard"/>
        <c:varyColors val="0"/>
        <c:ser>
          <c:idx val="0"/>
          <c:order val="0"/>
          <c:tx>
            <c:strRef>
              <c:f>'objective 3.5 (5)'!$A$41</c:f>
              <c:strCache>
                <c:ptCount val="1"/>
                <c:pt idx="0">
                  <c:v>Projection</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'objective 3.5 (5)'!$B$40:$H$40</c:f>
              <c:strCache>
                <c:ptCount val="7"/>
                <c:pt idx="0">
                  <c:v>2018-19</c:v>
                </c:pt>
                <c:pt idx="1">
                  <c:v>2019-20</c:v>
                </c:pt>
                <c:pt idx="2">
                  <c:v>2020-21</c:v>
                </c:pt>
                <c:pt idx="3">
                  <c:v>2021-22</c:v>
                </c:pt>
                <c:pt idx="4">
                  <c:v>2022-23</c:v>
                </c:pt>
                <c:pt idx="5">
                  <c:v>2023-24</c:v>
                </c:pt>
                <c:pt idx="6">
                  <c:v>2024-25</c:v>
                </c:pt>
              </c:strCache>
            </c:strRef>
          </c:cat>
          <c:val>
            <c:numRef>
              <c:f>'objective 3.5 (5)'!$B$41:$H$41</c:f>
              <c:numCache>
                <c:formatCode>General</c:formatCode>
                <c:ptCount val="7"/>
                <c:pt idx="0">
                  <c:v>-0.28999999999999998</c:v>
                </c:pt>
                <c:pt idx="1">
                  <c:v>-0.27</c:v>
                </c:pt>
                <c:pt idx="2">
                  <c:v>-0.25</c:v>
                </c:pt>
                <c:pt idx="3">
                  <c:v>-0.23</c:v>
                </c:pt>
                <c:pt idx="4">
                  <c:v>-0.21</c:v>
                </c:pt>
                <c:pt idx="5">
                  <c:v>-0.19</c:v>
                </c:pt>
                <c:pt idx="6" formatCode="0.00">
                  <c:v>-0.17</c:v>
                </c:pt>
              </c:numCache>
            </c:numRef>
          </c:val>
          <c:smooth val="0"/>
          <c:extLst>
            <c:ext xmlns:c16="http://schemas.microsoft.com/office/drawing/2014/chart" uri="{C3380CC4-5D6E-409C-BE32-E72D297353CC}">
              <c16:uniqueId val="{00000002-6665-43F4-8734-B1F0EBBB1F37}"/>
            </c:ext>
          </c:extLst>
        </c:ser>
        <c:dLbls>
          <c:showLegendKey val="0"/>
          <c:showVal val="1"/>
          <c:showCatName val="0"/>
          <c:showSerName val="0"/>
          <c:showPercent val="0"/>
          <c:showBubbleSize val="0"/>
        </c:dLbls>
        <c:marker val="1"/>
        <c:smooth val="0"/>
        <c:axId val="97091664"/>
        <c:axId val="97100400"/>
      </c:lineChart>
      <c:catAx>
        <c:axId val="97091664"/>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97100400"/>
        <c:crosses val="autoZero"/>
        <c:auto val="1"/>
        <c:lblAlgn val="ctr"/>
        <c:lblOffset val="100"/>
        <c:noMultiLvlLbl val="0"/>
      </c:catAx>
      <c:valAx>
        <c:axId val="97100400"/>
        <c:scaling>
          <c:orientation val="minMax"/>
          <c:min val="-2"/>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97091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ysClr val="windowText" lastClr="000000"/>
      </a:solidFill>
    </a:ln>
    <a:effectLst/>
  </c:spPr>
  <c:txPr>
    <a:bodyPr/>
    <a:lstStyle/>
    <a:p>
      <a:pPr>
        <a:defRPr/>
      </a:pPr>
      <a:endParaRPr lang="en-US"/>
    </a:p>
  </c:txPr>
  <c:externalData r:id="rId4">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6D8F99"/>
            </a:solidFill>
            <a:ln>
              <a:noFill/>
            </a:ln>
            <a:effectLst/>
          </c:spPr>
          <c:invertIfNegative val="0"/>
          <c:dPt>
            <c:idx val="0"/>
            <c:invertIfNegative val="0"/>
            <c:bubble3D val="0"/>
            <c:spPr>
              <a:solidFill>
                <a:schemeClr val="accent6"/>
              </a:solidFill>
              <a:ln>
                <a:noFill/>
              </a:ln>
              <a:effectLst/>
            </c:spPr>
            <c:extLst>
              <c:ext xmlns:c16="http://schemas.microsoft.com/office/drawing/2014/chart" uri="{C3380CC4-5D6E-409C-BE32-E72D297353CC}">
                <c16:uniqueId val="{0000000C-A13A-45C7-AC1C-1E323C265C03}"/>
              </c:ext>
            </c:extLst>
          </c:dPt>
          <c:dPt>
            <c:idx val="1"/>
            <c:invertIfNegative val="0"/>
            <c:bubble3D val="0"/>
            <c:spPr>
              <a:solidFill>
                <a:srgbClr val="6D8F99"/>
              </a:solidFill>
              <a:ln>
                <a:solidFill>
                  <a:schemeClr val="accent1"/>
                </a:solidFill>
              </a:ln>
              <a:effectLst/>
            </c:spPr>
            <c:extLst>
              <c:ext xmlns:c16="http://schemas.microsoft.com/office/drawing/2014/chart" uri="{C3380CC4-5D6E-409C-BE32-E72D297353CC}">
                <c16:uniqueId val="{00000001-6423-488E-A34D-C9A19730F19D}"/>
              </c:ext>
            </c:extLst>
          </c:dPt>
          <c:dPt>
            <c:idx val="2"/>
            <c:invertIfNegative val="0"/>
            <c:bubble3D val="0"/>
            <c:spPr>
              <a:solidFill>
                <a:srgbClr val="6D8F99"/>
              </a:solidFill>
              <a:ln>
                <a:noFill/>
              </a:ln>
              <a:effectLst/>
            </c:spPr>
            <c:extLst>
              <c:ext xmlns:c16="http://schemas.microsoft.com/office/drawing/2014/chart" uri="{C3380CC4-5D6E-409C-BE32-E72D297353CC}">
                <c16:uniqueId val="{00000003-6423-488E-A34D-C9A19730F19D}"/>
              </c:ext>
            </c:extLst>
          </c:dPt>
          <c:dPt>
            <c:idx val="3"/>
            <c:invertIfNegative val="0"/>
            <c:bubble3D val="0"/>
            <c:spPr>
              <a:solidFill>
                <a:srgbClr val="6D8F99"/>
              </a:solidFill>
              <a:ln>
                <a:noFill/>
              </a:ln>
              <a:effectLst/>
            </c:spPr>
            <c:extLst>
              <c:ext xmlns:c16="http://schemas.microsoft.com/office/drawing/2014/chart" uri="{C3380CC4-5D6E-409C-BE32-E72D297353CC}">
                <c16:uniqueId val="{00000005-6423-488E-A34D-C9A19730F19D}"/>
              </c:ext>
            </c:extLst>
          </c:dPt>
          <c:dPt>
            <c:idx val="4"/>
            <c:invertIfNegative val="0"/>
            <c:bubble3D val="0"/>
            <c:spPr>
              <a:solidFill>
                <a:srgbClr val="6D8F99"/>
              </a:solidFill>
              <a:ln>
                <a:noFill/>
              </a:ln>
              <a:effectLst/>
            </c:spPr>
            <c:extLst>
              <c:ext xmlns:c16="http://schemas.microsoft.com/office/drawing/2014/chart" uri="{C3380CC4-5D6E-409C-BE32-E72D297353CC}">
                <c16:uniqueId val="{00000007-6423-488E-A34D-C9A19730F19D}"/>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Sheet1!$B$1:$J$1</c:f>
              <c:strCache>
                <c:ptCount val="9"/>
                <c:pt idx="0">
                  <c:v>2016-17</c:v>
                </c:pt>
                <c:pt idx="1">
                  <c:v>2017-18</c:v>
                </c:pt>
                <c:pt idx="2">
                  <c:v>2018-19</c:v>
                </c:pt>
                <c:pt idx="3">
                  <c:v>2019-20</c:v>
                </c:pt>
                <c:pt idx="4">
                  <c:v>2020-21</c:v>
                </c:pt>
                <c:pt idx="5">
                  <c:v>2021-22</c:v>
                </c:pt>
                <c:pt idx="6">
                  <c:v>2022-23</c:v>
                </c:pt>
                <c:pt idx="7">
                  <c:v>2023-24</c:v>
                </c:pt>
                <c:pt idx="8">
                  <c:v>2024-25</c:v>
                </c:pt>
              </c:strCache>
            </c:strRef>
          </c:cat>
          <c:val>
            <c:numRef>
              <c:f>Sheet1!$B$2:$J$2</c:f>
              <c:numCache>
                <c:formatCode>_("$"* #,##0_);_("$"* \(#,##0\);_("$"* "-"??_);_(@_)</c:formatCode>
                <c:ptCount val="9"/>
                <c:pt idx="0">
                  <c:v>26434</c:v>
                </c:pt>
                <c:pt idx="1">
                  <c:v>26986</c:v>
                </c:pt>
                <c:pt idx="2">
                  <c:v>28043.830600000001</c:v>
                </c:pt>
                <c:pt idx="3">
                  <c:v>28885.145518000001</c:v>
                </c:pt>
                <c:pt idx="4">
                  <c:v>29751.699883540001</c:v>
                </c:pt>
                <c:pt idx="5">
                  <c:v>30644.250880046202</c:v>
                </c:pt>
                <c:pt idx="6">
                  <c:v>31563.578406447588</c:v>
                </c:pt>
                <c:pt idx="7">
                  <c:v>32510.485758641018</c:v>
                </c:pt>
                <c:pt idx="8">
                  <c:v>33485.800331400249</c:v>
                </c:pt>
              </c:numCache>
            </c:numRef>
          </c:val>
          <c:extLst>
            <c:ext xmlns:c16="http://schemas.microsoft.com/office/drawing/2014/chart" uri="{C3380CC4-5D6E-409C-BE32-E72D297353CC}">
              <c16:uniqueId val="{0000000C-6423-488E-A34D-C9A19730F19D}"/>
            </c:ext>
          </c:extLst>
        </c:ser>
        <c:ser>
          <c:idx val="1"/>
          <c:order val="1"/>
          <c:spPr>
            <a:solidFill>
              <a:srgbClr val="891728"/>
            </a:solidFill>
            <a:ln>
              <a:noFill/>
            </a:ln>
            <a:effectLst/>
          </c:spPr>
          <c:invertIfNegative val="0"/>
          <c:dLbls>
            <c:dLbl>
              <c:idx val="0"/>
              <c:layout>
                <c:manualLayout>
                  <c:x val="6.9186790988611142E-3"/>
                  <c:y val="-0.10597463284379179"/>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B06-4214-8FB5-16096773EB9A}"/>
                </c:ext>
              </c:extLst>
            </c:dLbl>
            <c:dLbl>
              <c:idx val="1"/>
              <c:layout>
                <c:manualLayout>
                  <c:x val="6.9186790988610726E-3"/>
                  <c:y val="-7.178926741031058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29D7-46F9-BE09-4649FF44703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Sheet1!$B$1:$J$1</c:f>
              <c:strCache>
                <c:ptCount val="9"/>
                <c:pt idx="0">
                  <c:v>2016-17</c:v>
                </c:pt>
                <c:pt idx="1">
                  <c:v>2017-18</c:v>
                </c:pt>
                <c:pt idx="2">
                  <c:v>2018-19</c:v>
                </c:pt>
                <c:pt idx="3">
                  <c:v>2019-20</c:v>
                </c:pt>
                <c:pt idx="4">
                  <c:v>2020-21</c:v>
                </c:pt>
                <c:pt idx="5">
                  <c:v>2021-22</c:v>
                </c:pt>
                <c:pt idx="6">
                  <c:v>2022-23</c:v>
                </c:pt>
                <c:pt idx="7">
                  <c:v>2023-24</c:v>
                </c:pt>
                <c:pt idx="8">
                  <c:v>2024-25</c:v>
                </c:pt>
              </c:strCache>
            </c:strRef>
          </c:cat>
          <c:val>
            <c:numRef>
              <c:f>Sheet1!$B$3:$J$3</c:f>
              <c:numCache>
                <c:formatCode>_("$"* #,##0_);_("$"* \(#,##0\);_("$"* "-"??_);_(@_)</c:formatCode>
                <c:ptCount val="9"/>
                <c:pt idx="0">
                  <c:v>26434</c:v>
                </c:pt>
                <c:pt idx="1">
                  <c:v>27227</c:v>
                </c:pt>
              </c:numCache>
            </c:numRef>
          </c:val>
          <c:extLst>
            <c:ext xmlns:c16="http://schemas.microsoft.com/office/drawing/2014/chart" uri="{C3380CC4-5D6E-409C-BE32-E72D297353CC}">
              <c16:uniqueId val="{0000000E-29D7-46F9-BE09-4649FF44703C}"/>
            </c:ext>
          </c:extLst>
        </c:ser>
        <c:dLbls>
          <c:dLblPos val="outEnd"/>
          <c:showLegendKey val="0"/>
          <c:showVal val="1"/>
          <c:showCatName val="0"/>
          <c:showSerName val="0"/>
          <c:showPercent val="0"/>
          <c:showBubbleSize val="0"/>
        </c:dLbls>
        <c:gapWidth val="30"/>
        <c:overlap val="45"/>
        <c:axId val="665874960"/>
        <c:axId val="665861648"/>
      </c:barChart>
      <c:catAx>
        <c:axId val="665874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65861648"/>
        <c:crosses val="autoZero"/>
        <c:auto val="1"/>
        <c:lblAlgn val="ctr"/>
        <c:lblOffset val="100"/>
        <c:noMultiLvlLbl val="0"/>
      </c:catAx>
      <c:valAx>
        <c:axId val="665861648"/>
        <c:scaling>
          <c:orientation val="minMax"/>
          <c:min val="20000"/>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658749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267469252293876E-2"/>
          <c:y val="4.3966932182449292E-2"/>
          <c:w val="0.92486476215266478"/>
          <c:h val="0.84040209436468405"/>
        </c:manualLayout>
      </c:layout>
      <c:barChart>
        <c:barDir val="col"/>
        <c:grouping val="clustered"/>
        <c:varyColors val="0"/>
        <c:ser>
          <c:idx val="0"/>
          <c:order val="0"/>
          <c:tx>
            <c:strRef>
              <c:f>Sheet1!$A$2</c:f>
              <c:strCache>
                <c:ptCount val="1"/>
              </c:strCache>
            </c:strRef>
          </c:tx>
          <c:spPr>
            <a:solidFill>
              <a:srgbClr val="891728"/>
            </a:solidFill>
            <a:ln>
              <a:noFill/>
            </a:ln>
            <a:effectLst/>
          </c:spPr>
          <c:invertIfNegative val="0"/>
          <c:dPt>
            <c:idx val="1"/>
            <c:invertIfNegative val="0"/>
            <c:bubble3D val="0"/>
            <c:spPr>
              <a:solidFill>
                <a:srgbClr val="6D8F99"/>
              </a:solidFill>
              <a:ln>
                <a:noFill/>
              </a:ln>
              <a:effectLst/>
            </c:spPr>
            <c:extLst>
              <c:ext xmlns:c16="http://schemas.microsoft.com/office/drawing/2014/chart" uri="{C3380CC4-5D6E-409C-BE32-E72D297353CC}">
                <c16:uniqueId val="{00000001-886F-4197-8EA1-58535D1DEA6E}"/>
              </c:ext>
            </c:extLst>
          </c:dPt>
          <c:dPt>
            <c:idx val="2"/>
            <c:invertIfNegative val="0"/>
            <c:bubble3D val="0"/>
            <c:spPr>
              <a:solidFill>
                <a:srgbClr val="6D8F99"/>
              </a:solidFill>
              <a:ln>
                <a:noFill/>
              </a:ln>
              <a:effectLst/>
            </c:spPr>
            <c:extLst>
              <c:ext xmlns:c16="http://schemas.microsoft.com/office/drawing/2014/chart" uri="{C3380CC4-5D6E-409C-BE32-E72D297353CC}">
                <c16:uniqueId val="{00000003-886F-4197-8EA1-58535D1DEA6E}"/>
              </c:ext>
            </c:extLst>
          </c:dPt>
          <c:dPt>
            <c:idx val="3"/>
            <c:invertIfNegative val="0"/>
            <c:bubble3D val="0"/>
            <c:spPr>
              <a:solidFill>
                <a:srgbClr val="6D8F99"/>
              </a:solidFill>
              <a:ln>
                <a:noFill/>
              </a:ln>
              <a:effectLst/>
            </c:spPr>
            <c:extLst>
              <c:ext xmlns:c16="http://schemas.microsoft.com/office/drawing/2014/chart" uri="{C3380CC4-5D6E-409C-BE32-E72D297353CC}">
                <c16:uniqueId val="{00000005-886F-4197-8EA1-58535D1DEA6E}"/>
              </c:ext>
            </c:extLst>
          </c:dPt>
          <c:dPt>
            <c:idx val="4"/>
            <c:invertIfNegative val="0"/>
            <c:bubble3D val="0"/>
            <c:spPr>
              <a:solidFill>
                <a:srgbClr val="6D8F99"/>
              </a:solidFill>
              <a:ln>
                <a:noFill/>
              </a:ln>
              <a:effectLst/>
            </c:spPr>
            <c:extLst>
              <c:ext xmlns:c16="http://schemas.microsoft.com/office/drawing/2014/chart" uri="{C3380CC4-5D6E-409C-BE32-E72D297353CC}">
                <c16:uniqueId val="{00000007-886F-4197-8EA1-58535D1DEA6E}"/>
              </c:ext>
            </c:extLst>
          </c:dPt>
          <c:dPt>
            <c:idx val="5"/>
            <c:invertIfNegative val="0"/>
            <c:bubble3D val="0"/>
            <c:spPr>
              <a:solidFill>
                <a:srgbClr val="6D8F99"/>
              </a:solidFill>
              <a:ln>
                <a:noFill/>
              </a:ln>
              <a:effectLst/>
            </c:spPr>
            <c:extLst>
              <c:ext xmlns:c16="http://schemas.microsoft.com/office/drawing/2014/chart" uri="{C3380CC4-5D6E-409C-BE32-E72D297353CC}">
                <c16:uniqueId val="{00000009-886F-4197-8EA1-58535D1DEA6E}"/>
              </c:ext>
            </c:extLst>
          </c:dPt>
          <c:dPt>
            <c:idx val="6"/>
            <c:invertIfNegative val="0"/>
            <c:bubble3D val="0"/>
            <c:spPr>
              <a:solidFill>
                <a:srgbClr val="6D8F99"/>
              </a:solidFill>
              <a:ln>
                <a:noFill/>
              </a:ln>
              <a:effectLst/>
            </c:spPr>
            <c:extLst>
              <c:ext xmlns:c16="http://schemas.microsoft.com/office/drawing/2014/chart" uri="{C3380CC4-5D6E-409C-BE32-E72D297353CC}">
                <c16:uniqueId val="{0000000B-886F-4197-8EA1-58535D1DEA6E}"/>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7"/>
                <c:pt idx="0">
                  <c:v>2018-19</c:v>
                </c:pt>
                <c:pt idx="1">
                  <c:v>2019-20</c:v>
                </c:pt>
                <c:pt idx="2">
                  <c:v>2020-21</c:v>
                </c:pt>
                <c:pt idx="3">
                  <c:v>2021-22</c:v>
                </c:pt>
                <c:pt idx="4">
                  <c:v>2022-23</c:v>
                </c:pt>
                <c:pt idx="5">
                  <c:v>2023-24</c:v>
                </c:pt>
                <c:pt idx="6">
                  <c:v>2024-25</c:v>
                </c:pt>
              </c:strCache>
            </c:strRef>
          </c:cat>
          <c:val>
            <c:numRef>
              <c:f>Sheet1!$B$2:$H$2</c:f>
              <c:numCache>
                <c:formatCode>0.0%</c:formatCode>
                <c:ptCount val="7"/>
                <c:pt idx="0">
                  <c:v>0.64500000000000002</c:v>
                </c:pt>
                <c:pt idx="1">
                  <c:v>0.66400000000000003</c:v>
                </c:pt>
                <c:pt idx="2">
                  <c:v>0.68400000000000005</c:v>
                </c:pt>
                <c:pt idx="3">
                  <c:v>0.70499999999999996</c:v>
                </c:pt>
                <c:pt idx="4">
                  <c:v>0.72599999999999998</c:v>
                </c:pt>
                <c:pt idx="5">
                  <c:v>0.748</c:v>
                </c:pt>
                <c:pt idx="6">
                  <c:v>0.77</c:v>
                </c:pt>
              </c:numCache>
            </c:numRef>
          </c:val>
          <c:extLst>
            <c:ext xmlns:c16="http://schemas.microsoft.com/office/drawing/2014/chart" uri="{C3380CC4-5D6E-409C-BE32-E72D297353CC}">
              <c16:uniqueId val="{0000000C-886F-4197-8EA1-58535D1DEA6E}"/>
            </c:ext>
          </c:extLst>
        </c:ser>
        <c:ser>
          <c:idx val="1"/>
          <c:order val="1"/>
          <c:tx>
            <c:strRef>
              <c:f>Sheet1!$A$3</c:f>
              <c:strCache>
                <c:ptCount val="1"/>
              </c:strCache>
            </c:strRef>
          </c:tx>
          <c:spPr>
            <a:solidFill>
              <a:schemeClr val="accent6"/>
            </a:solidFill>
            <a:ln>
              <a:noFill/>
            </a:ln>
            <a:effectLst/>
          </c:spPr>
          <c:invertIfNegative val="0"/>
          <c:dLbls>
            <c:dLbl>
              <c:idx val="0"/>
              <c:layout>
                <c:manualLayout>
                  <c:x val="1.1900826446280991E-2"/>
                  <c:y val="-7.731246003203814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5AC-4F02-8ADF-183052EDED16}"/>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7"/>
                <c:pt idx="0">
                  <c:v>2018-19</c:v>
                </c:pt>
                <c:pt idx="1">
                  <c:v>2019-20</c:v>
                </c:pt>
                <c:pt idx="2">
                  <c:v>2020-21</c:v>
                </c:pt>
                <c:pt idx="3">
                  <c:v>2021-22</c:v>
                </c:pt>
                <c:pt idx="4">
                  <c:v>2022-23</c:v>
                </c:pt>
                <c:pt idx="5">
                  <c:v>2023-24</c:v>
                </c:pt>
                <c:pt idx="6">
                  <c:v>2024-25</c:v>
                </c:pt>
              </c:strCache>
            </c:strRef>
          </c:cat>
          <c:val>
            <c:numRef>
              <c:f>Sheet1!$B$3:$H$3</c:f>
              <c:numCache>
                <c:formatCode>General</c:formatCode>
                <c:ptCount val="7"/>
                <c:pt idx="0" formatCode="0.0%">
                  <c:v>0.64500000000000002</c:v>
                </c:pt>
              </c:numCache>
            </c:numRef>
          </c:val>
          <c:extLst>
            <c:ext xmlns:c16="http://schemas.microsoft.com/office/drawing/2014/chart" uri="{C3380CC4-5D6E-409C-BE32-E72D297353CC}">
              <c16:uniqueId val="{0000000C-45AC-4F02-8ADF-183052EDED16}"/>
            </c:ext>
          </c:extLst>
        </c:ser>
        <c:dLbls>
          <c:dLblPos val="outEnd"/>
          <c:showLegendKey val="0"/>
          <c:showVal val="1"/>
          <c:showCatName val="0"/>
          <c:showSerName val="0"/>
          <c:showPercent val="0"/>
          <c:showBubbleSize val="0"/>
        </c:dLbls>
        <c:gapWidth val="75"/>
        <c:overlap val="3"/>
        <c:axId val="665874960"/>
        <c:axId val="665861648"/>
      </c:barChart>
      <c:catAx>
        <c:axId val="665874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65861648"/>
        <c:crosses val="autoZero"/>
        <c:auto val="1"/>
        <c:lblAlgn val="ctr"/>
        <c:lblOffset val="100"/>
        <c:noMultiLvlLbl val="0"/>
      </c:catAx>
      <c:valAx>
        <c:axId val="665861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658749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6"/>
            </a:solidFill>
            <a:ln>
              <a:noFill/>
            </a:ln>
            <a:effectLst/>
          </c:spPr>
          <c:invertIfNegative val="0"/>
          <c:dPt>
            <c:idx val="0"/>
            <c:invertIfNegative val="0"/>
            <c:bubble3D val="0"/>
            <c:spPr>
              <a:solidFill>
                <a:schemeClr val="accent6"/>
              </a:solidFill>
              <a:ln>
                <a:noFill/>
              </a:ln>
              <a:effectLst/>
            </c:spPr>
            <c:extLst>
              <c:ext xmlns:c16="http://schemas.microsoft.com/office/drawing/2014/chart" uri="{C3380CC4-5D6E-409C-BE32-E72D297353CC}">
                <c16:uniqueId val="{00000001-4876-4254-AC81-542373930EF3}"/>
              </c:ext>
            </c:extLst>
          </c:dPt>
          <c:dPt>
            <c:idx val="1"/>
            <c:invertIfNegative val="0"/>
            <c:bubble3D val="0"/>
            <c:spPr>
              <a:solidFill>
                <a:schemeClr val="accent6"/>
              </a:solidFill>
              <a:ln>
                <a:noFill/>
              </a:ln>
              <a:effectLst/>
            </c:spPr>
            <c:extLst>
              <c:ext xmlns:c16="http://schemas.microsoft.com/office/drawing/2014/chart" uri="{C3380CC4-5D6E-409C-BE32-E72D297353CC}">
                <c16:uniqueId val="{00000003-4876-4254-AC81-542373930EF3}"/>
              </c:ext>
            </c:extLst>
          </c:dPt>
          <c:dPt>
            <c:idx val="2"/>
            <c:invertIfNegative val="0"/>
            <c:bubble3D val="0"/>
            <c:spPr>
              <a:solidFill>
                <a:schemeClr val="accent6"/>
              </a:solidFill>
              <a:ln>
                <a:noFill/>
              </a:ln>
              <a:effectLst/>
            </c:spPr>
            <c:extLst>
              <c:ext xmlns:c16="http://schemas.microsoft.com/office/drawing/2014/chart" uri="{C3380CC4-5D6E-409C-BE32-E72D297353CC}">
                <c16:uniqueId val="{00000005-4876-4254-AC81-542373930EF3}"/>
              </c:ext>
            </c:extLst>
          </c:dPt>
          <c:dPt>
            <c:idx val="3"/>
            <c:invertIfNegative val="0"/>
            <c:bubble3D val="0"/>
            <c:spPr>
              <a:solidFill>
                <a:schemeClr val="accent6"/>
              </a:solidFill>
              <a:ln>
                <a:noFill/>
              </a:ln>
              <a:effectLst/>
            </c:spPr>
            <c:extLst>
              <c:ext xmlns:c16="http://schemas.microsoft.com/office/drawing/2014/chart" uri="{C3380CC4-5D6E-409C-BE32-E72D297353CC}">
                <c16:uniqueId val="{00000007-4876-4254-AC81-542373930EF3}"/>
              </c:ext>
            </c:extLst>
          </c:dPt>
          <c:dPt>
            <c:idx val="4"/>
            <c:invertIfNegative val="0"/>
            <c:bubble3D val="0"/>
            <c:spPr>
              <a:solidFill>
                <a:schemeClr val="accent6"/>
              </a:solidFill>
              <a:ln>
                <a:noFill/>
              </a:ln>
              <a:effectLst/>
            </c:spPr>
            <c:extLst>
              <c:ext xmlns:c16="http://schemas.microsoft.com/office/drawing/2014/chart" uri="{C3380CC4-5D6E-409C-BE32-E72D297353CC}">
                <c16:uniqueId val="{00000009-4876-4254-AC81-542373930EF3}"/>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Sheet1!$B$1:$J$1</c:f>
              <c:strCache>
                <c:ptCount val="9"/>
                <c:pt idx="0">
                  <c:v>2016-17</c:v>
                </c:pt>
                <c:pt idx="1">
                  <c:v>2017-18</c:v>
                </c:pt>
                <c:pt idx="2">
                  <c:v>2018-19</c:v>
                </c:pt>
                <c:pt idx="3">
                  <c:v>2019-20</c:v>
                </c:pt>
                <c:pt idx="4">
                  <c:v>2020-21</c:v>
                </c:pt>
                <c:pt idx="5">
                  <c:v>2021-22</c:v>
                </c:pt>
                <c:pt idx="6">
                  <c:v>2022-23</c:v>
                </c:pt>
                <c:pt idx="7">
                  <c:v>2023-24</c:v>
                </c:pt>
                <c:pt idx="8">
                  <c:v>2024-25</c:v>
                </c:pt>
              </c:strCache>
            </c:strRef>
          </c:cat>
          <c:val>
            <c:numRef>
              <c:f>Sheet1!$B$2:$J$2</c:f>
              <c:numCache>
                <c:formatCode>0%</c:formatCode>
                <c:ptCount val="9"/>
                <c:pt idx="0">
                  <c:v>0.53</c:v>
                </c:pt>
                <c:pt idx="1">
                  <c:v>0.56000000000000005</c:v>
                </c:pt>
                <c:pt idx="2">
                  <c:v>0.58432500000000009</c:v>
                </c:pt>
                <c:pt idx="3">
                  <c:v>0.61354125000000015</c:v>
                </c:pt>
                <c:pt idx="4">
                  <c:v>0.64421831250000017</c:v>
                </c:pt>
                <c:pt idx="5">
                  <c:v>0.67642922812500017</c:v>
                </c:pt>
                <c:pt idx="6">
                  <c:v>0.71025068953125026</c:v>
                </c:pt>
                <c:pt idx="7">
                  <c:v>0.74576322400781281</c:v>
                </c:pt>
                <c:pt idx="8">
                  <c:v>0.7830513852082035</c:v>
                </c:pt>
              </c:numCache>
            </c:numRef>
          </c:val>
          <c:extLst>
            <c:ext xmlns:c16="http://schemas.microsoft.com/office/drawing/2014/chart" uri="{C3380CC4-5D6E-409C-BE32-E72D297353CC}">
              <c16:uniqueId val="{0000000E-4876-4254-AC81-542373930EF3}"/>
            </c:ext>
          </c:extLst>
        </c:ser>
        <c:ser>
          <c:idx val="1"/>
          <c:order val="1"/>
          <c:spPr>
            <a:solidFill>
              <a:srgbClr val="89172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Sheet1!$B$1:$J$1</c:f>
              <c:strCache>
                <c:ptCount val="9"/>
                <c:pt idx="0">
                  <c:v>2016-17</c:v>
                </c:pt>
                <c:pt idx="1">
                  <c:v>2017-18</c:v>
                </c:pt>
                <c:pt idx="2">
                  <c:v>2018-19</c:v>
                </c:pt>
                <c:pt idx="3">
                  <c:v>2019-20</c:v>
                </c:pt>
                <c:pt idx="4">
                  <c:v>2020-21</c:v>
                </c:pt>
                <c:pt idx="5">
                  <c:v>2021-22</c:v>
                </c:pt>
                <c:pt idx="6">
                  <c:v>2022-23</c:v>
                </c:pt>
                <c:pt idx="7">
                  <c:v>2023-24</c:v>
                </c:pt>
                <c:pt idx="8">
                  <c:v>2024-25</c:v>
                </c:pt>
              </c:strCache>
            </c:strRef>
          </c:cat>
          <c:val>
            <c:numRef>
              <c:f>Sheet1!$B$3:$J$3</c:f>
              <c:numCache>
                <c:formatCode>0%</c:formatCode>
                <c:ptCount val="9"/>
                <c:pt idx="0">
                  <c:v>0.53</c:v>
                </c:pt>
                <c:pt idx="1">
                  <c:v>0.55000000000000004</c:v>
                </c:pt>
              </c:numCache>
            </c:numRef>
          </c:val>
          <c:extLst>
            <c:ext xmlns:c16="http://schemas.microsoft.com/office/drawing/2014/chart" uri="{C3380CC4-5D6E-409C-BE32-E72D297353CC}">
              <c16:uniqueId val="{0000000E-D945-4A6C-AA57-8697B25458F8}"/>
            </c:ext>
          </c:extLst>
        </c:ser>
        <c:dLbls>
          <c:dLblPos val="outEnd"/>
          <c:showLegendKey val="0"/>
          <c:showVal val="1"/>
          <c:showCatName val="0"/>
          <c:showSerName val="0"/>
          <c:showPercent val="0"/>
          <c:showBubbleSize val="0"/>
        </c:dLbls>
        <c:gapWidth val="18"/>
        <c:overlap val="37"/>
        <c:axId val="665874960"/>
        <c:axId val="665861648"/>
      </c:barChart>
      <c:catAx>
        <c:axId val="665874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65861648"/>
        <c:crosses val="autoZero"/>
        <c:auto val="1"/>
        <c:lblAlgn val="ctr"/>
        <c:lblOffset val="100"/>
        <c:noMultiLvlLbl val="0"/>
      </c:catAx>
      <c:valAx>
        <c:axId val="665861648"/>
        <c:scaling>
          <c:orientation val="minMax"/>
          <c:min val="0.4"/>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658749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FTES</c:v>
                </c:pt>
              </c:strCache>
            </c:strRef>
          </c:tx>
          <c:spPr>
            <a:solidFill>
              <a:srgbClr val="6D8F99"/>
            </a:solidFill>
            <a:ln>
              <a:noFill/>
            </a:ln>
            <a:effectLst/>
          </c:spPr>
          <c:invertIfNegative val="0"/>
          <c:dLbls>
            <c:dLbl>
              <c:idx val="0"/>
              <c:layout>
                <c:manualLayout>
                  <c:x val="-1.8924436364720069E-2"/>
                  <c:y val="-5.958409827161543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6AD-4887-A6B6-91241AC73962}"/>
                </c:ext>
              </c:extLst>
            </c:dLbl>
            <c:dLbl>
              <c:idx val="3"/>
              <c:layout>
                <c:manualLayout>
                  <c:x val="-4.7559967689181004E-3"/>
                  <c:y val="6.500158537331254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6C1-4C2A-BB23-ED1AB1272D29}"/>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7"/>
                <c:pt idx="0">
                  <c:v>2018-19</c:v>
                </c:pt>
                <c:pt idx="1">
                  <c:v>2019-20</c:v>
                </c:pt>
                <c:pt idx="2">
                  <c:v>2020-21</c:v>
                </c:pt>
                <c:pt idx="3">
                  <c:v>2021-22</c:v>
                </c:pt>
                <c:pt idx="4">
                  <c:v>2022-23</c:v>
                </c:pt>
                <c:pt idx="5">
                  <c:v>2023-24</c:v>
                </c:pt>
                <c:pt idx="6">
                  <c:v>2024-25</c:v>
                </c:pt>
              </c:strCache>
            </c:strRef>
          </c:cat>
          <c:val>
            <c:numRef>
              <c:f>Sheet1!$B$2:$H$2</c:f>
              <c:numCache>
                <c:formatCode>_(* #,##0_);_(* \(#,##0\);_(* "-"??_);_(@_)</c:formatCode>
                <c:ptCount val="7"/>
                <c:pt idx="0">
                  <c:v>1745</c:v>
                </c:pt>
                <c:pt idx="1">
                  <c:v>2007</c:v>
                </c:pt>
                <c:pt idx="2">
                  <c:v>2308</c:v>
                </c:pt>
                <c:pt idx="3">
                  <c:v>2654</c:v>
                </c:pt>
                <c:pt idx="4">
                  <c:v>3052</c:v>
                </c:pt>
                <c:pt idx="5">
                  <c:v>3510</c:v>
                </c:pt>
                <c:pt idx="6">
                  <c:v>4037</c:v>
                </c:pt>
              </c:numCache>
            </c:numRef>
          </c:val>
          <c:extLst>
            <c:ext xmlns:c16="http://schemas.microsoft.com/office/drawing/2014/chart" uri="{C3380CC4-5D6E-409C-BE32-E72D297353CC}">
              <c16:uniqueId val="{0000000C-E6C1-4C2A-BB23-ED1AB1272D29}"/>
            </c:ext>
          </c:extLst>
        </c:ser>
        <c:ser>
          <c:idx val="1"/>
          <c:order val="1"/>
          <c:tx>
            <c:strRef>
              <c:f>Sheet1!$A$3</c:f>
              <c:strCache>
                <c:ptCount val="1"/>
                <c:pt idx="0">
                  <c:v>Actual</c:v>
                </c:pt>
              </c:strCache>
            </c:strRef>
          </c:tx>
          <c:spPr>
            <a:solidFill>
              <a:srgbClr val="891728"/>
            </a:solidFill>
            <a:ln>
              <a:noFill/>
            </a:ln>
            <a:effectLst/>
          </c:spPr>
          <c:invertIfNegative val="0"/>
          <c:dPt>
            <c:idx val="1"/>
            <c:invertIfNegative val="0"/>
            <c:bubble3D val="0"/>
            <c:spPr>
              <a:solidFill>
                <a:srgbClr val="891728"/>
              </a:solidFill>
              <a:ln>
                <a:noFill/>
              </a:ln>
              <a:effectLst/>
            </c:spPr>
            <c:extLst>
              <c:ext xmlns:c16="http://schemas.microsoft.com/office/drawing/2014/chart" uri="{C3380CC4-5D6E-409C-BE32-E72D297353CC}">
                <c16:uniqueId val="{0000000D-7BBC-448E-9F54-5E6DC05F3DCE}"/>
              </c:ext>
            </c:extLst>
          </c:dPt>
          <c:dPt>
            <c:idx val="2"/>
            <c:invertIfNegative val="0"/>
            <c:bubble3D val="0"/>
            <c:spPr>
              <a:solidFill>
                <a:srgbClr val="6D8F99"/>
              </a:solidFill>
              <a:ln>
                <a:noFill/>
              </a:ln>
              <a:effectLst/>
            </c:spPr>
            <c:extLst>
              <c:ext xmlns:c16="http://schemas.microsoft.com/office/drawing/2014/chart" uri="{C3380CC4-5D6E-409C-BE32-E72D297353CC}">
                <c16:uniqueId val="{0000000E-7BBC-448E-9F54-5E6DC05F3DCE}"/>
              </c:ext>
            </c:extLst>
          </c:dPt>
          <c:dPt>
            <c:idx val="3"/>
            <c:invertIfNegative val="0"/>
            <c:bubble3D val="0"/>
            <c:spPr>
              <a:solidFill>
                <a:srgbClr val="6D8F99"/>
              </a:solidFill>
              <a:ln>
                <a:noFill/>
              </a:ln>
              <a:effectLst/>
            </c:spPr>
            <c:extLst>
              <c:ext xmlns:c16="http://schemas.microsoft.com/office/drawing/2014/chart" uri="{C3380CC4-5D6E-409C-BE32-E72D297353CC}">
                <c16:uniqueId val="{0000000F-7BBC-448E-9F54-5E6DC05F3DCE}"/>
              </c:ext>
            </c:extLst>
          </c:dPt>
          <c:dPt>
            <c:idx val="4"/>
            <c:invertIfNegative val="0"/>
            <c:bubble3D val="0"/>
            <c:spPr>
              <a:solidFill>
                <a:srgbClr val="6D8F99"/>
              </a:solidFill>
              <a:ln>
                <a:noFill/>
              </a:ln>
              <a:effectLst/>
            </c:spPr>
            <c:extLst>
              <c:ext xmlns:c16="http://schemas.microsoft.com/office/drawing/2014/chart" uri="{C3380CC4-5D6E-409C-BE32-E72D297353CC}">
                <c16:uniqueId val="{00000010-7BBC-448E-9F54-5E6DC05F3DCE}"/>
              </c:ext>
            </c:extLst>
          </c:dPt>
          <c:dPt>
            <c:idx val="5"/>
            <c:invertIfNegative val="0"/>
            <c:bubble3D val="0"/>
            <c:spPr>
              <a:solidFill>
                <a:srgbClr val="6D8F99"/>
              </a:solidFill>
              <a:ln>
                <a:noFill/>
              </a:ln>
              <a:effectLst/>
            </c:spPr>
            <c:extLst>
              <c:ext xmlns:c16="http://schemas.microsoft.com/office/drawing/2014/chart" uri="{C3380CC4-5D6E-409C-BE32-E72D297353CC}">
                <c16:uniqueId val="{00000011-7BBC-448E-9F54-5E6DC05F3DCE}"/>
              </c:ext>
            </c:extLst>
          </c:dPt>
          <c:dPt>
            <c:idx val="6"/>
            <c:invertIfNegative val="0"/>
            <c:bubble3D val="0"/>
            <c:spPr>
              <a:solidFill>
                <a:srgbClr val="6D8F99"/>
              </a:solidFill>
              <a:ln>
                <a:noFill/>
              </a:ln>
              <a:effectLst/>
            </c:spPr>
            <c:extLst>
              <c:ext xmlns:c16="http://schemas.microsoft.com/office/drawing/2014/chart" uri="{C3380CC4-5D6E-409C-BE32-E72D297353CC}">
                <c16:uniqueId val="{00000012-7BBC-448E-9F54-5E6DC05F3DCE}"/>
              </c:ext>
            </c:extLst>
          </c:dPt>
          <c:dLbls>
            <c:dLbl>
              <c:idx val="0"/>
              <c:layout>
                <c:manualLayout>
                  <c:x val="2.5232581819626777E-2"/>
                  <c:y val="-5.958409827161543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6AD-4887-A6B6-91241AC73962}"/>
                </c:ext>
              </c:extLst>
            </c:dLbl>
            <c:dLbl>
              <c:idx val="1"/>
              <c:layout>
                <c:manualLayout>
                  <c:x val="2.0212986267901883E-2"/>
                  <c:y val="3.250079268665627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BBC-448E-9F54-5E6DC05F3DCE}"/>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2018-19</c:v>
                </c:pt>
                <c:pt idx="1">
                  <c:v>2019-20</c:v>
                </c:pt>
                <c:pt idx="2">
                  <c:v>2020-21</c:v>
                </c:pt>
                <c:pt idx="3">
                  <c:v>2021-22</c:v>
                </c:pt>
                <c:pt idx="4">
                  <c:v>2022-23</c:v>
                </c:pt>
                <c:pt idx="5">
                  <c:v>2023-24</c:v>
                </c:pt>
                <c:pt idx="6">
                  <c:v>2024-25</c:v>
                </c:pt>
              </c:strCache>
            </c:strRef>
          </c:cat>
          <c:val>
            <c:numRef>
              <c:f>Sheet1!$B$3:$H$3</c:f>
              <c:numCache>
                <c:formatCode>_(* #,##0_);_(* \(#,##0\);_(* "-"??_);_(@_)</c:formatCode>
                <c:ptCount val="7"/>
                <c:pt idx="0">
                  <c:v>1588</c:v>
                </c:pt>
                <c:pt idx="1">
                  <c:v>1770</c:v>
                </c:pt>
              </c:numCache>
            </c:numRef>
          </c:val>
          <c:extLst>
            <c:ext xmlns:c16="http://schemas.microsoft.com/office/drawing/2014/chart" uri="{C3380CC4-5D6E-409C-BE32-E72D297353CC}">
              <c16:uniqueId val="{0000000C-7BBC-448E-9F54-5E6DC05F3DCE}"/>
            </c:ext>
          </c:extLst>
        </c:ser>
        <c:dLbls>
          <c:showLegendKey val="0"/>
          <c:showVal val="0"/>
          <c:showCatName val="0"/>
          <c:showSerName val="0"/>
          <c:showPercent val="0"/>
          <c:showBubbleSize val="0"/>
        </c:dLbls>
        <c:gapWidth val="36"/>
        <c:overlap val="45"/>
        <c:axId val="665874960"/>
        <c:axId val="665861648"/>
      </c:barChart>
      <c:lineChart>
        <c:grouping val="standard"/>
        <c:varyColors val="0"/>
        <c:ser>
          <c:idx val="2"/>
          <c:order val="2"/>
          <c:tx>
            <c:strRef>
              <c:f>Sheet1!$A$4</c:f>
              <c:strCache>
                <c:ptCount val="1"/>
                <c:pt idx="0">
                  <c:v>ISS Floor</c:v>
                </c:pt>
              </c:strCache>
            </c:strRef>
          </c:tx>
          <c:spPr>
            <a:ln w="28575" cap="rnd">
              <a:solidFill>
                <a:srgbClr val="C00000"/>
              </a:solidFill>
              <a:round/>
            </a:ln>
            <a:effectLst/>
          </c:spPr>
          <c:marker>
            <c:symbol val="none"/>
          </c:marker>
          <c:dLbls>
            <c:dLbl>
              <c:idx val="0"/>
              <c:layout>
                <c:manualLayout>
                  <c:x val="0.31270678755636505"/>
                  <c:y val="-8.7752140253971947E-2"/>
                </c:manualLayout>
              </c:layout>
              <c:tx>
                <c:rich>
                  <a:bodyPr rot="0" spcFirstLastPara="1" vertOverflow="ellipsis" vert="horz" wrap="square" lIns="38100" tIns="19050" rIns="38100" bIns="19050" anchor="ctr" anchorCtr="1">
                    <a:noAutofit/>
                  </a:bodyPr>
                  <a:lstStyle/>
                  <a:p>
                    <a:pPr>
                      <a:defRPr sz="1100" b="0" i="0" u="none" strike="noStrike" kern="1200" baseline="0">
                        <a:solidFill>
                          <a:schemeClr val="tx1"/>
                        </a:solidFill>
                        <a:latin typeface="+mn-lt"/>
                        <a:ea typeface="+mn-ea"/>
                        <a:cs typeface="+mn-cs"/>
                      </a:defRPr>
                    </a:pPr>
                    <a:fld id="{520C38F1-3886-49E7-9752-715901284A57}" type="SERIESNAME">
                      <a:rPr lang="en-US" sz="1400" b="1" baseline="0">
                        <a:solidFill>
                          <a:schemeClr val="tx1"/>
                        </a:solidFill>
                      </a:rPr>
                      <a:pPr>
                        <a:defRPr sz="1100">
                          <a:solidFill>
                            <a:schemeClr val="tx1"/>
                          </a:solidFill>
                        </a:defRPr>
                      </a:pPr>
                      <a:t>[SERIES NAME]</a:t>
                    </a:fld>
                    <a:r>
                      <a:rPr lang="en-US" sz="1400" baseline="0" dirty="0">
                        <a:solidFill>
                          <a:schemeClr val="tx1"/>
                        </a:solidFill>
                      </a:rPr>
                      <a:t>, </a:t>
                    </a:r>
                    <a:fld id="{90F42387-21C5-4908-90CB-8F18502B219F}" type="VALUE">
                      <a:rPr lang="en-US" sz="1400" b="1" baseline="0">
                        <a:solidFill>
                          <a:schemeClr val="tx1"/>
                        </a:solidFill>
                      </a:rPr>
                      <a:pPr>
                        <a:defRPr sz="1100">
                          <a:solidFill>
                            <a:schemeClr val="tx1"/>
                          </a:solidFill>
                        </a:defRPr>
                      </a:pPr>
                      <a:t>[VALUE]</a:t>
                    </a:fld>
                    <a:endParaRPr lang="en-US" sz="1400" baseline="0" dirty="0">
                      <a:solidFill>
                        <a:schemeClr val="tx1"/>
                      </a:solidFill>
                    </a:endParaRPr>
                  </a:p>
                </c:rich>
              </c:tx>
              <c:spPr>
                <a:solidFill>
                  <a:srgbClr val="FAF4DA"/>
                </a:solidFill>
                <a:ln>
                  <a:solidFill>
                    <a:schemeClr val="accent1"/>
                  </a:solid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tx1"/>
                      </a:solidFill>
                      <a:latin typeface="+mn-lt"/>
                      <a:ea typeface="+mn-ea"/>
                      <a:cs typeface="+mn-cs"/>
                    </a:defRPr>
                  </a:pPr>
                  <a:endParaRPr lang="en-US"/>
                </a:p>
              </c:txPr>
              <c:showLegendKey val="0"/>
              <c:showVal val="1"/>
              <c:showCatName val="0"/>
              <c:showSerName val="1"/>
              <c:showPercent val="0"/>
              <c:showBubbleSize val="0"/>
              <c:extLst>
                <c:ext xmlns:c15="http://schemas.microsoft.com/office/drawing/2012/chart" uri="{CE6537A1-D6FC-4f65-9D91-7224C49458BB}">
                  <c15:layout>
                    <c:manualLayout>
                      <c:w val="0.12529074307019439"/>
                      <c:h val="9.3878667631283372E-2"/>
                    </c:manualLayout>
                  </c15:layout>
                  <c15:dlblFieldTable/>
                  <c15:showDataLabelsRange val="0"/>
                </c:ext>
                <c:ext xmlns:c16="http://schemas.microsoft.com/office/drawing/2014/chart" uri="{C3380CC4-5D6E-409C-BE32-E72D297353CC}">
                  <c16:uniqueId val="{0000000C-0FBB-4E35-82E8-D85E480BE833}"/>
                </c:ext>
              </c:extLst>
            </c:dLbl>
            <c:dLbl>
              <c:idx val="1"/>
              <c:delete val="1"/>
              <c:extLst>
                <c:ext xmlns:c15="http://schemas.microsoft.com/office/drawing/2012/chart" uri="{CE6537A1-D6FC-4f65-9D91-7224C49458BB}"/>
                <c:ext xmlns:c16="http://schemas.microsoft.com/office/drawing/2014/chart" uri="{C3380CC4-5D6E-409C-BE32-E72D297353CC}">
                  <c16:uniqueId val="{0000000D-0FBB-4E35-82E8-D85E480BE833}"/>
                </c:ext>
              </c:extLst>
            </c:dLbl>
            <c:dLbl>
              <c:idx val="2"/>
              <c:delete val="1"/>
              <c:extLst>
                <c:ext xmlns:c15="http://schemas.microsoft.com/office/drawing/2012/chart" uri="{CE6537A1-D6FC-4f65-9D91-7224C49458BB}"/>
                <c:ext xmlns:c16="http://schemas.microsoft.com/office/drawing/2014/chart" uri="{C3380CC4-5D6E-409C-BE32-E72D297353CC}">
                  <c16:uniqueId val="{0000000E-0FBB-4E35-82E8-D85E480BE833}"/>
                </c:ext>
              </c:extLst>
            </c:dLbl>
            <c:dLbl>
              <c:idx val="3"/>
              <c:delete val="1"/>
              <c:extLst>
                <c:ext xmlns:c15="http://schemas.microsoft.com/office/drawing/2012/chart" uri="{CE6537A1-D6FC-4f65-9D91-7224C49458BB}"/>
                <c:ext xmlns:c16="http://schemas.microsoft.com/office/drawing/2014/chart" uri="{C3380CC4-5D6E-409C-BE32-E72D297353CC}">
                  <c16:uniqueId val="{0000000F-0FBB-4E35-82E8-D85E480BE833}"/>
                </c:ext>
              </c:extLst>
            </c:dLbl>
            <c:dLbl>
              <c:idx val="4"/>
              <c:delete val="1"/>
              <c:extLst>
                <c:ext xmlns:c15="http://schemas.microsoft.com/office/drawing/2012/chart" uri="{CE6537A1-D6FC-4f65-9D91-7224C49458BB}"/>
                <c:ext xmlns:c16="http://schemas.microsoft.com/office/drawing/2014/chart" uri="{C3380CC4-5D6E-409C-BE32-E72D297353CC}">
                  <c16:uniqueId val="{00000010-0FBB-4E35-82E8-D85E480BE833}"/>
                </c:ext>
              </c:extLst>
            </c:dLbl>
            <c:dLbl>
              <c:idx val="5"/>
              <c:delete val="1"/>
              <c:extLst>
                <c:ext xmlns:c15="http://schemas.microsoft.com/office/drawing/2012/chart" uri="{CE6537A1-D6FC-4f65-9D91-7224C49458BB}"/>
                <c:ext xmlns:c16="http://schemas.microsoft.com/office/drawing/2014/chart" uri="{C3380CC4-5D6E-409C-BE32-E72D297353CC}">
                  <c16:uniqueId val="{00000011-0FBB-4E35-82E8-D85E480BE833}"/>
                </c:ext>
              </c:extLst>
            </c:dLbl>
            <c:dLbl>
              <c:idx val="6"/>
              <c:delete val="1"/>
              <c:extLst>
                <c:ext xmlns:c15="http://schemas.microsoft.com/office/drawing/2012/chart" uri="{CE6537A1-D6FC-4f65-9D91-7224C49458BB}"/>
                <c:ext xmlns:c16="http://schemas.microsoft.com/office/drawing/2014/chart" uri="{C3380CC4-5D6E-409C-BE32-E72D297353CC}">
                  <c16:uniqueId val="{00000012-0FBB-4E35-82E8-D85E480BE833}"/>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0"/>
              </c:ext>
            </c:extLst>
          </c:dLbls>
          <c:cat>
            <c:strRef>
              <c:f>Sheet1!$B$1:$H$1</c:f>
              <c:strCache>
                <c:ptCount val="7"/>
                <c:pt idx="0">
                  <c:v>2018-19</c:v>
                </c:pt>
                <c:pt idx="1">
                  <c:v>2019-20</c:v>
                </c:pt>
                <c:pt idx="2">
                  <c:v>2020-21</c:v>
                </c:pt>
                <c:pt idx="3">
                  <c:v>2021-22</c:v>
                </c:pt>
                <c:pt idx="4">
                  <c:v>2022-23</c:v>
                </c:pt>
                <c:pt idx="5">
                  <c:v>2023-24</c:v>
                </c:pt>
                <c:pt idx="6">
                  <c:v>2024-25</c:v>
                </c:pt>
              </c:strCache>
            </c:strRef>
          </c:cat>
          <c:val>
            <c:numRef>
              <c:f>Sheet1!$B$4:$H$4</c:f>
              <c:numCache>
                <c:formatCode>General</c:formatCode>
                <c:ptCount val="7"/>
                <c:pt idx="0">
                  <c:v>644</c:v>
                </c:pt>
                <c:pt idx="1">
                  <c:v>644</c:v>
                </c:pt>
                <c:pt idx="2">
                  <c:v>644</c:v>
                </c:pt>
                <c:pt idx="3">
                  <c:v>644</c:v>
                </c:pt>
                <c:pt idx="4">
                  <c:v>644</c:v>
                </c:pt>
                <c:pt idx="5">
                  <c:v>644</c:v>
                </c:pt>
                <c:pt idx="6">
                  <c:v>644</c:v>
                </c:pt>
              </c:numCache>
            </c:numRef>
          </c:val>
          <c:smooth val="0"/>
          <c:extLst>
            <c:ext xmlns:c16="http://schemas.microsoft.com/office/drawing/2014/chart" uri="{C3380CC4-5D6E-409C-BE32-E72D297353CC}">
              <c16:uniqueId val="{0000000D-5682-4CF3-9F2C-705513351F9A}"/>
            </c:ext>
          </c:extLst>
        </c:ser>
        <c:dLbls>
          <c:showLegendKey val="0"/>
          <c:showVal val="0"/>
          <c:showCatName val="0"/>
          <c:showSerName val="0"/>
          <c:showPercent val="0"/>
          <c:showBubbleSize val="0"/>
        </c:dLbls>
        <c:marker val="1"/>
        <c:smooth val="0"/>
        <c:axId val="665874960"/>
        <c:axId val="665861648"/>
      </c:lineChart>
      <c:catAx>
        <c:axId val="665874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65861648"/>
        <c:crosses val="autoZero"/>
        <c:auto val="1"/>
        <c:lblAlgn val="ctr"/>
        <c:lblOffset val="100"/>
        <c:noMultiLvlLbl val="0"/>
      </c:catAx>
      <c:valAx>
        <c:axId val="665861648"/>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658749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159032699435175E-2"/>
          <c:y val="4.2937929261740337E-2"/>
          <c:w val="0.94155436603995513"/>
          <c:h val="0.85618001067897154"/>
        </c:manualLayout>
      </c:layout>
      <c:barChart>
        <c:barDir val="col"/>
        <c:grouping val="clustered"/>
        <c:varyColors val="0"/>
        <c:ser>
          <c:idx val="0"/>
          <c:order val="0"/>
          <c:tx>
            <c:strRef>
              <c:f>Sheet1!$A$2</c:f>
              <c:strCache>
                <c:ptCount val="1"/>
                <c:pt idx="0">
                  <c:v>FTES</c:v>
                </c:pt>
              </c:strCache>
            </c:strRef>
          </c:tx>
          <c:spPr>
            <a:solidFill>
              <a:srgbClr val="6D8F99"/>
            </a:solidFill>
            <a:ln>
              <a:noFill/>
            </a:ln>
            <a:effectLst/>
          </c:spPr>
          <c:invertIfNegative val="0"/>
          <c:dPt>
            <c:idx val="1"/>
            <c:invertIfNegative val="0"/>
            <c:bubble3D val="0"/>
            <c:extLst>
              <c:ext xmlns:c16="http://schemas.microsoft.com/office/drawing/2014/chart" uri="{C3380CC4-5D6E-409C-BE32-E72D297353CC}">
                <c16:uniqueId val="{00000001-8816-4D92-98C8-53AF68B0C830}"/>
              </c:ext>
            </c:extLst>
          </c:dPt>
          <c:dPt>
            <c:idx val="2"/>
            <c:invertIfNegative val="0"/>
            <c:bubble3D val="0"/>
            <c:extLst>
              <c:ext xmlns:c16="http://schemas.microsoft.com/office/drawing/2014/chart" uri="{C3380CC4-5D6E-409C-BE32-E72D297353CC}">
                <c16:uniqueId val="{00000003-8816-4D92-98C8-53AF68B0C830}"/>
              </c:ext>
            </c:extLst>
          </c:dPt>
          <c:dPt>
            <c:idx val="3"/>
            <c:invertIfNegative val="0"/>
            <c:bubble3D val="0"/>
            <c:extLst>
              <c:ext xmlns:c16="http://schemas.microsoft.com/office/drawing/2014/chart" uri="{C3380CC4-5D6E-409C-BE32-E72D297353CC}">
                <c16:uniqueId val="{00000005-8816-4D92-98C8-53AF68B0C830}"/>
              </c:ext>
            </c:extLst>
          </c:dPt>
          <c:dPt>
            <c:idx val="4"/>
            <c:invertIfNegative val="0"/>
            <c:bubble3D val="0"/>
            <c:extLst>
              <c:ext xmlns:c16="http://schemas.microsoft.com/office/drawing/2014/chart" uri="{C3380CC4-5D6E-409C-BE32-E72D297353CC}">
                <c16:uniqueId val="{00000007-8816-4D92-98C8-53AF68B0C830}"/>
              </c:ext>
            </c:extLst>
          </c:dPt>
          <c:dPt>
            <c:idx val="5"/>
            <c:invertIfNegative val="0"/>
            <c:bubble3D val="0"/>
            <c:extLst>
              <c:ext xmlns:c16="http://schemas.microsoft.com/office/drawing/2014/chart" uri="{C3380CC4-5D6E-409C-BE32-E72D297353CC}">
                <c16:uniqueId val="{00000009-8816-4D92-98C8-53AF68B0C830}"/>
              </c:ext>
            </c:extLst>
          </c:dPt>
          <c:dPt>
            <c:idx val="6"/>
            <c:invertIfNegative val="0"/>
            <c:bubble3D val="0"/>
            <c:extLst>
              <c:ext xmlns:c16="http://schemas.microsoft.com/office/drawing/2014/chart" uri="{C3380CC4-5D6E-409C-BE32-E72D297353CC}">
                <c16:uniqueId val="{0000000B-8816-4D92-98C8-53AF68B0C830}"/>
              </c:ext>
            </c:extLst>
          </c:dPt>
          <c:dLbls>
            <c:dLbl>
              <c:idx val="0"/>
              <c:layout>
                <c:manualLayout>
                  <c:x val="-3.1893415119769064E-2"/>
                  <c:y val="-3.317586552437198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BBE-4EAA-8A8F-26D583FE37B7}"/>
                </c:ext>
              </c:extLst>
            </c:dLbl>
            <c:dLbl>
              <c:idx val="1"/>
              <c:layout>
                <c:manualLayout>
                  <c:x val="-1.6479276037755234E-2"/>
                  <c:y val="1.3061364379674008E-7"/>
                </c:manualLayout>
              </c:layout>
              <c:tx>
                <c:rich>
                  <a:bodyPr rot="0" spcFirstLastPara="1" vertOverflow="ellipsis" vert="horz" wrap="square" lIns="38100" tIns="19050" rIns="38100" bIns="19050" anchor="ctr" anchorCtr="1">
                    <a:noAutofit/>
                  </a:bodyPr>
                  <a:lstStyle/>
                  <a:p>
                    <a:pPr>
                      <a:defRPr sz="1400" b="0" i="0" u="none" strike="noStrike" kern="1200" baseline="0">
                        <a:solidFill>
                          <a:schemeClr val="tx1">
                            <a:lumMod val="75000"/>
                            <a:lumOff val="25000"/>
                          </a:schemeClr>
                        </a:solidFill>
                        <a:latin typeface="+mn-lt"/>
                        <a:ea typeface="+mn-ea"/>
                        <a:cs typeface="+mn-cs"/>
                      </a:defRPr>
                    </a:pPr>
                    <a:fld id="{75DD99E6-6CF6-4A17-AB8B-1AA928B4D31F}" type="VALUE">
                      <a:rPr lang="en-US" b="1" i="0" baseline="0"/>
                      <a:pPr>
                        <a:defRPr sz="1400" b="0" i="0" u="none" strike="noStrike" kern="1200" baseline="0">
                          <a:solidFill>
                            <a:schemeClr val="tx1">
                              <a:lumMod val="75000"/>
                              <a:lumOff val="25000"/>
                            </a:schemeClr>
                          </a:solidFill>
                          <a:latin typeface="+mn-lt"/>
                          <a:ea typeface="+mn-ea"/>
                          <a:cs typeface="+mn-cs"/>
                        </a:defRPr>
                      </a:pPr>
                      <a:t>[VALUE]</a:t>
                    </a:fld>
                    <a:endParaRPr lang="en-US"/>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5.4508374586421077E-2"/>
                      <c:h val="6.7131494502210495E-2"/>
                    </c:manualLayout>
                  </c15:layout>
                  <c15:dlblFieldTable/>
                  <c15:showDataLabelsRange val="0"/>
                </c:ext>
                <c:ext xmlns:c16="http://schemas.microsoft.com/office/drawing/2014/chart" uri="{C3380CC4-5D6E-409C-BE32-E72D297353CC}">
                  <c16:uniqueId val="{00000001-8816-4D92-98C8-53AF68B0C830}"/>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7"/>
                <c:pt idx="0">
                  <c:v>2018-19</c:v>
                </c:pt>
                <c:pt idx="1">
                  <c:v>2019-20</c:v>
                </c:pt>
                <c:pt idx="2">
                  <c:v>2020-21</c:v>
                </c:pt>
                <c:pt idx="3">
                  <c:v>2021-22</c:v>
                </c:pt>
                <c:pt idx="4">
                  <c:v>2022-23</c:v>
                </c:pt>
                <c:pt idx="5">
                  <c:v>2023-24</c:v>
                </c:pt>
                <c:pt idx="6">
                  <c:v>2024-25</c:v>
                </c:pt>
              </c:strCache>
            </c:strRef>
          </c:cat>
          <c:val>
            <c:numRef>
              <c:f>Sheet1!$B$2:$H$2</c:f>
              <c:numCache>
                <c:formatCode>General</c:formatCode>
                <c:ptCount val="7"/>
                <c:pt idx="0">
                  <c:v>522</c:v>
                </c:pt>
                <c:pt idx="1">
                  <c:v>600</c:v>
                </c:pt>
                <c:pt idx="2">
                  <c:v>690</c:v>
                </c:pt>
                <c:pt idx="3">
                  <c:v>794</c:v>
                </c:pt>
                <c:pt idx="4">
                  <c:v>913</c:v>
                </c:pt>
                <c:pt idx="5">
                  <c:v>1050</c:v>
                </c:pt>
                <c:pt idx="6" formatCode="_(* #,##0_);_(* \(#,##0\);_(* &quot;-&quot;??_);_(@_)">
                  <c:v>1208</c:v>
                </c:pt>
              </c:numCache>
            </c:numRef>
          </c:val>
          <c:extLst>
            <c:ext xmlns:c16="http://schemas.microsoft.com/office/drawing/2014/chart" uri="{C3380CC4-5D6E-409C-BE32-E72D297353CC}">
              <c16:uniqueId val="{0000000C-8816-4D92-98C8-53AF68B0C830}"/>
            </c:ext>
          </c:extLst>
        </c:ser>
        <c:ser>
          <c:idx val="1"/>
          <c:order val="1"/>
          <c:tx>
            <c:strRef>
              <c:f>Sheet1!$A$3</c:f>
              <c:strCache>
                <c:ptCount val="1"/>
                <c:pt idx="0">
                  <c:v>Actual</c:v>
                </c:pt>
              </c:strCache>
            </c:strRef>
          </c:tx>
          <c:spPr>
            <a:solidFill>
              <a:srgbClr val="891728"/>
            </a:solidFill>
            <a:ln>
              <a:noFill/>
            </a:ln>
            <a:effectLst/>
          </c:spPr>
          <c:invertIfNegative val="0"/>
          <c:dLbls>
            <c:dLbl>
              <c:idx val="0"/>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B007-416D-B6A2-2DFB21F397DA}"/>
                </c:ext>
              </c:extLst>
            </c:dLbl>
            <c:dLbl>
              <c:idx val="1"/>
              <c:layout>
                <c:manualLayout>
                  <c:x val="3.0480005937524316E-2"/>
                  <c:y val="-4.9762492150120571E-3"/>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5.4843615284851391E-2"/>
                      <c:h val="5.0543561740024515E-2"/>
                    </c:manualLayout>
                  </c15:layout>
                </c:ext>
                <c:ext xmlns:c16="http://schemas.microsoft.com/office/drawing/2014/chart" uri="{C3380CC4-5D6E-409C-BE32-E72D297353CC}">
                  <c16:uniqueId val="{0000000C-C27A-4CF2-92D3-9318D60C6C48}"/>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2018-19</c:v>
                </c:pt>
                <c:pt idx="1">
                  <c:v>2019-20</c:v>
                </c:pt>
                <c:pt idx="2">
                  <c:v>2020-21</c:v>
                </c:pt>
                <c:pt idx="3">
                  <c:v>2021-22</c:v>
                </c:pt>
                <c:pt idx="4">
                  <c:v>2022-23</c:v>
                </c:pt>
                <c:pt idx="5">
                  <c:v>2023-24</c:v>
                </c:pt>
                <c:pt idx="6">
                  <c:v>2024-25</c:v>
                </c:pt>
              </c:strCache>
            </c:strRef>
          </c:cat>
          <c:val>
            <c:numRef>
              <c:f>Sheet1!$B$3:$H$3</c:f>
              <c:numCache>
                <c:formatCode>General</c:formatCode>
                <c:ptCount val="7"/>
                <c:pt idx="0">
                  <c:v>614</c:v>
                </c:pt>
                <c:pt idx="1">
                  <c:v>534</c:v>
                </c:pt>
              </c:numCache>
            </c:numRef>
          </c:val>
          <c:extLst>
            <c:ext xmlns:c16="http://schemas.microsoft.com/office/drawing/2014/chart" uri="{C3380CC4-5D6E-409C-BE32-E72D297353CC}">
              <c16:uniqueId val="{0000000C-B007-416D-B6A2-2DFB21F397DA}"/>
            </c:ext>
          </c:extLst>
        </c:ser>
        <c:dLbls>
          <c:showLegendKey val="0"/>
          <c:showVal val="0"/>
          <c:showCatName val="0"/>
          <c:showSerName val="0"/>
          <c:showPercent val="0"/>
          <c:showBubbleSize val="0"/>
        </c:dLbls>
        <c:gapWidth val="36"/>
        <c:overlap val="55"/>
        <c:axId val="665874960"/>
        <c:axId val="665861648"/>
      </c:barChart>
      <c:lineChart>
        <c:grouping val="standard"/>
        <c:varyColors val="0"/>
        <c:ser>
          <c:idx val="2"/>
          <c:order val="2"/>
          <c:tx>
            <c:strRef>
              <c:f>Sheet1!$A$4</c:f>
              <c:strCache>
                <c:ptCount val="1"/>
                <c:pt idx="0">
                  <c:v>Floor ISS</c:v>
                </c:pt>
              </c:strCache>
            </c:strRef>
          </c:tx>
          <c:spPr>
            <a:ln w="28575" cap="rnd">
              <a:solidFill>
                <a:schemeClr val="accent1"/>
              </a:solidFill>
              <a:round/>
            </a:ln>
            <a:effectLst/>
          </c:spPr>
          <c:marker>
            <c:symbol val="none"/>
          </c:marker>
          <c:dLbls>
            <c:dLbl>
              <c:idx val="0"/>
              <c:layout>
                <c:manualLayout>
                  <c:x val="0.31437398114954479"/>
                  <c:y val="-7.1328110877399764E-2"/>
                </c:manualLayout>
              </c:layout>
              <c:tx>
                <c:rich>
                  <a:bodyPr rot="0" spcFirstLastPara="1" vertOverflow="ellipsis" vert="horz" wrap="square" lIns="38100" tIns="19050" rIns="38100" bIns="19050" anchor="ctr" anchorCtr="1">
                    <a:noAutofit/>
                  </a:bodyPr>
                  <a:lstStyle/>
                  <a:p>
                    <a:pPr>
                      <a:defRPr sz="1050" b="0" i="0" u="none" strike="noStrike" kern="1200" baseline="0">
                        <a:solidFill>
                          <a:schemeClr val="bg1"/>
                        </a:solidFill>
                        <a:latin typeface="+mn-lt"/>
                        <a:ea typeface="+mn-ea"/>
                        <a:cs typeface="+mn-cs"/>
                      </a:defRPr>
                    </a:pPr>
                    <a:fld id="{930DD98B-9D37-4629-9F4A-E69151E5ACB0}" type="SERIESNAME">
                      <a:rPr lang="en-US" sz="1400" b="1" baseline="0" dirty="0">
                        <a:solidFill>
                          <a:schemeClr val="tx1"/>
                        </a:solidFill>
                      </a:rPr>
                      <a:pPr>
                        <a:defRPr sz="1050" b="0" i="0" u="none" strike="noStrike" kern="1200" baseline="0">
                          <a:solidFill>
                            <a:schemeClr val="bg1"/>
                          </a:solidFill>
                          <a:latin typeface="+mn-lt"/>
                          <a:ea typeface="+mn-ea"/>
                          <a:cs typeface="+mn-cs"/>
                        </a:defRPr>
                      </a:pPr>
                      <a:t>[SERIES NAME]</a:t>
                    </a:fld>
                    <a:r>
                      <a:rPr lang="en-US" sz="1100" b="1" baseline="0" dirty="0"/>
                      <a:t>, </a:t>
                    </a:r>
                    <a:fld id="{658C72D2-7553-44AD-8C09-8F72F2C08028}" type="VALUE">
                      <a:rPr lang="en-US" sz="1400" b="1" baseline="0" dirty="0">
                        <a:solidFill>
                          <a:schemeClr val="tx1"/>
                        </a:solidFill>
                      </a:rPr>
                      <a:pPr>
                        <a:defRPr sz="1050" b="0" i="0" u="none" strike="noStrike" kern="1200" baseline="0">
                          <a:solidFill>
                            <a:schemeClr val="bg1"/>
                          </a:solidFill>
                          <a:latin typeface="+mn-lt"/>
                          <a:ea typeface="+mn-ea"/>
                          <a:cs typeface="+mn-cs"/>
                        </a:defRPr>
                      </a:pPr>
                      <a:t>[VALUE]</a:t>
                    </a:fld>
                    <a:endParaRPr lang="en-US" sz="1100" b="1" baseline="0" dirty="0"/>
                  </a:p>
                </c:rich>
              </c:tx>
              <c:spPr>
                <a:solidFill>
                  <a:srgbClr val="FAF4DA"/>
                </a:solidFill>
                <a:ln>
                  <a:solidFill>
                    <a:schemeClr val="tx1"/>
                  </a:solidFill>
                </a:ln>
                <a:effectLst/>
              </c:spPr>
              <c:showLegendKey val="0"/>
              <c:showVal val="1"/>
              <c:showCatName val="0"/>
              <c:showSerName val="1"/>
              <c:showPercent val="0"/>
              <c:showBubbleSize val="0"/>
              <c:extLst>
                <c:ext xmlns:c15="http://schemas.microsoft.com/office/drawing/2012/chart" uri="{CE6537A1-D6FC-4f65-9D91-7224C49458BB}">
                  <c15:layout>
                    <c:manualLayout>
                      <c:w val="0.14336970152847031"/>
                      <c:h val="7.3567612413938666E-2"/>
                    </c:manualLayout>
                  </c15:layout>
                  <c15:dlblFieldTable/>
                  <c15:showDataLabelsRange val="0"/>
                </c:ext>
                <c:ext xmlns:c16="http://schemas.microsoft.com/office/drawing/2014/chart" uri="{C3380CC4-5D6E-409C-BE32-E72D297353CC}">
                  <c16:uniqueId val="{0000000C-F199-44E1-B720-B7941A67524E}"/>
                </c:ext>
              </c:extLst>
            </c:dLbl>
            <c:dLbl>
              <c:idx val="1"/>
              <c:delete val="1"/>
              <c:extLst>
                <c:ext xmlns:c15="http://schemas.microsoft.com/office/drawing/2012/chart" uri="{CE6537A1-D6FC-4f65-9D91-7224C49458BB}"/>
                <c:ext xmlns:c16="http://schemas.microsoft.com/office/drawing/2014/chart" uri="{C3380CC4-5D6E-409C-BE32-E72D297353CC}">
                  <c16:uniqueId val="{0000000D-F199-44E1-B720-B7941A67524E}"/>
                </c:ext>
              </c:extLst>
            </c:dLbl>
            <c:dLbl>
              <c:idx val="2"/>
              <c:delete val="1"/>
              <c:extLst>
                <c:ext xmlns:c15="http://schemas.microsoft.com/office/drawing/2012/chart" uri="{CE6537A1-D6FC-4f65-9D91-7224C49458BB}"/>
                <c:ext xmlns:c16="http://schemas.microsoft.com/office/drawing/2014/chart" uri="{C3380CC4-5D6E-409C-BE32-E72D297353CC}">
                  <c16:uniqueId val="{0000000E-F199-44E1-B720-B7941A67524E}"/>
                </c:ext>
              </c:extLst>
            </c:dLbl>
            <c:dLbl>
              <c:idx val="3"/>
              <c:delete val="1"/>
              <c:extLst>
                <c:ext xmlns:c15="http://schemas.microsoft.com/office/drawing/2012/chart" uri="{CE6537A1-D6FC-4f65-9D91-7224C49458BB}"/>
                <c:ext xmlns:c16="http://schemas.microsoft.com/office/drawing/2014/chart" uri="{C3380CC4-5D6E-409C-BE32-E72D297353CC}">
                  <c16:uniqueId val="{0000000F-F199-44E1-B720-B7941A67524E}"/>
                </c:ext>
              </c:extLst>
            </c:dLbl>
            <c:dLbl>
              <c:idx val="4"/>
              <c:delete val="1"/>
              <c:extLst>
                <c:ext xmlns:c15="http://schemas.microsoft.com/office/drawing/2012/chart" uri="{CE6537A1-D6FC-4f65-9D91-7224C49458BB}"/>
                <c:ext xmlns:c16="http://schemas.microsoft.com/office/drawing/2014/chart" uri="{C3380CC4-5D6E-409C-BE32-E72D297353CC}">
                  <c16:uniqueId val="{00000010-F199-44E1-B720-B7941A67524E}"/>
                </c:ext>
              </c:extLst>
            </c:dLbl>
            <c:dLbl>
              <c:idx val="5"/>
              <c:delete val="1"/>
              <c:extLst>
                <c:ext xmlns:c15="http://schemas.microsoft.com/office/drawing/2012/chart" uri="{CE6537A1-D6FC-4f65-9D91-7224C49458BB}"/>
                <c:ext xmlns:c16="http://schemas.microsoft.com/office/drawing/2014/chart" uri="{C3380CC4-5D6E-409C-BE32-E72D297353CC}">
                  <c16:uniqueId val="{00000011-F199-44E1-B720-B7941A67524E}"/>
                </c:ext>
              </c:extLst>
            </c:dLbl>
            <c:dLbl>
              <c:idx val="6"/>
              <c:delete val="1"/>
              <c:extLst>
                <c:ext xmlns:c15="http://schemas.microsoft.com/office/drawing/2012/chart" uri="{CE6537A1-D6FC-4f65-9D91-7224C49458BB}"/>
                <c:ext xmlns:c16="http://schemas.microsoft.com/office/drawing/2014/chart" uri="{C3380CC4-5D6E-409C-BE32-E72D297353CC}">
                  <c16:uniqueId val="{00000012-F199-44E1-B720-B7941A67524E}"/>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0"/>
              </c:ext>
            </c:extLst>
          </c:dLbls>
          <c:cat>
            <c:strRef>
              <c:f>Sheet1!$B$1:$H$1</c:f>
              <c:strCache>
                <c:ptCount val="7"/>
                <c:pt idx="0">
                  <c:v>2018-19</c:v>
                </c:pt>
                <c:pt idx="1">
                  <c:v>2019-20</c:v>
                </c:pt>
                <c:pt idx="2">
                  <c:v>2020-21</c:v>
                </c:pt>
                <c:pt idx="3">
                  <c:v>2021-22</c:v>
                </c:pt>
                <c:pt idx="4">
                  <c:v>2022-23</c:v>
                </c:pt>
                <c:pt idx="5">
                  <c:v>2023-24</c:v>
                </c:pt>
                <c:pt idx="6">
                  <c:v>2024-25</c:v>
                </c:pt>
              </c:strCache>
            </c:strRef>
          </c:cat>
          <c:val>
            <c:numRef>
              <c:f>Sheet1!$B$4:$H$4</c:f>
              <c:numCache>
                <c:formatCode>General</c:formatCode>
                <c:ptCount val="7"/>
                <c:pt idx="0">
                  <c:v>299</c:v>
                </c:pt>
                <c:pt idx="1">
                  <c:v>299</c:v>
                </c:pt>
                <c:pt idx="2">
                  <c:v>299</c:v>
                </c:pt>
                <c:pt idx="3">
                  <c:v>299</c:v>
                </c:pt>
                <c:pt idx="4">
                  <c:v>299</c:v>
                </c:pt>
                <c:pt idx="5">
                  <c:v>299</c:v>
                </c:pt>
                <c:pt idx="6">
                  <c:v>299</c:v>
                </c:pt>
              </c:numCache>
            </c:numRef>
          </c:val>
          <c:smooth val="0"/>
          <c:extLst>
            <c:ext xmlns:c16="http://schemas.microsoft.com/office/drawing/2014/chart" uri="{C3380CC4-5D6E-409C-BE32-E72D297353CC}">
              <c16:uniqueId val="{0000000C-8B90-42ED-8215-30BED944AB1D}"/>
            </c:ext>
          </c:extLst>
        </c:ser>
        <c:dLbls>
          <c:showLegendKey val="0"/>
          <c:showVal val="0"/>
          <c:showCatName val="0"/>
          <c:showSerName val="0"/>
          <c:showPercent val="0"/>
          <c:showBubbleSize val="0"/>
        </c:dLbls>
        <c:marker val="1"/>
        <c:smooth val="0"/>
        <c:axId val="665874960"/>
        <c:axId val="665861648"/>
      </c:lineChart>
      <c:catAx>
        <c:axId val="665874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65861648"/>
        <c:crosses val="autoZero"/>
        <c:auto val="1"/>
        <c:lblAlgn val="ctr"/>
        <c:lblOffset val="100"/>
        <c:noMultiLvlLbl val="0"/>
      </c:catAx>
      <c:valAx>
        <c:axId val="665861648"/>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658749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277542786490533E-2"/>
          <c:y val="3.6603840750826608E-2"/>
          <c:w val="0.9188546886184682"/>
          <c:h val="0.84040209436468405"/>
        </c:manualLayout>
      </c:layout>
      <c:barChart>
        <c:barDir val="col"/>
        <c:grouping val="clustered"/>
        <c:varyColors val="0"/>
        <c:ser>
          <c:idx val="0"/>
          <c:order val="0"/>
          <c:tx>
            <c:strRef>
              <c:f>Sheet1!$A$2</c:f>
              <c:strCache>
                <c:ptCount val="1"/>
                <c:pt idx="0">
                  <c:v>FTES</c:v>
                </c:pt>
              </c:strCache>
            </c:strRef>
          </c:tx>
          <c:spPr>
            <a:solidFill>
              <a:srgbClr val="6D8F99"/>
            </a:solidFill>
            <a:ln>
              <a:noFill/>
            </a:ln>
            <a:effectLst/>
          </c:spPr>
          <c:invertIfNegative val="0"/>
          <c:dPt>
            <c:idx val="1"/>
            <c:invertIfNegative val="0"/>
            <c:bubble3D val="0"/>
            <c:spPr>
              <a:solidFill>
                <a:srgbClr val="6D8F99"/>
              </a:solidFill>
              <a:ln>
                <a:noFill/>
              </a:ln>
              <a:effectLst/>
            </c:spPr>
            <c:extLst>
              <c:ext xmlns:c16="http://schemas.microsoft.com/office/drawing/2014/chart" uri="{C3380CC4-5D6E-409C-BE32-E72D297353CC}">
                <c16:uniqueId val="{00000001-8DAB-4C71-AE5F-81E329770540}"/>
              </c:ext>
            </c:extLst>
          </c:dPt>
          <c:dPt>
            <c:idx val="2"/>
            <c:invertIfNegative val="0"/>
            <c:bubble3D val="0"/>
            <c:spPr>
              <a:solidFill>
                <a:srgbClr val="6D8F99"/>
              </a:solidFill>
              <a:ln>
                <a:noFill/>
              </a:ln>
              <a:effectLst/>
            </c:spPr>
            <c:extLst>
              <c:ext xmlns:c16="http://schemas.microsoft.com/office/drawing/2014/chart" uri="{C3380CC4-5D6E-409C-BE32-E72D297353CC}">
                <c16:uniqueId val="{00000003-8DAB-4C71-AE5F-81E329770540}"/>
              </c:ext>
            </c:extLst>
          </c:dPt>
          <c:dPt>
            <c:idx val="3"/>
            <c:invertIfNegative val="0"/>
            <c:bubble3D val="0"/>
            <c:spPr>
              <a:solidFill>
                <a:srgbClr val="6D8F99"/>
              </a:solidFill>
              <a:ln>
                <a:noFill/>
              </a:ln>
              <a:effectLst/>
            </c:spPr>
            <c:extLst>
              <c:ext xmlns:c16="http://schemas.microsoft.com/office/drawing/2014/chart" uri="{C3380CC4-5D6E-409C-BE32-E72D297353CC}">
                <c16:uniqueId val="{00000005-8DAB-4C71-AE5F-81E329770540}"/>
              </c:ext>
            </c:extLst>
          </c:dPt>
          <c:dPt>
            <c:idx val="4"/>
            <c:invertIfNegative val="0"/>
            <c:bubble3D val="0"/>
            <c:spPr>
              <a:solidFill>
                <a:srgbClr val="6D8F99"/>
              </a:solidFill>
              <a:ln>
                <a:noFill/>
              </a:ln>
              <a:effectLst/>
            </c:spPr>
            <c:extLst>
              <c:ext xmlns:c16="http://schemas.microsoft.com/office/drawing/2014/chart" uri="{C3380CC4-5D6E-409C-BE32-E72D297353CC}">
                <c16:uniqueId val="{00000007-8DAB-4C71-AE5F-81E329770540}"/>
              </c:ext>
            </c:extLst>
          </c:dPt>
          <c:dPt>
            <c:idx val="5"/>
            <c:invertIfNegative val="0"/>
            <c:bubble3D val="0"/>
            <c:spPr>
              <a:solidFill>
                <a:srgbClr val="6D8F99"/>
              </a:solidFill>
              <a:ln>
                <a:noFill/>
              </a:ln>
              <a:effectLst/>
            </c:spPr>
            <c:extLst>
              <c:ext xmlns:c16="http://schemas.microsoft.com/office/drawing/2014/chart" uri="{C3380CC4-5D6E-409C-BE32-E72D297353CC}">
                <c16:uniqueId val="{00000009-8DAB-4C71-AE5F-81E329770540}"/>
              </c:ext>
            </c:extLst>
          </c:dPt>
          <c:dPt>
            <c:idx val="6"/>
            <c:invertIfNegative val="0"/>
            <c:bubble3D val="0"/>
            <c:spPr>
              <a:solidFill>
                <a:srgbClr val="6D8F99"/>
              </a:solidFill>
              <a:ln>
                <a:noFill/>
              </a:ln>
              <a:effectLst/>
            </c:spPr>
            <c:extLst>
              <c:ext xmlns:c16="http://schemas.microsoft.com/office/drawing/2014/chart" uri="{C3380CC4-5D6E-409C-BE32-E72D297353CC}">
                <c16:uniqueId val="{0000000B-8DAB-4C71-AE5F-81E329770540}"/>
              </c:ext>
            </c:extLst>
          </c:dPt>
          <c:dLbls>
            <c:dLbl>
              <c:idx val="0"/>
              <c:layout>
                <c:manualLayout>
                  <c:x val="-2.3546272597237298E-2"/>
                  <c:y val="7.363091431622613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223-45A5-A308-85544A7E921F}"/>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7"/>
                <c:pt idx="0">
                  <c:v>2018-19</c:v>
                </c:pt>
                <c:pt idx="1">
                  <c:v>2019-20</c:v>
                </c:pt>
                <c:pt idx="2">
                  <c:v>2020-21</c:v>
                </c:pt>
                <c:pt idx="3">
                  <c:v>2021-22</c:v>
                </c:pt>
                <c:pt idx="4">
                  <c:v>2022-23</c:v>
                </c:pt>
                <c:pt idx="5">
                  <c:v>2023-24</c:v>
                </c:pt>
                <c:pt idx="6">
                  <c:v>2024-25</c:v>
                </c:pt>
              </c:strCache>
            </c:strRef>
          </c:cat>
          <c:val>
            <c:numRef>
              <c:f>Sheet1!$B$2:$H$2</c:f>
              <c:numCache>
                <c:formatCode>_(* #,##0_);_(* \(#,##0\);_(* "-"??_);_(@_)</c:formatCode>
                <c:ptCount val="7"/>
                <c:pt idx="0">
                  <c:v>970</c:v>
                </c:pt>
                <c:pt idx="1">
                  <c:v>1116</c:v>
                </c:pt>
                <c:pt idx="2">
                  <c:v>1284</c:v>
                </c:pt>
                <c:pt idx="3">
                  <c:v>1476</c:v>
                </c:pt>
                <c:pt idx="4">
                  <c:v>1698</c:v>
                </c:pt>
                <c:pt idx="5">
                  <c:v>1953</c:v>
                </c:pt>
                <c:pt idx="6">
                  <c:v>2246</c:v>
                </c:pt>
              </c:numCache>
            </c:numRef>
          </c:val>
          <c:extLst>
            <c:ext xmlns:c16="http://schemas.microsoft.com/office/drawing/2014/chart" uri="{C3380CC4-5D6E-409C-BE32-E72D297353CC}">
              <c16:uniqueId val="{0000000C-8DAB-4C71-AE5F-81E329770540}"/>
            </c:ext>
          </c:extLst>
        </c:ser>
        <c:ser>
          <c:idx val="1"/>
          <c:order val="1"/>
          <c:tx>
            <c:strRef>
              <c:f>Sheet1!$A$3</c:f>
              <c:strCache>
                <c:ptCount val="1"/>
                <c:pt idx="0">
                  <c:v>Actual</c:v>
                </c:pt>
              </c:strCache>
            </c:strRef>
          </c:tx>
          <c:spPr>
            <a:solidFill>
              <a:srgbClr val="891728"/>
            </a:solidFill>
            <a:ln>
              <a:noFill/>
            </a:ln>
            <a:effectLst/>
          </c:spPr>
          <c:invertIfNegative val="0"/>
          <c:dLbls>
            <c:dLbl>
              <c:idx val="1"/>
              <c:layout>
                <c:manualLayout>
                  <c:x val="2.6446280991735053E-3"/>
                  <c:y val="-6.62678228846041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AB8-4EFA-B1A4-503DB6C79787}"/>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7"/>
                <c:pt idx="0">
                  <c:v>2018-19</c:v>
                </c:pt>
                <c:pt idx="1">
                  <c:v>2019-20</c:v>
                </c:pt>
                <c:pt idx="2">
                  <c:v>2020-21</c:v>
                </c:pt>
                <c:pt idx="3">
                  <c:v>2021-22</c:v>
                </c:pt>
                <c:pt idx="4">
                  <c:v>2022-23</c:v>
                </c:pt>
                <c:pt idx="5">
                  <c:v>2023-24</c:v>
                </c:pt>
                <c:pt idx="6">
                  <c:v>2024-25</c:v>
                </c:pt>
              </c:strCache>
            </c:strRef>
          </c:cat>
          <c:val>
            <c:numRef>
              <c:f>Sheet1!$B$3:$H$3</c:f>
              <c:numCache>
                <c:formatCode>_(* #,##0_);_(* \(#,##0\);_(* "-"??_);_(@_)</c:formatCode>
                <c:ptCount val="7"/>
                <c:pt idx="0">
                  <c:v>1025</c:v>
                </c:pt>
                <c:pt idx="1">
                  <c:v>1123</c:v>
                </c:pt>
              </c:numCache>
            </c:numRef>
          </c:val>
          <c:extLst>
            <c:ext xmlns:c16="http://schemas.microsoft.com/office/drawing/2014/chart" uri="{C3380CC4-5D6E-409C-BE32-E72D297353CC}">
              <c16:uniqueId val="{0000000C-5DCA-4660-9D28-C54E3F165EA8}"/>
            </c:ext>
          </c:extLst>
        </c:ser>
        <c:dLbls>
          <c:showLegendKey val="0"/>
          <c:showVal val="0"/>
          <c:showCatName val="0"/>
          <c:showSerName val="0"/>
          <c:showPercent val="0"/>
          <c:showBubbleSize val="0"/>
        </c:dLbls>
        <c:gapWidth val="66"/>
        <c:overlap val="42"/>
        <c:axId val="665874960"/>
        <c:axId val="665861648"/>
      </c:barChart>
      <c:lineChart>
        <c:grouping val="standard"/>
        <c:varyColors val="0"/>
        <c:ser>
          <c:idx val="2"/>
          <c:order val="2"/>
          <c:tx>
            <c:strRef>
              <c:f>Sheet1!$A$4</c:f>
              <c:strCache>
                <c:ptCount val="1"/>
                <c:pt idx="0">
                  <c:v>Floor ISS</c:v>
                </c:pt>
              </c:strCache>
            </c:strRef>
          </c:tx>
          <c:spPr>
            <a:ln w="28575" cap="rnd">
              <a:solidFill>
                <a:srgbClr val="C00000"/>
              </a:solidFill>
              <a:round/>
            </a:ln>
            <a:effectLst/>
          </c:spPr>
          <c:marker>
            <c:symbol val="none"/>
          </c:marker>
          <c:dLbls>
            <c:dLbl>
              <c:idx val="0"/>
              <c:layout>
                <c:manualLayout>
                  <c:x val="0.3074380685885339"/>
                  <c:y val="-8.467555146366082E-2"/>
                </c:manualLayout>
              </c:layout>
              <c:tx>
                <c:rich>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fld id="{C03EFEF1-F951-43BF-82C7-1013FB847496}" type="SERIESNAME">
                      <a:rPr lang="en-US" sz="1400" b="1" baseline="0">
                        <a:solidFill>
                          <a:schemeClr val="tx1"/>
                        </a:solidFill>
                      </a:rPr>
                      <a:pPr>
                        <a:defRPr sz="1050">
                          <a:solidFill>
                            <a:schemeClr val="tx1"/>
                          </a:solidFill>
                        </a:defRPr>
                      </a:pPr>
                      <a:t>[SERIES NAME]</a:t>
                    </a:fld>
                    <a:r>
                      <a:rPr lang="en-US" sz="1400" baseline="0" dirty="0">
                        <a:solidFill>
                          <a:schemeClr val="tx1"/>
                        </a:solidFill>
                      </a:rPr>
                      <a:t>, </a:t>
                    </a:r>
                    <a:fld id="{29DD1C34-E4DE-4D31-8811-2BF5ACEEA1A5}" type="VALUE">
                      <a:rPr lang="en-US" sz="1400" b="1" baseline="0">
                        <a:solidFill>
                          <a:schemeClr val="tx1"/>
                        </a:solidFill>
                      </a:rPr>
                      <a:pPr>
                        <a:defRPr sz="1050">
                          <a:solidFill>
                            <a:schemeClr val="tx1"/>
                          </a:solidFill>
                        </a:defRPr>
                      </a:pPr>
                      <a:t>[VALUE]</a:t>
                    </a:fld>
                    <a:endParaRPr lang="en-US" sz="1400" baseline="0" dirty="0">
                      <a:solidFill>
                        <a:schemeClr val="tx1"/>
                      </a:solidFill>
                    </a:endParaRPr>
                  </a:p>
                </c:rich>
              </c:tx>
              <c:spPr>
                <a:solidFill>
                  <a:srgbClr val="FAF4DA"/>
                </a:solidFill>
                <a:ln>
                  <a:solidFill>
                    <a:schemeClr val="accent1"/>
                  </a:solid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endParaRPr lang="en-US"/>
                </a:p>
              </c:txPr>
              <c:showLegendKey val="0"/>
              <c:showVal val="1"/>
              <c:showCatName val="0"/>
              <c:showSerName val="1"/>
              <c:showPercent val="0"/>
              <c:showBubbleSize val="0"/>
              <c:extLst>
                <c:ext xmlns:c15="http://schemas.microsoft.com/office/drawing/2012/chart" uri="{CE6537A1-D6FC-4f65-9D91-7224C49458BB}">
                  <c15:layout>
                    <c:manualLayout>
                      <c:w val="0.13495537190082643"/>
                      <c:h val="9.4818354853465778E-2"/>
                    </c:manualLayout>
                  </c15:layout>
                  <c15:dlblFieldTable/>
                  <c15:showDataLabelsRange val="0"/>
                </c:ext>
                <c:ext xmlns:c16="http://schemas.microsoft.com/office/drawing/2014/chart" uri="{C3380CC4-5D6E-409C-BE32-E72D297353CC}">
                  <c16:uniqueId val="{0000000C-AC36-49D2-AEB7-5D4B1E9D4BCB}"/>
                </c:ext>
              </c:extLst>
            </c:dLbl>
            <c:dLbl>
              <c:idx val="1"/>
              <c:delete val="1"/>
              <c:extLst>
                <c:ext xmlns:c15="http://schemas.microsoft.com/office/drawing/2012/chart" uri="{CE6537A1-D6FC-4f65-9D91-7224C49458BB}"/>
                <c:ext xmlns:c16="http://schemas.microsoft.com/office/drawing/2014/chart" uri="{C3380CC4-5D6E-409C-BE32-E72D297353CC}">
                  <c16:uniqueId val="{0000000D-AC36-49D2-AEB7-5D4B1E9D4BCB}"/>
                </c:ext>
              </c:extLst>
            </c:dLbl>
            <c:dLbl>
              <c:idx val="2"/>
              <c:delete val="1"/>
              <c:extLst>
                <c:ext xmlns:c15="http://schemas.microsoft.com/office/drawing/2012/chart" uri="{CE6537A1-D6FC-4f65-9D91-7224C49458BB}"/>
                <c:ext xmlns:c16="http://schemas.microsoft.com/office/drawing/2014/chart" uri="{C3380CC4-5D6E-409C-BE32-E72D297353CC}">
                  <c16:uniqueId val="{0000000E-AC36-49D2-AEB7-5D4B1E9D4BCB}"/>
                </c:ext>
              </c:extLst>
            </c:dLbl>
            <c:dLbl>
              <c:idx val="3"/>
              <c:delete val="1"/>
              <c:extLst>
                <c:ext xmlns:c15="http://schemas.microsoft.com/office/drawing/2012/chart" uri="{CE6537A1-D6FC-4f65-9D91-7224C49458BB}"/>
                <c:ext xmlns:c16="http://schemas.microsoft.com/office/drawing/2014/chart" uri="{C3380CC4-5D6E-409C-BE32-E72D297353CC}">
                  <c16:uniqueId val="{0000000F-AC36-49D2-AEB7-5D4B1E9D4BCB}"/>
                </c:ext>
              </c:extLst>
            </c:dLbl>
            <c:dLbl>
              <c:idx val="4"/>
              <c:delete val="1"/>
              <c:extLst>
                <c:ext xmlns:c15="http://schemas.microsoft.com/office/drawing/2012/chart" uri="{CE6537A1-D6FC-4f65-9D91-7224C49458BB}"/>
                <c:ext xmlns:c16="http://schemas.microsoft.com/office/drawing/2014/chart" uri="{C3380CC4-5D6E-409C-BE32-E72D297353CC}">
                  <c16:uniqueId val="{00000010-AC36-49D2-AEB7-5D4B1E9D4BCB}"/>
                </c:ext>
              </c:extLst>
            </c:dLbl>
            <c:dLbl>
              <c:idx val="5"/>
              <c:delete val="1"/>
              <c:extLst>
                <c:ext xmlns:c15="http://schemas.microsoft.com/office/drawing/2012/chart" uri="{CE6537A1-D6FC-4f65-9D91-7224C49458BB}"/>
                <c:ext xmlns:c16="http://schemas.microsoft.com/office/drawing/2014/chart" uri="{C3380CC4-5D6E-409C-BE32-E72D297353CC}">
                  <c16:uniqueId val="{00000011-AC36-49D2-AEB7-5D4B1E9D4BCB}"/>
                </c:ext>
              </c:extLst>
            </c:dLbl>
            <c:dLbl>
              <c:idx val="6"/>
              <c:delete val="1"/>
              <c:extLst>
                <c:ext xmlns:c15="http://schemas.microsoft.com/office/drawing/2012/chart" uri="{CE6537A1-D6FC-4f65-9D91-7224C49458BB}"/>
                <c:ext xmlns:c16="http://schemas.microsoft.com/office/drawing/2014/chart" uri="{C3380CC4-5D6E-409C-BE32-E72D297353CC}">
                  <c16:uniqueId val="{00000012-AC36-49D2-AEB7-5D4B1E9D4BCB}"/>
                </c:ext>
              </c:extLst>
            </c:dLbl>
            <c:spPr>
              <a:noFill/>
              <a:ln>
                <a:solidFill>
                  <a:schemeClr val="accent1"/>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0"/>
              </c:ext>
            </c:extLst>
          </c:dLbls>
          <c:cat>
            <c:strRef>
              <c:f>Sheet1!$B$1:$H$1</c:f>
              <c:strCache>
                <c:ptCount val="7"/>
                <c:pt idx="0">
                  <c:v>2018-19</c:v>
                </c:pt>
                <c:pt idx="1">
                  <c:v>2019-20</c:v>
                </c:pt>
                <c:pt idx="2">
                  <c:v>2020-21</c:v>
                </c:pt>
                <c:pt idx="3">
                  <c:v>2021-22</c:v>
                </c:pt>
                <c:pt idx="4">
                  <c:v>2022-23</c:v>
                </c:pt>
                <c:pt idx="5">
                  <c:v>2023-24</c:v>
                </c:pt>
                <c:pt idx="6">
                  <c:v>2024-25</c:v>
                </c:pt>
              </c:strCache>
            </c:strRef>
          </c:cat>
          <c:val>
            <c:numRef>
              <c:f>Sheet1!$B$4:$H$4</c:f>
              <c:numCache>
                <c:formatCode>General</c:formatCode>
                <c:ptCount val="7"/>
                <c:pt idx="0">
                  <c:v>646</c:v>
                </c:pt>
                <c:pt idx="1">
                  <c:v>646</c:v>
                </c:pt>
                <c:pt idx="2">
                  <c:v>646</c:v>
                </c:pt>
                <c:pt idx="3">
                  <c:v>646</c:v>
                </c:pt>
                <c:pt idx="4">
                  <c:v>646</c:v>
                </c:pt>
                <c:pt idx="5">
                  <c:v>646</c:v>
                </c:pt>
                <c:pt idx="6">
                  <c:v>646</c:v>
                </c:pt>
              </c:numCache>
            </c:numRef>
          </c:val>
          <c:smooth val="0"/>
          <c:extLst>
            <c:ext xmlns:c16="http://schemas.microsoft.com/office/drawing/2014/chart" uri="{C3380CC4-5D6E-409C-BE32-E72D297353CC}">
              <c16:uniqueId val="{0000000C-FF55-459D-9C1F-56FAF6BB0A49}"/>
            </c:ext>
          </c:extLst>
        </c:ser>
        <c:dLbls>
          <c:showLegendKey val="0"/>
          <c:showVal val="0"/>
          <c:showCatName val="0"/>
          <c:showSerName val="0"/>
          <c:showPercent val="0"/>
          <c:showBubbleSize val="0"/>
        </c:dLbls>
        <c:marker val="1"/>
        <c:smooth val="0"/>
        <c:axId val="665874960"/>
        <c:axId val="665861648"/>
      </c:lineChart>
      <c:catAx>
        <c:axId val="665874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65861648"/>
        <c:crosses val="autoZero"/>
        <c:auto val="1"/>
        <c:lblAlgn val="ctr"/>
        <c:lblOffset val="100"/>
        <c:noMultiLvlLbl val="0"/>
      </c:catAx>
      <c:valAx>
        <c:axId val="665861648"/>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658749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FTES</c:v>
                </c:pt>
              </c:strCache>
            </c:strRef>
          </c:tx>
          <c:spPr>
            <a:solidFill>
              <a:srgbClr val="6D8F99"/>
            </a:solidFill>
            <a:ln>
              <a:noFill/>
            </a:ln>
            <a:effectLst/>
          </c:spPr>
          <c:invertIfNegative val="0"/>
          <c:dPt>
            <c:idx val="1"/>
            <c:invertIfNegative val="0"/>
            <c:bubble3D val="0"/>
            <c:spPr>
              <a:solidFill>
                <a:srgbClr val="6D8F99"/>
              </a:solidFill>
              <a:ln>
                <a:noFill/>
              </a:ln>
              <a:effectLst/>
            </c:spPr>
            <c:extLst>
              <c:ext xmlns:c16="http://schemas.microsoft.com/office/drawing/2014/chart" uri="{C3380CC4-5D6E-409C-BE32-E72D297353CC}">
                <c16:uniqueId val="{00000001-0129-4DE1-B803-2854CAB0AA8B}"/>
              </c:ext>
            </c:extLst>
          </c:dPt>
          <c:dPt>
            <c:idx val="2"/>
            <c:invertIfNegative val="0"/>
            <c:bubble3D val="0"/>
            <c:spPr>
              <a:solidFill>
                <a:srgbClr val="6D8F99"/>
              </a:solidFill>
              <a:ln>
                <a:noFill/>
              </a:ln>
              <a:effectLst/>
            </c:spPr>
            <c:extLst>
              <c:ext xmlns:c16="http://schemas.microsoft.com/office/drawing/2014/chart" uri="{C3380CC4-5D6E-409C-BE32-E72D297353CC}">
                <c16:uniqueId val="{00000003-0129-4DE1-B803-2854CAB0AA8B}"/>
              </c:ext>
            </c:extLst>
          </c:dPt>
          <c:dPt>
            <c:idx val="3"/>
            <c:invertIfNegative val="0"/>
            <c:bubble3D val="0"/>
            <c:spPr>
              <a:solidFill>
                <a:srgbClr val="6D8F99"/>
              </a:solidFill>
              <a:ln>
                <a:noFill/>
              </a:ln>
              <a:effectLst/>
            </c:spPr>
            <c:extLst>
              <c:ext xmlns:c16="http://schemas.microsoft.com/office/drawing/2014/chart" uri="{C3380CC4-5D6E-409C-BE32-E72D297353CC}">
                <c16:uniqueId val="{00000005-0129-4DE1-B803-2854CAB0AA8B}"/>
              </c:ext>
            </c:extLst>
          </c:dPt>
          <c:dPt>
            <c:idx val="4"/>
            <c:invertIfNegative val="0"/>
            <c:bubble3D val="0"/>
            <c:spPr>
              <a:solidFill>
                <a:srgbClr val="6D8F99"/>
              </a:solidFill>
              <a:ln>
                <a:noFill/>
              </a:ln>
              <a:effectLst/>
            </c:spPr>
            <c:extLst>
              <c:ext xmlns:c16="http://schemas.microsoft.com/office/drawing/2014/chart" uri="{C3380CC4-5D6E-409C-BE32-E72D297353CC}">
                <c16:uniqueId val="{00000007-0129-4DE1-B803-2854CAB0AA8B}"/>
              </c:ext>
            </c:extLst>
          </c:dPt>
          <c:dPt>
            <c:idx val="5"/>
            <c:invertIfNegative val="0"/>
            <c:bubble3D val="0"/>
            <c:spPr>
              <a:solidFill>
                <a:srgbClr val="6D8F99"/>
              </a:solidFill>
              <a:ln>
                <a:noFill/>
              </a:ln>
              <a:effectLst/>
            </c:spPr>
            <c:extLst>
              <c:ext xmlns:c16="http://schemas.microsoft.com/office/drawing/2014/chart" uri="{C3380CC4-5D6E-409C-BE32-E72D297353CC}">
                <c16:uniqueId val="{00000009-0129-4DE1-B803-2854CAB0AA8B}"/>
              </c:ext>
            </c:extLst>
          </c:dPt>
          <c:dPt>
            <c:idx val="6"/>
            <c:invertIfNegative val="0"/>
            <c:bubble3D val="0"/>
            <c:spPr>
              <a:solidFill>
                <a:srgbClr val="6D8F99"/>
              </a:solidFill>
              <a:ln>
                <a:noFill/>
              </a:ln>
              <a:effectLst/>
            </c:spPr>
            <c:extLst>
              <c:ext xmlns:c16="http://schemas.microsoft.com/office/drawing/2014/chart" uri="{C3380CC4-5D6E-409C-BE32-E72D297353CC}">
                <c16:uniqueId val="{0000000B-0129-4DE1-B803-2854CAB0AA8B}"/>
              </c:ext>
            </c:extLst>
          </c:dPt>
          <c:dLbls>
            <c:dLbl>
              <c:idx val="0"/>
              <c:layout>
                <c:manualLayout>
                  <c:x val="-1.6812865273754894E-2"/>
                  <c:y val="-2.945236572649078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E34-4718-8A3B-8010FDC15A00}"/>
                </c:ext>
              </c:extLst>
            </c:dLbl>
            <c:dLbl>
              <c:idx val="1"/>
              <c:layout>
                <c:manualLayout>
                  <c:x val="-2.2479338842975205E-2"/>
                  <c:y val="-3.3747112545413406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129-4DE1-B803-2854CAB0AA8B}"/>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7"/>
                <c:pt idx="0">
                  <c:v>Fall 2018</c:v>
                </c:pt>
                <c:pt idx="1">
                  <c:v>Fall 2019</c:v>
                </c:pt>
                <c:pt idx="2">
                  <c:v>Fall 2020</c:v>
                </c:pt>
                <c:pt idx="3">
                  <c:v>Fall 2021</c:v>
                </c:pt>
                <c:pt idx="4">
                  <c:v>Fall 2022</c:v>
                </c:pt>
                <c:pt idx="5">
                  <c:v>Fall 2023</c:v>
                </c:pt>
                <c:pt idx="6">
                  <c:v>Fall 2024</c:v>
                </c:pt>
              </c:strCache>
            </c:strRef>
          </c:cat>
          <c:val>
            <c:numRef>
              <c:f>Sheet1!$B$2:$H$2</c:f>
              <c:numCache>
                <c:formatCode>0</c:formatCode>
                <c:ptCount val="7"/>
                <c:pt idx="0" formatCode="General">
                  <c:v>551</c:v>
                </c:pt>
                <c:pt idx="1">
                  <c:v>598</c:v>
                </c:pt>
                <c:pt idx="2">
                  <c:v>649.0423011259079</c:v>
                </c:pt>
                <c:pt idx="3">
                  <c:v>704.27580095172266</c:v>
                </c:pt>
                <c:pt idx="4">
                  <c:v>764.20967161271426</c:v>
                </c:pt>
                <c:pt idx="5">
                  <c:v>829.24391466695624</c:v>
                </c:pt>
                <c:pt idx="6">
                  <c:v>899.8125718051142</c:v>
                </c:pt>
              </c:numCache>
            </c:numRef>
          </c:val>
          <c:extLst>
            <c:ext xmlns:c16="http://schemas.microsoft.com/office/drawing/2014/chart" uri="{C3380CC4-5D6E-409C-BE32-E72D297353CC}">
              <c16:uniqueId val="{0000000C-0129-4DE1-B803-2854CAB0AA8B}"/>
            </c:ext>
          </c:extLst>
        </c:ser>
        <c:ser>
          <c:idx val="1"/>
          <c:order val="1"/>
          <c:tx>
            <c:strRef>
              <c:f>Sheet1!$A$3</c:f>
              <c:strCache>
                <c:ptCount val="1"/>
                <c:pt idx="0">
                  <c:v>Actual</c:v>
                </c:pt>
              </c:strCache>
            </c:strRef>
          </c:tx>
          <c:spPr>
            <a:solidFill>
              <a:srgbClr val="89172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7"/>
                <c:pt idx="0">
                  <c:v>Fall 2018</c:v>
                </c:pt>
                <c:pt idx="1">
                  <c:v>Fall 2019</c:v>
                </c:pt>
                <c:pt idx="2">
                  <c:v>Fall 2020</c:v>
                </c:pt>
                <c:pt idx="3">
                  <c:v>Fall 2021</c:v>
                </c:pt>
                <c:pt idx="4">
                  <c:v>Fall 2022</c:v>
                </c:pt>
                <c:pt idx="5">
                  <c:v>Fall 2023</c:v>
                </c:pt>
                <c:pt idx="6">
                  <c:v>Fall 2024</c:v>
                </c:pt>
              </c:strCache>
            </c:strRef>
          </c:cat>
          <c:val>
            <c:numRef>
              <c:f>Sheet1!$B$3:$H$3</c:f>
              <c:numCache>
                <c:formatCode>General</c:formatCode>
                <c:ptCount val="7"/>
                <c:pt idx="0">
                  <c:v>636</c:v>
                </c:pt>
                <c:pt idx="1">
                  <c:v>709</c:v>
                </c:pt>
              </c:numCache>
            </c:numRef>
          </c:val>
          <c:extLst>
            <c:ext xmlns:c16="http://schemas.microsoft.com/office/drawing/2014/chart" uri="{C3380CC4-5D6E-409C-BE32-E72D297353CC}">
              <c16:uniqueId val="{0000000C-DB45-449E-B381-5D24B80A6347}"/>
            </c:ext>
          </c:extLst>
        </c:ser>
        <c:dLbls>
          <c:dLblPos val="outEnd"/>
          <c:showLegendKey val="0"/>
          <c:showVal val="1"/>
          <c:showCatName val="0"/>
          <c:showSerName val="0"/>
          <c:showPercent val="0"/>
          <c:showBubbleSize val="0"/>
        </c:dLbls>
        <c:gapWidth val="54"/>
        <c:overlap val="37"/>
        <c:axId val="665874960"/>
        <c:axId val="665861648"/>
      </c:barChart>
      <c:catAx>
        <c:axId val="665874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65861648"/>
        <c:crosses val="autoZero"/>
        <c:auto val="1"/>
        <c:lblAlgn val="ctr"/>
        <c:lblOffset val="100"/>
        <c:noMultiLvlLbl val="0"/>
      </c:catAx>
      <c:valAx>
        <c:axId val="6658616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658749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Headcount 2018-19</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Headcount</c:v>
                </c:pt>
              </c:strCache>
            </c:strRef>
          </c:tx>
          <c:spPr>
            <a:solidFill>
              <a:srgbClr val="6D8F99"/>
            </a:solidFill>
          </c:spPr>
          <c:dPt>
            <c:idx val="0"/>
            <c:bubble3D val="0"/>
            <c:spPr>
              <a:solidFill>
                <a:srgbClr val="891728"/>
              </a:solidFill>
              <a:ln w="19050">
                <a:solidFill>
                  <a:schemeClr val="lt1"/>
                </a:solidFill>
              </a:ln>
              <a:effectLst/>
            </c:spPr>
            <c:extLst>
              <c:ext xmlns:c16="http://schemas.microsoft.com/office/drawing/2014/chart" uri="{C3380CC4-5D6E-409C-BE32-E72D297353CC}">
                <c16:uniqueId val="{00000001-BD82-4C3D-8C39-412BFAFFCB91}"/>
              </c:ext>
            </c:extLst>
          </c:dPt>
          <c:dPt>
            <c:idx val="1"/>
            <c:bubble3D val="0"/>
            <c:spPr>
              <a:solidFill>
                <a:srgbClr val="6D8F99"/>
              </a:solidFill>
              <a:ln w="19050">
                <a:solidFill>
                  <a:schemeClr val="lt1"/>
                </a:solidFill>
              </a:ln>
              <a:effectLst/>
            </c:spPr>
            <c:extLst>
              <c:ext xmlns:c16="http://schemas.microsoft.com/office/drawing/2014/chart" uri="{C3380CC4-5D6E-409C-BE32-E72D297353CC}">
                <c16:uniqueId val="{00000001-E875-492B-8823-913E79285B92}"/>
              </c:ext>
            </c:extLst>
          </c:dPt>
          <c:dLbls>
            <c:dLbl>
              <c:idx val="0"/>
              <c:layout>
                <c:manualLayout>
                  <c:x val="-3.8378870927353162E-2"/>
                  <c:y val="-7.0587781410401687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D82-4C3D-8C39-412BFAFFCB91}"/>
                </c:ext>
              </c:extLst>
            </c:dLbl>
            <c:dLbl>
              <c:idx val="1"/>
              <c:delete val="1"/>
              <c:extLst>
                <c:ext xmlns:c15="http://schemas.microsoft.com/office/drawing/2012/chart" uri="{CE6537A1-D6FC-4f65-9D91-7224C49458BB}"/>
                <c:ext xmlns:c16="http://schemas.microsoft.com/office/drawing/2014/chart" uri="{C3380CC4-5D6E-409C-BE32-E72D297353CC}">
                  <c16:uniqueId val="{00000001-E875-492B-8823-913E79285B92}"/>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Men of Color</c:v>
                </c:pt>
                <c:pt idx="1">
                  <c:v>Not</c:v>
                </c:pt>
              </c:strCache>
            </c:strRef>
          </c:cat>
          <c:val>
            <c:numRef>
              <c:f>Sheet1!$B$2:$B$3</c:f>
              <c:numCache>
                <c:formatCode>0.00%</c:formatCode>
                <c:ptCount val="2"/>
                <c:pt idx="0">
                  <c:v>0.28310000000000002</c:v>
                </c:pt>
                <c:pt idx="1">
                  <c:v>0.71689999999999998</c:v>
                </c:pt>
              </c:numCache>
            </c:numRef>
          </c:val>
          <c:extLst>
            <c:ext xmlns:c16="http://schemas.microsoft.com/office/drawing/2014/chart" uri="{C3380CC4-5D6E-409C-BE32-E72D297353CC}">
              <c16:uniqueId val="{00000000-E875-492B-8823-913E79285B92}"/>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Degree</a:t>
            </a:r>
          </a:p>
          <a:p>
            <a:pPr>
              <a:defRPr/>
            </a:pPr>
            <a:r>
              <a:rPr lang="en-US" dirty="0"/>
              <a:t>2018-19</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Degree</c:v>
                </c:pt>
              </c:strCache>
            </c:strRef>
          </c:tx>
          <c:dPt>
            <c:idx val="0"/>
            <c:bubble3D val="0"/>
            <c:spPr>
              <a:solidFill>
                <a:srgbClr val="891728"/>
              </a:solidFill>
              <a:ln w="19050">
                <a:solidFill>
                  <a:schemeClr val="lt1"/>
                </a:solidFill>
              </a:ln>
              <a:effectLst/>
            </c:spPr>
            <c:extLst>
              <c:ext xmlns:c16="http://schemas.microsoft.com/office/drawing/2014/chart" uri="{C3380CC4-5D6E-409C-BE32-E72D297353CC}">
                <c16:uniqueId val="{00000001-33EF-4242-B0C1-DBB0512214AA}"/>
              </c:ext>
            </c:extLst>
          </c:dPt>
          <c:dPt>
            <c:idx val="1"/>
            <c:bubble3D val="0"/>
            <c:spPr>
              <a:solidFill>
                <a:srgbClr val="6D8F99"/>
              </a:solidFill>
              <a:ln w="19050">
                <a:solidFill>
                  <a:schemeClr val="lt1"/>
                </a:solidFill>
              </a:ln>
              <a:effectLst/>
            </c:spPr>
            <c:extLst>
              <c:ext xmlns:c16="http://schemas.microsoft.com/office/drawing/2014/chart" uri="{C3380CC4-5D6E-409C-BE32-E72D297353CC}">
                <c16:uniqueId val="{00000003-33EF-4242-B0C1-DBB0512214AA}"/>
              </c:ext>
            </c:extLst>
          </c:dPt>
          <c:dLbls>
            <c:dLbl>
              <c:idx val="0"/>
              <c:layout>
                <c:manualLayout>
                  <c:x val="-2.1615887474379685E-2"/>
                  <c:y val="-3.2510612800762485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3EF-4242-B0C1-DBB0512214AA}"/>
                </c:ext>
              </c:extLst>
            </c:dLbl>
            <c:dLbl>
              <c:idx val="1"/>
              <c:delete val="1"/>
              <c:extLst>
                <c:ext xmlns:c15="http://schemas.microsoft.com/office/drawing/2012/chart" uri="{CE6537A1-D6FC-4f65-9D91-7224C49458BB}"/>
                <c:ext xmlns:c16="http://schemas.microsoft.com/office/drawing/2014/chart" uri="{C3380CC4-5D6E-409C-BE32-E72D297353CC}">
                  <c16:uniqueId val="{00000003-33EF-4242-B0C1-DBB0512214AA}"/>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Men of Color</c:v>
                </c:pt>
                <c:pt idx="1">
                  <c:v>Not</c:v>
                </c:pt>
              </c:strCache>
            </c:strRef>
          </c:cat>
          <c:val>
            <c:numRef>
              <c:f>Sheet1!$B$2:$B$3</c:f>
              <c:numCache>
                <c:formatCode>0.00%</c:formatCode>
                <c:ptCount val="2"/>
                <c:pt idx="0">
                  <c:v>0.22420000000000001</c:v>
                </c:pt>
                <c:pt idx="1">
                  <c:v>0.77580000000000005</c:v>
                </c:pt>
              </c:numCache>
            </c:numRef>
          </c:val>
          <c:extLst>
            <c:ext xmlns:c16="http://schemas.microsoft.com/office/drawing/2014/chart" uri="{C3380CC4-5D6E-409C-BE32-E72D297353CC}">
              <c16:uniqueId val="{00000006-33EF-4242-B0C1-DBB0512214AA}"/>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7.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7.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E45337-D2AF-429C-B16E-F55394C05DB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EDD1968-CBAA-468B-9BA6-47B8C4C32C71}">
      <dgm:prSet/>
      <dgm:spPr/>
      <dgm:t>
        <a:bodyPr/>
        <a:lstStyle/>
        <a:p>
          <a:pPr>
            <a:lnSpc>
              <a:spcPct val="100000"/>
            </a:lnSpc>
          </a:pPr>
          <a:r>
            <a:rPr lang="en-US"/>
            <a:t>15 KPIs that capture the impact our EMP Goals are having on student learning and achievement</a:t>
          </a:r>
        </a:p>
      </dgm:t>
    </dgm:pt>
    <dgm:pt modelId="{084F0A8B-23A4-4ACA-827B-D71E17396380}" type="parTrans" cxnId="{B03E4FE1-8551-4CE7-8026-A99A0627640C}">
      <dgm:prSet/>
      <dgm:spPr/>
      <dgm:t>
        <a:bodyPr/>
        <a:lstStyle/>
        <a:p>
          <a:endParaRPr lang="en-US"/>
        </a:p>
      </dgm:t>
    </dgm:pt>
    <dgm:pt modelId="{4F670C0E-B166-4FC5-A022-286D142FF776}" type="sibTrans" cxnId="{B03E4FE1-8551-4CE7-8026-A99A0627640C}">
      <dgm:prSet/>
      <dgm:spPr/>
      <dgm:t>
        <a:bodyPr/>
        <a:lstStyle/>
        <a:p>
          <a:endParaRPr lang="en-US"/>
        </a:p>
      </dgm:t>
    </dgm:pt>
    <dgm:pt modelId="{7B9EB6EB-6C07-419C-A001-FBC8B3E0A9AF}">
      <dgm:prSet/>
      <dgm:spPr/>
      <dgm:t>
        <a:bodyPr/>
        <a:lstStyle/>
        <a:p>
          <a:pPr>
            <a:lnSpc>
              <a:spcPct val="100000"/>
            </a:lnSpc>
          </a:pPr>
          <a:r>
            <a:rPr lang="en-US"/>
            <a:t>All KPIs are measurable and will be reported on an annual basis</a:t>
          </a:r>
        </a:p>
      </dgm:t>
    </dgm:pt>
    <dgm:pt modelId="{613FBE55-7C74-4703-A76D-BCC74B0C8D84}" type="parTrans" cxnId="{56C9B68A-BE8B-4A40-A657-CE32698DD182}">
      <dgm:prSet/>
      <dgm:spPr/>
      <dgm:t>
        <a:bodyPr/>
        <a:lstStyle/>
        <a:p>
          <a:endParaRPr lang="en-US"/>
        </a:p>
      </dgm:t>
    </dgm:pt>
    <dgm:pt modelId="{E21F5999-B704-4517-8FD0-692FC2628DFA}" type="sibTrans" cxnId="{56C9B68A-BE8B-4A40-A657-CE32698DD182}">
      <dgm:prSet/>
      <dgm:spPr/>
      <dgm:t>
        <a:bodyPr/>
        <a:lstStyle/>
        <a:p>
          <a:endParaRPr lang="en-US"/>
        </a:p>
      </dgm:t>
    </dgm:pt>
    <dgm:pt modelId="{D9FB37F5-E37D-4C5E-BB44-3643B8700A29}">
      <dgm:prSet/>
      <dgm:spPr/>
      <dgm:t>
        <a:bodyPr/>
        <a:lstStyle/>
        <a:p>
          <a:pPr>
            <a:lnSpc>
              <a:spcPct val="100000"/>
            </a:lnSpc>
          </a:pPr>
          <a:r>
            <a:rPr lang="en-US"/>
            <a:t>We have been intentional to report these KPIs in alignment with district strategic planning goals, Student Success Metrics, Vision for Success, and Institutional Set Standards.</a:t>
          </a:r>
        </a:p>
      </dgm:t>
    </dgm:pt>
    <dgm:pt modelId="{F0407E44-4280-4F3D-B455-BA3945A76B5B}" type="parTrans" cxnId="{400D8B10-454C-404C-B18F-033EF2E17F5E}">
      <dgm:prSet/>
      <dgm:spPr/>
      <dgm:t>
        <a:bodyPr/>
        <a:lstStyle/>
        <a:p>
          <a:endParaRPr lang="en-US"/>
        </a:p>
      </dgm:t>
    </dgm:pt>
    <dgm:pt modelId="{0198EE3B-35A9-47D6-898F-8C6E470E9B38}" type="sibTrans" cxnId="{400D8B10-454C-404C-B18F-033EF2E17F5E}">
      <dgm:prSet/>
      <dgm:spPr/>
      <dgm:t>
        <a:bodyPr/>
        <a:lstStyle/>
        <a:p>
          <a:endParaRPr lang="en-US"/>
        </a:p>
      </dgm:t>
    </dgm:pt>
    <dgm:pt modelId="{BF4144E4-909B-4E8F-9237-2E6E58646BD2}" type="pres">
      <dgm:prSet presAssocID="{68E45337-D2AF-429C-B16E-F55394C05DB3}" presName="root" presStyleCnt="0">
        <dgm:presLayoutVars>
          <dgm:dir/>
          <dgm:resizeHandles val="exact"/>
        </dgm:presLayoutVars>
      </dgm:prSet>
      <dgm:spPr/>
      <dgm:t>
        <a:bodyPr/>
        <a:lstStyle/>
        <a:p>
          <a:endParaRPr lang="en-US"/>
        </a:p>
      </dgm:t>
    </dgm:pt>
    <dgm:pt modelId="{5153328C-0E08-4329-AA76-046D9B5D4E22}" type="pres">
      <dgm:prSet presAssocID="{3EDD1968-CBAA-468B-9BA6-47B8C4C32C71}" presName="compNode" presStyleCnt="0"/>
      <dgm:spPr/>
    </dgm:pt>
    <dgm:pt modelId="{E140733B-2FAB-4FFE-A9CF-0AEDF31F06E4}" type="pres">
      <dgm:prSet presAssocID="{3EDD1968-CBAA-468B-9BA6-47B8C4C32C71}" presName="bgRect" presStyleLbl="bgShp" presStyleIdx="0" presStyleCnt="3"/>
      <dgm:spPr/>
    </dgm:pt>
    <dgm:pt modelId="{DFF40DCD-A085-4B79-9EA2-6189688B03FF}" type="pres">
      <dgm:prSet presAssocID="{3EDD1968-CBAA-468B-9BA6-47B8C4C32C7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extLst>
        <a:ext uri="{E40237B7-FDA0-4F09-8148-C483321AD2D9}">
          <dgm14:cNvPr xmlns:dgm14="http://schemas.microsoft.com/office/drawing/2010/diagram" id="0" name="" descr="Bullseye"/>
        </a:ext>
      </dgm:extLst>
    </dgm:pt>
    <dgm:pt modelId="{520BF985-DFBF-4AA4-8592-F3D118A36C97}" type="pres">
      <dgm:prSet presAssocID="{3EDD1968-CBAA-468B-9BA6-47B8C4C32C71}" presName="spaceRect" presStyleCnt="0"/>
      <dgm:spPr/>
    </dgm:pt>
    <dgm:pt modelId="{E72B520A-1245-49EB-891F-E2212B284C01}" type="pres">
      <dgm:prSet presAssocID="{3EDD1968-CBAA-468B-9BA6-47B8C4C32C71}" presName="parTx" presStyleLbl="revTx" presStyleIdx="0" presStyleCnt="3">
        <dgm:presLayoutVars>
          <dgm:chMax val="0"/>
          <dgm:chPref val="0"/>
        </dgm:presLayoutVars>
      </dgm:prSet>
      <dgm:spPr/>
      <dgm:t>
        <a:bodyPr/>
        <a:lstStyle/>
        <a:p>
          <a:endParaRPr lang="en-US"/>
        </a:p>
      </dgm:t>
    </dgm:pt>
    <dgm:pt modelId="{C56BEEB6-397B-48B9-A91E-34D74979FAA1}" type="pres">
      <dgm:prSet presAssocID="{4F670C0E-B166-4FC5-A022-286D142FF776}" presName="sibTrans" presStyleCnt="0"/>
      <dgm:spPr/>
    </dgm:pt>
    <dgm:pt modelId="{74DE2890-7034-41B1-A949-AE0E9DE790DA}" type="pres">
      <dgm:prSet presAssocID="{7B9EB6EB-6C07-419C-A001-FBC8B3E0A9AF}" presName="compNode" presStyleCnt="0"/>
      <dgm:spPr/>
    </dgm:pt>
    <dgm:pt modelId="{7AD55CA6-0AE9-4AE0-860A-ECB70A192282}" type="pres">
      <dgm:prSet presAssocID="{7B9EB6EB-6C07-419C-A001-FBC8B3E0A9AF}" presName="bgRect" presStyleLbl="bgShp" presStyleIdx="1" presStyleCnt="3"/>
      <dgm:spPr/>
    </dgm:pt>
    <dgm:pt modelId="{7DC08087-FC27-4579-9310-46F8670274C9}" type="pres">
      <dgm:prSet presAssocID="{7B9EB6EB-6C07-419C-A001-FBC8B3E0A9A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extLst>
        <a:ext uri="{E40237B7-FDA0-4F09-8148-C483321AD2D9}">
          <dgm14:cNvPr xmlns:dgm14="http://schemas.microsoft.com/office/drawing/2010/diagram" id="0" name="" descr="Upward trend"/>
        </a:ext>
      </dgm:extLst>
    </dgm:pt>
    <dgm:pt modelId="{F5DDD7D2-2F62-4FA3-889B-2AF25C54DB5E}" type="pres">
      <dgm:prSet presAssocID="{7B9EB6EB-6C07-419C-A001-FBC8B3E0A9AF}" presName="spaceRect" presStyleCnt="0"/>
      <dgm:spPr/>
    </dgm:pt>
    <dgm:pt modelId="{51344942-3391-4663-94CC-07999C8E8372}" type="pres">
      <dgm:prSet presAssocID="{7B9EB6EB-6C07-419C-A001-FBC8B3E0A9AF}" presName="parTx" presStyleLbl="revTx" presStyleIdx="1" presStyleCnt="3">
        <dgm:presLayoutVars>
          <dgm:chMax val="0"/>
          <dgm:chPref val="0"/>
        </dgm:presLayoutVars>
      </dgm:prSet>
      <dgm:spPr/>
      <dgm:t>
        <a:bodyPr/>
        <a:lstStyle/>
        <a:p>
          <a:endParaRPr lang="en-US"/>
        </a:p>
      </dgm:t>
    </dgm:pt>
    <dgm:pt modelId="{8953CA69-2424-4128-96DE-5D76CEFAEE98}" type="pres">
      <dgm:prSet presAssocID="{E21F5999-B704-4517-8FD0-692FC2628DFA}" presName="sibTrans" presStyleCnt="0"/>
      <dgm:spPr/>
    </dgm:pt>
    <dgm:pt modelId="{4ABE4840-14D4-4A22-A244-D1195D20532F}" type="pres">
      <dgm:prSet presAssocID="{D9FB37F5-E37D-4C5E-BB44-3643B8700A29}" presName="compNode" presStyleCnt="0"/>
      <dgm:spPr/>
    </dgm:pt>
    <dgm:pt modelId="{F3A01C1B-0083-4DBD-B924-9BAE4255C4E1}" type="pres">
      <dgm:prSet presAssocID="{D9FB37F5-E37D-4C5E-BB44-3643B8700A29}" presName="bgRect" presStyleLbl="bgShp" presStyleIdx="2" presStyleCnt="3"/>
      <dgm:spPr/>
    </dgm:pt>
    <dgm:pt modelId="{5410AD88-2D63-41DB-BD06-562BFEDE5CC3}" type="pres">
      <dgm:prSet presAssocID="{D9FB37F5-E37D-4C5E-BB44-3643B8700A2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dgm:spPr>
      <dgm:extLst>
        <a:ext uri="{E40237B7-FDA0-4F09-8148-C483321AD2D9}">
          <dgm14:cNvPr xmlns:dgm14="http://schemas.microsoft.com/office/drawing/2010/diagram" id="0" name="" descr="Business Growth"/>
        </a:ext>
      </dgm:extLst>
    </dgm:pt>
    <dgm:pt modelId="{BD08EB46-273C-4DC9-8799-1C65D632CAAD}" type="pres">
      <dgm:prSet presAssocID="{D9FB37F5-E37D-4C5E-BB44-3643B8700A29}" presName="spaceRect" presStyleCnt="0"/>
      <dgm:spPr/>
    </dgm:pt>
    <dgm:pt modelId="{C1550536-9347-4D69-915F-4785B89C25CB}" type="pres">
      <dgm:prSet presAssocID="{D9FB37F5-E37D-4C5E-BB44-3643B8700A29}" presName="parTx" presStyleLbl="revTx" presStyleIdx="2" presStyleCnt="3">
        <dgm:presLayoutVars>
          <dgm:chMax val="0"/>
          <dgm:chPref val="0"/>
        </dgm:presLayoutVars>
      </dgm:prSet>
      <dgm:spPr/>
      <dgm:t>
        <a:bodyPr/>
        <a:lstStyle/>
        <a:p>
          <a:endParaRPr lang="en-US"/>
        </a:p>
      </dgm:t>
    </dgm:pt>
  </dgm:ptLst>
  <dgm:cxnLst>
    <dgm:cxn modelId="{6FC007F7-6D3C-49F4-AA53-BE4F8D1323D9}" type="presOf" srcId="{68E45337-D2AF-429C-B16E-F55394C05DB3}" destId="{BF4144E4-909B-4E8F-9237-2E6E58646BD2}" srcOrd="0" destOrd="0" presId="urn:microsoft.com/office/officeart/2018/2/layout/IconVerticalSolidList"/>
    <dgm:cxn modelId="{C257A241-8953-4735-8716-052CD8203116}" type="presOf" srcId="{7B9EB6EB-6C07-419C-A001-FBC8B3E0A9AF}" destId="{51344942-3391-4663-94CC-07999C8E8372}" srcOrd="0" destOrd="0" presId="urn:microsoft.com/office/officeart/2018/2/layout/IconVerticalSolidList"/>
    <dgm:cxn modelId="{400D8B10-454C-404C-B18F-033EF2E17F5E}" srcId="{68E45337-D2AF-429C-B16E-F55394C05DB3}" destId="{D9FB37F5-E37D-4C5E-BB44-3643B8700A29}" srcOrd="2" destOrd="0" parTransId="{F0407E44-4280-4F3D-B455-BA3945A76B5B}" sibTransId="{0198EE3B-35A9-47D6-898F-8C6E470E9B38}"/>
    <dgm:cxn modelId="{BE5D0233-364D-484B-ABD0-C7E60692F714}" type="presOf" srcId="{3EDD1968-CBAA-468B-9BA6-47B8C4C32C71}" destId="{E72B520A-1245-49EB-891F-E2212B284C01}" srcOrd="0" destOrd="0" presId="urn:microsoft.com/office/officeart/2018/2/layout/IconVerticalSolidList"/>
    <dgm:cxn modelId="{B03E4FE1-8551-4CE7-8026-A99A0627640C}" srcId="{68E45337-D2AF-429C-B16E-F55394C05DB3}" destId="{3EDD1968-CBAA-468B-9BA6-47B8C4C32C71}" srcOrd="0" destOrd="0" parTransId="{084F0A8B-23A4-4ACA-827B-D71E17396380}" sibTransId="{4F670C0E-B166-4FC5-A022-286D142FF776}"/>
    <dgm:cxn modelId="{D5B4BCBB-700F-4F18-88DA-E07874626130}" type="presOf" srcId="{D9FB37F5-E37D-4C5E-BB44-3643B8700A29}" destId="{C1550536-9347-4D69-915F-4785B89C25CB}" srcOrd="0" destOrd="0" presId="urn:microsoft.com/office/officeart/2018/2/layout/IconVerticalSolidList"/>
    <dgm:cxn modelId="{56C9B68A-BE8B-4A40-A657-CE32698DD182}" srcId="{68E45337-D2AF-429C-B16E-F55394C05DB3}" destId="{7B9EB6EB-6C07-419C-A001-FBC8B3E0A9AF}" srcOrd="1" destOrd="0" parTransId="{613FBE55-7C74-4703-A76D-BCC74B0C8D84}" sibTransId="{E21F5999-B704-4517-8FD0-692FC2628DFA}"/>
    <dgm:cxn modelId="{B0C5A3CA-EC68-4B3C-8C6B-92124B678B51}" type="presParOf" srcId="{BF4144E4-909B-4E8F-9237-2E6E58646BD2}" destId="{5153328C-0E08-4329-AA76-046D9B5D4E22}" srcOrd="0" destOrd="0" presId="urn:microsoft.com/office/officeart/2018/2/layout/IconVerticalSolidList"/>
    <dgm:cxn modelId="{B6C9F253-DCBA-4B83-9C25-61A73703997A}" type="presParOf" srcId="{5153328C-0E08-4329-AA76-046D9B5D4E22}" destId="{E140733B-2FAB-4FFE-A9CF-0AEDF31F06E4}" srcOrd="0" destOrd="0" presId="urn:microsoft.com/office/officeart/2018/2/layout/IconVerticalSolidList"/>
    <dgm:cxn modelId="{A46BD5E9-4733-4F41-88E7-4E93C73F0C24}" type="presParOf" srcId="{5153328C-0E08-4329-AA76-046D9B5D4E22}" destId="{DFF40DCD-A085-4B79-9EA2-6189688B03FF}" srcOrd="1" destOrd="0" presId="urn:microsoft.com/office/officeart/2018/2/layout/IconVerticalSolidList"/>
    <dgm:cxn modelId="{3CB77B2E-453F-4CE1-8733-2B5EAD2F3EDA}" type="presParOf" srcId="{5153328C-0E08-4329-AA76-046D9B5D4E22}" destId="{520BF985-DFBF-4AA4-8592-F3D118A36C97}" srcOrd="2" destOrd="0" presId="urn:microsoft.com/office/officeart/2018/2/layout/IconVerticalSolidList"/>
    <dgm:cxn modelId="{F372265A-6328-4F46-BC55-256E37E70A2D}" type="presParOf" srcId="{5153328C-0E08-4329-AA76-046D9B5D4E22}" destId="{E72B520A-1245-49EB-891F-E2212B284C01}" srcOrd="3" destOrd="0" presId="urn:microsoft.com/office/officeart/2018/2/layout/IconVerticalSolidList"/>
    <dgm:cxn modelId="{03B34180-2147-441D-B784-820D0BFE064B}" type="presParOf" srcId="{BF4144E4-909B-4E8F-9237-2E6E58646BD2}" destId="{C56BEEB6-397B-48B9-A91E-34D74979FAA1}" srcOrd="1" destOrd="0" presId="urn:microsoft.com/office/officeart/2018/2/layout/IconVerticalSolidList"/>
    <dgm:cxn modelId="{7DC0747D-4E86-4E1D-9242-7CED01B63FA5}" type="presParOf" srcId="{BF4144E4-909B-4E8F-9237-2E6E58646BD2}" destId="{74DE2890-7034-41B1-A949-AE0E9DE790DA}" srcOrd="2" destOrd="0" presId="urn:microsoft.com/office/officeart/2018/2/layout/IconVerticalSolidList"/>
    <dgm:cxn modelId="{EE73F7C3-8EA9-451B-AC3A-E53C2E958217}" type="presParOf" srcId="{74DE2890-7034-41B1-A949-AE0E9DE790DA}" destId="{7AD55CA6-0AE9-4AE0-860A-ECB70A192282}" srcOrd="0" destOrd="0" presId="urn:microsoft.com/office/officeart/2018/2/layout/IconVerticalSolidList"/>
    <dgm:cxn modelId="{07A2DA74-C955-4C15-A02D-A8634209F0BC}" type="presParOf" srcId="{74DE2890-7034-41B1-A949-AE0E9DE790DA}" destId="{7DC08087-FC27-4579-9310-46F8670274C9}" srcOrd="1" destOrd="0" presId="urn:microsoft.com/office/officeart/2018/2/layout/IconVerticalSolidList"/>
    <dgm:cxn modelId="{F879FB49-4078-4616-BA4A-596F67B25B94}" type="presParOf" srcId="{74DE2890-7034-41B1-A949-AE0E9DE790DA}" destId="{F5DDD7D2-2F62-4FA3-889B-2AF25C54DB5E}" srcOrd="2" destOrd="0" presId="urn:microsoft.com/office/officeart/2018/2/layout/IconVerticalSolidList"/>
    <dgm:cxn modelId="{8A761AC8-1EEA-4A6F-97CF-61099C8EEC16}" type="presParOf" srcId="{74DE2890-7034-41B1-A949-AE0E9DE790DA}" destId="{51344942-3391-4663-94CC-07999C8E8372}" srcOrd="3" destOrd="0" presId="urn:microsoft.com/office/officeart/2018/2/layout/IconVerticalSolidList"/>
    <dgm:cxn modelId="{E2FBDF3F-6657-429C-8BD6-2540BA68F37F}" type="presParOf" srcId="{BF4144E4-909B-4E8F-9237-2E6E58646BD2}" destId="{8953CA69-2424-4128-96DE-5D76CEFAEE98}" srcOrd="3" destOrd="0" presId="urn:microsoft.com/office/officeart/2018/2/layout/IconVerticalSolidList"/>
    <dgm:cxn modelId="{AE37F64B-ADD9-44A3-AA0D-B5087D72D651}" type="presParOf" srcId="{BF4144E4-909B-4E8F-9237-2E6E58646BD2}" destId="{4ABE4840-14D4-4A22-A244-D1195D20532F}" srcOrd="4" destOrd="0" presId="urn:microsoft.com/office/officeart/2018/2/layout/IconVerticalSolidList"/>
    <dgm:cxn modelId="{E3662515-FE9F-4EA4-9368-66E42EE77C6B}" type="presParOf" srcId="{4ABE4840-14D4-4A22-A244-D1195D20532F}" destId="{F3A01C1B-0083-4DBD-B924-9BAE4255C4E1}" srcOrd="0" destOrd="0" presId="urn:microsoft.com/office/officeart/2018/2/layout/IconVerticalSolidList"/>
    <dgm:cxn modelId="{9FA3D9A6-A780-49A4-BFA2-F29343B6FC20}" type="presParOf" srcId="{4ABE4840-14D4-4A22-A244-D1195D20532F}" destId="{5410AD88-2D63-41DB-BD06-562BFEDE5CC3}" srcOrd="1" destOrd="0" presId="urn:microsoft.com/office/officeart/2018/2/layout/IconVerticalSolidList"/>
    <dgm:cxn modelId="{E0876DD0-C04A-45AE-97C1-CDDA74E8ED25}" type="presParOf" srcId="{4ABE4840-14D4-4A22-A244-D1195D20532F}" destId="{BD08EB46-273C-4DC9-8799-1C65D632CAAD}" srcOrd="2" destOrd="0" presId="urn:microsoft.com/office/officeart/2018/2/layout/IconVerticalSolidList"/>
    <dgm:cxn modelId="{E52C67C6-8C3F-4F00-AC1F-CB2304ABB1D2}" type="presParOf" srcId="{4ABE4840-14D4-4A22-A244-D1195D20532F}" destId="{C1550536-9347-4D69-915F-4785B89C25CB}"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40733B-2FAB-4FFE-A9CF-0AEDF31F06E4}">
      <dsp:nvSpPr>
        <dsp:cNvPr id="0" name=""/>
        <dsp:cNvSpPr/>
      </dsp:nvSpPr>
      <dsp:spPr>
        <a:xfrm>
          <a:off x="0" y="573"/>
          <a:ext cx="6085090" cy="134224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F40DCD-A085-4B79-9EA2-6189688B03FF}">
      <dsp:nvSpPr>
        <dsp:cNvPr id="0" name=""/>
        <dsp:cNvSpPr/>
      </dsp:nvSpPr>
      <dsp:spPr>
        <a:xfrm>
          <a:off x="406028" y="302578"/>
          <a:ext cx="738234" cy="73823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2B520A-1245-49EB-891F-E2212B284C01}">
      <dsp:nvSpPr>
        <dsp:cNvPr id="0" name=""/>
        <dsp:cNvSpPr/>
      </dsp:nvSpPr>
      <dsp:spPr>
        <a:xfrm>
          <a:off x="1550291" y="573"/>
          <a:ext cx="4534799" cy="13422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054" tIns="142054" rIns="142054" bIns="142054" numCol="1" spcCol="1270" anchor="ctr" anchorCtr="0">
          <a:noAutofit/>
        </a:bodyPr>
        <a:lstStyle/>
        <a:p>
          <a:pPr lvl="0" algn="l" defTabSz="755650">
            <a:lnSpc>
              <a:spcPct val="100000"/>
            </a:lnSpc>
            <a:spcBef>
              <a:spcPct val="0"/>
            </a:spcBef>
            <a:spcAft>
              <a:spcPct val="35000"/>
            </a:spcAft>
          </a:pPr>
          <a:r>
            <a:rPr lang="en-US" sz="1700" kern="1200"/>
            <a:t>15 KPIs that capture the impact our EMP Goals are having on student learning and achievement</a:t>
          </a:r>
        </a:p>
      </dsp:txBody>
      <dsp:txXfrm>
        <a:off x="1550291" y="573"/>
        <a:ext cx="4534799" cy="1342243"/>
      </dsp:txXfrm>
    </dsp:sp>
    <dsp:sp modelId="{7AD55CA6-0AE9-4AE0-860A-ECB70A192282}">
      <dsp:nvSpPr>
        <dsp:cNvPr id="0" name=""/>
        <dsp:cNvSpPr/>
      </dsp:nvSpPr>
      <dsp:spPr>
        <a:xfrm>
          <a:off x="0" y="1678378"/>
          <a:ext cx="6085090" cy="134224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C08087-FC27-4579-9310-46F8670274C9}">
      <dsp:nvSpPr>
        <dsp:cNvPr id="0" name=""/>
        <dsp:cNvSpPr/>
      </dsp:nvSpPr>
      <dsp:spPr>
        <a:xfrm>
          <a:off x="406028" y="1980382"/>
          <a:ext cx="738234" cy="73823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344942-3391-4663-94CC-07999C8E8372}">
      <dsp:nvSpPr>
        <dsp:cNvPr id="0" name=""/>
        <dsp:cNvSpPr/>
      </dsp:nvSpPr>
      <dsp:spPr>
        <a:xfrm>
          <a:off x="1550291" y="1678378"/>
          <a:ext cx="4534799" cy="13422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054" tIns="142054" rIns="142054" bIns="142054" numCol="1" spcCol="1270" anchor="ctr" anchorCtr="0">
          <a:noAutofit/>
        </a:bodyPr>
        <a:lstStyle/>
        <a:p>
          <a:pPr lvl="0" algn="l" defTabSz="755650">
            <a:lnSpc>
              <a:spcPct val="100000"/>
            </a:lnSpc>
            <a:spcBef>
              <a:spcPct val="0"/>
            </a:spcBef>
            <a:spcAft>
              <a:spcPct val="35000"/>
            </a:spcAft>
          </a:pPr>
          <a:r>
            <a:rPr lang="en-US" sz="1700" kern="1200"/>
            <a:t>All KPIs are measurable and will be reported on an annual basis</a:t>
          </a:r>
        </a:p>
      </dsp:txBody>
      <dsp:txXfrm>
        <a:off x="1550291" y="1678378"/>
        <a:ext cx="4534799" cy="1342243"/>
      </dsp:txXfrm>
    </dsp:sp>
    <dsp:sp modelId="{F3A01C1B-0083-4DBD-B924-9BAE4255C4E1}">
      <dsp:nvSpPr>
        <dsp:cNvPr id="0" name=""/>
        <dsp:cNvSpPr/>
      </dsp:nvSpPr>
      <dsp:spPr>
        <a:xfrm>
          <a:off x="0" y="3356182"/>
          <a:ext cx="6085090" cy="134224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10AD88-2D63-41DB-BD06-562BFEDE5CC3}">
      <dsp:nvSpPr>
        <dsp:cNvPr id="0" name=""/>
        <dsp:cNvSpPr/>
      </dsp:nvSpPr>
      <dsp:spPr>
        <a:xfrm>
          <a:off x="406028" y="3658187"/>
          <a:ext cx="738234" cy="73823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550536-9347-4D69-915F-4785B89C25CB}">
      <dsp:nvSpPr>
        <dsp:cNvPr id="0" name=""/>
        <dsp:cNvSpPr/>
      </dsp:nvSpPr>
      <dsp:spPr>
        <a:xfrm>
          <a:off x="1550291" y="3356182"/>
          <a:ext cx="4534799" cy="13422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054" tIns="142054" rIns="142054" bIns="142054" numCol="1" spcCol="1270" anchor="ctr" anchorCtr="0">
          <a:noAutofit/>
        </a:bodyPr>
        <a:lstStyle/>
        <a:p>
          <a:pPr lvl="0" algn="l" defTabSz="755650">
            <a:lnSpc>
              <a:spcPct val="100000"/>
            </a:lnSpc>
            <a:spcBef>
              <a:spcPct val="0"/>
            </a:spcBef>
            <a:spcAft>
              <a:spcPct val="35000"/>
            </a:spcAft>
          </a:pPr>
          <a:r>
            <a:rPr lang="en-US" sz="1700" kern="1200"/>
            <a:t>We have been intentional to report these KPIs in alignment with district strategic planning goals, Student Success Metrics, Vision for Success, and Institutional Set Standards.</a:t>
          </a:r>
        </a:p>
      </dsp:txBody>
      <dsp:txXfrm>
        <a:off x="1550291" y="3356182"/>
        <a:ext cx="4534799" cy="134224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cdr:x>
      <cdr:y>0.6759</cdr:y>
    </cdr:from>
    <cdr:to>
      <cdr:x>0.97431</cdr:x>
      <cdr:y>0.85856</cdr:y>
    </cdr:to>
    <cdr:sp macro="" textlink="">
      <cdr:nvSpPr>
        <cdr:cNvPr id="2" name="TextBox 1"/>
        <cdr:cNvSpPr txBox="1"/>
      </cdr:nvSpPr>
      <cdr:spPr>
        <a:xfrm xmlns:a="http://schemas.openxmlformats.org/drawingml/2006/main">
          <a:off x="1480956" y="2663161"/>
          <a:ext cx="1404877" cy="71974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400" dirty="0"/>
        </a:p>
      </cdr:txBody>
    </cdr:sp>
  </cdr:relSizeAnchor>
</c:userShapes>
</file>

<file path=ppt/drawings/drawing2.xml><?xml version="1.0" encoding="utf-8"?>
<c:userShapes xmlns:c="http://schemas.openxmlformats.org/drawingml/2006/chart">
  <cdr:relSizeAnchor xmlns:cdr="http://schemas.openxmlformats.org/drawingml/2006/chartDrawing">
    <cdr:from>
      <cdr:x>0.47645</cdr:x>
      <cdr:y>0.6141</cdr:y>
    </cdr:from>
    <cdr:to>
      <cdr:x>1</cdr:x>
      <cdr:y>0.78558</cdr:y>
    </cdr:to>
    <cdr:sp macro="" textlink="">
      <cdr:nvSpPr>
        <cdr:cNvPr id="2" name="TextBox 1"/>
        <cdr:cNvSpPr txBox="1"/>
      </cdr:nvSpPr>
      <cdr:spPr>
        <a:xfrm xmlns:a="http://schemas.openxmlformats.org/drawingml/2006/main">
          <a:off x="1373521" y="2419665"/>
          <a:ext cx="1509311" cy="6756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0.40468</cdr:x>
      <cdr:y>0.29021</cdr:y>
    </cdr:from>
    <cdr:to>
      <cdr:x>0.96641</cdr:x>
      <cdr:y>0.53347</cdr:y>
    </cdr:to>
    <cdr:sp macro="" textlink="">
      <cdr:nvSpPr>
        <cdr:cNvPr id="3" name="TextBox 2"/>
        <cdr:cNvSpPr txBox="1"/>
      </cdr:nvSpPr>
      <cdr:spPr>
        <a:xfrm xmlns:a="http://schemas.openxmlformats.org/drawingml/2006/main">
          <a:off x="1166619" y="1143491"/>
          <a:ext cx="1619383" cy="95846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0.3648</cdr:x>
      <cdr:y>0.32632</cdr:y>
    </cdr:from>
    <cdr:to>
      <cdr:x>0.83857</cdr:x>
      <cdr:y>0.5</cdr:y>
    </cdr:to>
    <cdr:sp macro="" textlink="">
      <cdr:nvSpPr>
        <cdr:cNvPr id="4" name="TextBox 3"/>
        <cdr:cNvSpPr txBox="1"/>
      </cdr:nvSpPr>
      <cdr:spPr>
        <a:xfrm xmlns:a="http://schemas.openxmlformats.org/drawingml/2006/main">
          <a:off x="1051651" y="1285771"/>
          <a:ext cx="1365812" cy="68432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967D99-D6C9-4C95-92F8-77739CF4EA92}" type="datetimeFigureOut">
              <a:rPr lang="en-US" smtClean="0"/>
              <a:t>3/25/2021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D247F1-943F-49B5-9889-4DCC18746803}" type="slidenum">
              <a:rPr lang="en-US" smtClean="0"/>
              <a:t>‹#›</a:t>
            </a:fld>
            <a:endParaRPr lang="en-US"/>
          </a:p>
        </p:txBody>
      </p:sp>
    </p:spTree>
    <p:extLst>
      <p:ext uri="{BB962C8B-B14F-4D97-AF65-F5344CB8AC3E}">
        <p14:creationId xmlns:p14="http://schemas.microsoft.com/office/powerpoint/2010/main" val="1428643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400" dirty="0"/>
              <a:t>When we initially began creating our EMP (culminated in 3 Strategic Directions, comprised of 12 goals, comprised of 68 objectives), we decided that all efforts would be assessed through key performance indicators (KPIs) that measure how well those efforts are impacting student learning and achievement.</a:t>
            </a:r>
          </a:p>
          <a:p>
            <a:pPr marL="171450" indent="-171450">
              <a:buFont typeface="Arial" panose="020B0604020202020204" pitchFamily="34" charset="0"/>
              <a:buChar char="•"/>
            </a:pPr>
            <a:r>
              <a:rPr lang="en-US" sz="1400" dirty="0"/>
              <a:t>These KPIs consist of 22 metrics (objectives) (19 in Strategic Direction #1 Student Transformation, and the 3 student focused objectives in Strategic Direction #2 Regional Transformation).</a:t>
            </a:r>
          </a:p>
          <a:p>
            <a:pPr marL="171450" indent="-171450">
              <a:buFont typeface="Arial" panose="020B0604020202020204" pitchFamily="34" charset="0"/>
              <a:buChar char="•"/>
            </a:pPr>
            <a:r>
              <a:rPr lang="en-US" sz="1400" dirty="0"/>
              <a:t>We have decided to divide up the Educational Master Plan into two strategic planning periods which will span from 2019-25 &amp; 2025-30 (They look like they are overlapping but the time frames are Fall 2019-Spring 2025 for the first time frame, and Fall 2025-Spring 2030 for the second).</a:t>
            </a:r>
          </a:p>
          <a:p>
            <a:pPr marL="171450" indent="-171450">
              <a:buFont typeface="Arial" panose="020B0604020202020204" pitchFamily="34" charset="0"/>
              <a:buChar char="•"/>
            </a:pPr>
            <a:r>
              <a:rPr lang="en-US" sz="1400" dirty="0"/>
              <a:t>Presently we are in the first year of our Strategic Planning period for 2019-2025 and next fall, I will show you the outcomes of that first year. Today will be a look at our baseline measures for the KPIs in 2018-19.  We need to establish a baseline for each KPI so we can accurately measure progress.  In this presentation, I want to answer three questions about each KPI: </a:t>
            </a:r>
          </a:p>
          <a:p>
            <a:pPr marL="685800" lvl="1" indent="-228600">
              <a:buFont typeface="+mj-lt"/>
              <a:buAutoNum type="arabicPeriod"/>
            </a:pPr>
            <a:r>
              <a:rPr lang="en-US" sz="1400" dirty="0"/>
              <a:t>Where are we starting at the beginning of our EMP time frame?  </a:t>
            </a:r>
          </a:p>
          <a:p>
            <a:pPr marL="685800" lvl="1" indent="-228600">
              <a:buFont typeface="+mj-lt"/>
              <a:buAutoNum type="arabicPeriod"/>
            </a:pPr>
            <a:r>
              <a:rPr lang="en-US" sz="1400" dirty="0"/>
              <a:t>Where do we need to be by 2024-25?  </a:t>
            </a:r>
          </a:p>
          <a:p>
            <a:pPr marL="685800" lvl="1" indent="-228600">
              <a:buFont typeface="+mj-lt"/>
              <a:buAutoNum type="arabicPeriod"/>
            </a:pPr>
            <a:r>
              <a:rPr lang="en-US" sz="1400" dirty="0"/>
              <a:t>How do we measure these KPIs (methodology)-whenever possible tried to align with state plans (VfS, SSM, Equity Plan, district SP, ISS)</a:t>
            </a:r>
          </a:p>
          <a:p>
            <a:pPr marL="171450" indent="-171450">
              <a:buFont typeface="Arial" panose="020B0604020202020204" pitchFamily="34" charset="0"/>
              <a:buChar char="•"/>
            </a:pPr>
            <a:r>
              <a:rPr lang="en-US" sz="1400" dirty="0"/>
              <a:t>This is the time for us to change any methodology before we start tracking these KPIs over successive years. </a:t>
            </a:r>
          </a:p>
        </p:txBody>
      </p:sp>
      <p:sp>
        <p:nvSpPr>
          <p:cNvPr id="4" name="Slide Number Placeholder 3"/>
          <p:cNvSpPr>
            <a:spLocks noGrp="1"/>
          </p:cNvSpPr>
          <p:nvPr>
            <p:ph type="sldNum" sz="quarter" idx="10"/>
          </p:nvPr>
        </p:nvSpPr>
        <p:spPr/>
        <p:txBody>
          <a:bodyPr/>
          <a:lstStyle/>
          <a:p>
            <a:fld id="{47D247F1-943F-49B5-9889-4DCC18746803}" type="slidenum">
              <a:rPr lang="en-US" smtClean="0"/>
              <a:t>1</a:t>
            </a:fld>
            <a:endParaRPr lang="en-US"/>
          </a:p>
        </p:txBody>
      </p:sp>
    </p:spTree>
    <p:extLst>
      <p:ext uri="{BB962C8B-B14F-4D97-AF65-F5344CB8AC3E}">
        <p14:creationId xmlns:p14="http://schemas.microsoft.com/office/powerpoint/2010/main" val="273188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Read “Increase…Annual growth rate of 4%</a:t>
            </a:r>
            <a:r>
              <a:rPr lang="en-US" dirty="0"/>
              <a:t> </a:t>
            </a:r>
          </a:p>
          <a:p>
            <a:pPr marL="171450" indent="-171450">
              <a:buFont typeface="Arial" panose="020B0604020202020204" pitchFamily="34" charset="0"/>
              <a:buChar char="•"/>
            </a:pPr>
            <a:r>
              <a:rPr lang="en-US" dirty="0"/>
              <a:t>Methodology: </a:t>
            </a:r>
            <a:r>
              <a:rPr lang="en-US" sz="1200" b="0" i="0" u="none" strike="noStrike" kern="1200" dirty="0">
                <a:solidFill>
                  <a:schemeClr val="tx1"/>
                </a:solidFill>
                <a:effectLst/>
                <a:latin typeface="+mn-lt"/>
                <a:ea typeface="+mn-ea"/>
                <a:cs typeface="+mn-cs"/>
              </a:rPr>
              <a:t>The number of enrolled students from CNUSD high schools (CNUSD only) under 20 years of age /the number of CNUSD graduates-Aligns exactly with district methodology</a:t>
            </a:r>
          </a:p>
          <a:p>
            <a:pPr marL="171450" indent="-171450">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The numerator is the sum of students with SB15=1 and STD1 &lt; 20 and have an SB12 code that corresponds to CNUSD HS in 18-19. </a:t>
            </a:r>
            <a:r>
              <a:rPr lang="en-US" sz="1200" b="0" i="0" u="none" strike="noStrike" kern="1200" dirty="0" err="1">
                <a:solidFill>
                  <a:schemeClr val="tx1"/>
                </a:solidFill>
                <a:effectLst/>
                <a:latin typeface="+mn-lt"/>
                <a:ea typeface="+mn-ea"/>
                <a:cs typeface="+mn-cs"/>
              </a:rPr>
              <a:t>Denom</a:t>
            </a:r>
            <a:r>
              <a:rPr lang="en-US" sz="1200" b="0" i="0" u="none" strike="noStrike" kern="1200" dirty="0">
                <a:solidFill>
                  <a:schemeClr val="tx1"/>
                </a:solidFill>
                <a:effectLst/>
                <a:latin typeface="+mn-lt"/>
                <a:ea typeface="+mn-ea"/>
                <a:cs typeface="+mn-cs"/>
              </a:rPr>
              <a:t> is from https://www.caschooldashboard.org/ looked up CNUSD grad rate (number) for 2018 = 4,354.</a:t>
            </a:r>
          </a:p>
          <a:p>
            <a:pPr marL="171450" indent="-171450">
              <a:buFont typeface="Arial" panose="020B0604020202020204" pitchFamily="34" charset="0"/>
              <a:buChar char="•"/>
            </a:pPr>
            <a:r>
              <a:rPr lang="en-US" sz="1200" b="0" i="0" u="none" strike="noStrike" kern="1200" dirty="0">
                <a:solidFill>
                  <a:srgbClr val="FF0000"/>
                </a:solidFill>
                <a:effectLst/>
                <a:latin typeface="+mn-lt"/>
                <a:ea typeface="+mn-ea"/>
                <a:cs typeface="+mn-cs"/>
              </a:rPr>
              <a:t>2019-20 Projected</a:t>
            </a:r>
            <a:r>
              <a:rPr lang="en-US" sz="1200" b="0" i="0" u="none" strike="noStrike" kern="1200" baseline="0" dirty="0">
                <a:solidFill>
                  <a:srgbClr val="FF0000"/>
                </a:solidFill>
                <a:effectLst/>
                <a:latin typeface="+mn-lt"/>
                <a:ea typeface="+mn-ea"/>
                <a:cs typeface="+mn-cs"/>
              </a:rPr>
              <a:t> 18.7%</a:t>
            </a:r>
            <a:endParaRPr lang="en-US" sz="1200" b="0" i="0" u="none" strike="noStrike" kern="1200" dirty="0">
              <a:solidFill>
                <a:srgbClr val="FF0000"/>
              </a:solidFill>
              <a:effectLst/>
              <a:latin typeface="+mn-lt"/>
              <a:ea typeface="+mn-ea"/>
              <a:cs typeface="+mn-cs"/>
            </a:endParaRP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2019-2020 Actual: 17.3%</a:t>
            </a:r>
          </a:p>
        </p:txBody>
      </p:sp>
      <p:sp>
        <p:nvSpPr>
          <p:cNvPr id="4" name="Slide Number Placeholder 3"/>
          <p:cNvSpPr>
            <a:spLocks noGrp="1"/>
          </p:cNvSpPr>
          <p:nvPr>
            <p:ph type="sldNum" sz="quarter" idx="10"/>
          </p:nvPr>
        </p:nvSpPr>
        <p:spPr/>
        <p:txBody>
          <a:bodyPr/>
          <a:lstStyle/>
          <a:p>
            <a:fld id="{47D247F1-943F-49B5-9889-4DCC18746803}" type="slidenum">
              <a:rPr lang="en-US" smtClean="0"/>
              <a:t>10</a:t>
            </a:fld>
            <a:endParaRPr lang="en-US"/>
          </a:p>
        </p:txBody>
      </p:sp>
    </p:spTree>
    <p:extLst>
      <p:ext uri="{BB962C8B-B14F-4D97-AF65-F5344CB8AC3E}">
        <p14:creationId xmlns:p14="http://schemas.microsoft.com/office/powerpoint/2010/main" val="28026291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Consists of 4 KPIs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D247F1-943F-49B5-9889-4DCC187468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6667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Annual growth rate of 15%</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Actual</a:t>
            </a:r>
            <a:r>
              <a:rPr lang="en-US" baseline="0" dirty="0"/>
              <a:t> is f</a:t>
            </a:r>
            <a:r>
              <a:rPr lang="en-US" dirty="0"/>
              <a:t>rom </a:t>
            </a:r>
            <a:r>
              <a:rPr lang="en-US" dirty="0" err="1"/>
              <a:t>Datamart</a:t>
            </a:r>
            <a:r>
              <a:rPr lang="en-US" dirty="0"/>
              <a:t> but the yearly</a:t>
            </a:r>
            <a:r>
              <a:rPr lang="en-US" baseline="0" dirty="0"/>
              <a:t> targets are from RCCD SP</a:t>
            </a:r>
            <a:endParaRPr lang="en-US" dirty="0"/>
          </a:p>
          <a:p>
            <a:r>
              <a:rPr lang="en-US" dirty="0"/>
              <a:t>2019-2020 Projected: 2007</a:t>
            </a:r>
          </a:p>
          <a:p>
            <a:r>
              <a:rPr lang="en-US" dirty="0"/>
              <a:t>2019-20</a:t>
            </a:r>
            <a:r>
              <a:rPr lang="en-US" baseline="0" dirty="0"/>
              <a:t> Actual: 1770</a:t>
            </a:r>
            <a:endParaRPr lang="en-US" dirty="0"/>
          </a:p>
        </p:txBody>
      </p:sp>
      <p:sp>
        <p:nvSpPr>
          <p:cNvPr id="4" name="Slide Number Placeholder 3"/>
          <p:cNvSpPr>
            <a:spLocks noGrp="1"/>
          </p:cNvSpPr>
          <p:nvPr>
            <p:ph type="sldNum" sz="quarter" idx="10"/>
          </p:nvPr>
        </p:nvSpPr>
        <p:spPr/>
        <p:txBody>
          <a:bodyPr/>
          <a:lstStyle/>
          <a:p>
            <a:fld id="{47D247F1-943F-49B5-9889-4DCC18746803}" type="slidenum">
              <a:rPr lang="en-US" smtClean="0"/>
              <a:t>12</a:t>
            </a:fld>
            <a:endParaRPr lang="en-US"/>
          </a:p>
        </p:txBody>
      </p:sp>
    </p:spTree>
    <p:extLst>
      <p:ext uri="{BB962C8B-B14F-4D97-AF65-F5344CB8AC3E}">
        <p14:creationId xmlns:p14="http://schemas.microsoft.com/office/powerpoint/2010/main" val="17861908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Annual growth rate of 15%</a:t>
            </a:r>
            <a:r>
              <a:rPr lang="en-US" dirty="0"/>
              <a:t> </a:t>
            </a:r>
          </a:p>
          <a:p>
            <a:pPr marL="171450" indent="-171450">
              <a:buFont typeface="Arial" panose="020B0604020202020204" pitchFamily="34" charset="0"/>
              <a:buChar char="•"/>
            </a:pPr>
            <a:r>
              <a:rPr lang="en-US" dirty="0"/>
              <a:t>Includes all Certificates (Not just CCCCO approved) to align with RCCD (these are the</a:t>
            </a:r>
            <a:r>
              <a:rPr lang="en-US" baseline="0" dirty="0"/>
              <a:t> projections for NC on RCCD SP)</a:t>
            </a:r>
          </a:p>
          <a:p>
            <a:pPr marL="171450" indent="-171450">
              <a:buFont typeface="Arial" panose="020B0604020202020204" pitchFamily="34" charset="0"/>
              <a:buChar char="•"/>
            </a:pPr>
            <a:r>
              <a:rPr lang="en-US" baseline="0" dirty="0"/>
              <a:t>2019-20 Projected 600</a:t>
            </a:r>
          </a:p>
          <a:p>
            <a:pPr marL="171450" indent="-171450">
              <a:buFont typeface="Arial" panose="020B0604020202020204" pitchFamily="34" charset="0"/>
              <a:buChar char="•"/>
            </a:pPr>
            <a:r>
              <a:rPr lang="en-US" baseline="0" dirty="0"/>
              <a:t>2019-20 Actual: 534</a:t>
            </a:r>
            <a:endParaRPr lang="en-US" dirty="0"/>
          </a:p>
        </p:txBody>
      </p:sp>
      <p:sp>
        <p:nvSpPr>
          <p:cNvPr id="4" name="Slide Number Placeholder 3"/>
          <p:cNvSpPr>
            <a:spLocks noGrp="1"/>
          </p:cNvSpPr>
          <p:nvPr>
            <p:ph type="sldNum" sz="quarter" idx="10"/>
          </p:nvPr>
        </p:nvSpPr>
        <p:spPr/>
        <p:txBody>
          <a:bodyPr/>
          <a:lstStyle/>
          <a:p>
            <a:fld id="{47D247F1-943F-49B5-9889-4DCC18746803}" type="slidenum">
              <a:rPr lang="en-US" smtClean="0"/>
              <a:t>13</a:t>
            </a:fld>
            <a:endParaRPr lang="en-US"/>
          </a:p>
        </p:txBody>
      </p:sp>
    </p:spTree>
    <p:extLst>
      <p:ext uri="{BB962C8B-B14F-4D97-AF65-F5344CB8AC3E}">
        <p14:creationId xmlns:p14="http://schemas.microsoft.com/office/powerpoint/2010/main" val="12543225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Annual growth rate of 15%</a:t>
            </a:r>
            <a:r>
              <a:rPr lang="en-US" dirty="0"/>
              <a:t> </a:t>
            </a:r>
          </a:p>
          <a:p>
            <a:r>
              <a:rPr lang="en-US" dirty="0"/>
              <a:t>NSC</a:t>
            </a:r>
            <a:r>
              <a:rPr lang="en-US" baseline="0" dirty="0"/>
              <a:t> data using definition of transfer student (12 units in district, majority of units determines college); </a:t>
            </a:r>
          </a:p>
          <a:p>
            <a:r>
              <a:rPr lang="en-US" baseline="0" dirty="0"/>
              <a:t>These are students going to any public or private, in-state or out-of-state 4-year university.</a:t>
            </a:r>
          </a:p>
          <a:p>
            <a:r>
              <a:rPr lang="en-US" baseline="0" dirty="0"/>
              <a:t>2019-20 Projected: 1116</a:t>
            </a:r>
          </a:p>
          <a:p>
            <a:r>
              <a:rPr lang="en-US" baseline="0" dirty="0"/>
              <a:t>2019-20 Actual 1123</a:t>
            </a:r>
            <a:endParaRPr lang="en-US" dirty="0"/>
          </a:p>
        </p:txBody>
      </p:sp>
      <p:sp>
        <p:nvSpPr>
          <p:cNvPr id="4" name="Slide Number Placeholder 3"/>
          <p:cNvSpPr>
            <a:spLocks noGrp="1"/>
          </p:cNvSpPr>
          <p:nvPr>
            <p:ph type="sldNum" sz="quarter" idx="10"/>
          </p:nvPr>
        </p:nvSpPr>
        <p:spPr/>
        <p:txBody>
          <a:bodyPr/>
          <a:lstStyle/>
          <a:p>
            <a:fld id="{47D247F1-943F-49B5-9889-4DCC18746803}" type="slidenum">
              <a:rPr lang="en-US" smtClean="0"/>
              <a:t>14</a:t>
            </a:fld>
            <a:endParaRPr lang="en-US"/>
          </a:p>
        </p:txBody>
      </p:sp>
    </p:spTree>
    <p:extLst>
      <p:ext uri="{BB962C8B-B14F-4D97-AF65-F5344CB8AC3E}">
        <p14:creationId xmlns:p14="http://schemas.microsoft.com/office/powerpoint/2010/main" val="8828519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Annual growth rate of 8.51%</a:t>
            </a:r>
            <a:r>
              <a:rPr lang="en-US" dirty="0"/>
              <a:t> </a:t>
            </a:r>
          </a:p>
          <a:p>
            <a:r>
              <a:rPr lang="en-US" dirty="0"/>
              <a:t>Using state designation</a:t>
            </a:r>
            <a:r>
              <a:rPr lang="en-US" baseline="0" dirty="0"/>
              <a:t> of students who were FTFT at NC in Fall</a:t>
            </a:r>
          </a:p>
          <a:p>
            <a:r>
              <a:rPr lang="en-US" baseline="0" dirty="0"/>
              <a:t>This will happen through either recruiting more FT students or increasing the % taking a full load 12 units</a:t>
            </a:r>
          </a:p>
          <a:p>
            <a:endParaRPr lang="en-US" baseline="0" dirty="0"/>
          </a:p>
          <a:p>
            <a:r>
              <a:rPr lang="en-US" baseline="0" dirty="0"/>
              <a:t>508 is the Fall 2017 figure in the RCCD SP</a:t>
            </a:r>
          </a:p>
          <a:p>
            <a:endParaRPr lang="en-US" baseline="0" dirty="0"/>
          </a:p>
          <a:p>
            <a:r>
              <a:rPr lang="en-US" baseline="0" dirty="0"/>
              <a:t>Fall 2019 Projected: 598</a:t>
            </a:r>
          </a:p>
          <a:p>
            <a:r>
              <a:rPr lang="en-US" baseline="0" dirty="0"/>
              <a:t>Fall 2019 Actual: 709</a:t>
            </a:r>
            <a:endParaRPr lang="en-US" dirty="0"/>
          </a:p>
        </p:txBody>
      </p:sp>
      <p:sp>
        <p:nvSpPr>
          <p:cNvPr id="4" name="Slide Number Placeholder 3"/>
          <p:cNvSpPr>
            <a:spLocks noGrp="1"/>
          </p:cNvSpPr>
          <p:nvPr>
            <p:ph type="sldNum" sz="quarter" idx="10"/>
          </p:nvPr>
        </p:nvSpPr>
        <p:spPr/>
        <p:txBody>
          <a:bodyPr/>
          <a:lstStyle/>
          <a:p>
            <a:fld id="{47D247F1-943F-49B5-9889-4DCC18746803}" type="slidenum">
              <a:rPr lang="en-US" smtClean="0"/>
              <a:t>15</a:t>
            </a:fld>
            <a:endParaRPr lang="en-US"/>
          </a:p>
        </p:txBody>
      </p:sp>
    </p:spTree>
    <p:extLst>
      <p:ext uri="{BB962C8B-B14F-4D97-AF65-F5344CB8AC3E}">
        <p14:creationId xmlns:p14="http://schemas.microsoft.com/office/powerpoint/2010/main" val="17558145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53" indent="-176653">
              <a:buFont typeface="Arial" panose="020B0604020202020204" pitchFamily="34" charset="0"/>
              <a:buChar char="•"/>
            </a:pPr>
            <a:r>
              <a:rPr lang="en-US"/>
              <a:t>Contains 5 KPIs.</a:t>
            </a:r>
          </a:p>
          <a:p>
            <a:pPr marL="176653" indent="-176653">
              <a:buFont typeface="Arial" panose="020B0604020202020204" pitchFamily="34" charset="0"/>
              <a:buChar char="•"/>
            </a:pPr>
            <a:r>
              <a:rPr lang="en-US"/>
              <a:t>We aligned with VfS and Equity Plan (SEA) by using outcomes that were in common between both:</a:t>
            </a:r>
          </a:p>
          <a:p>
            <a:pPr marL="706613" lvl="1" indent="-235537">
              <a:buAutoNum type="arabicPeriod"/>
            </a:pPr>
            <a:r>
              <a:rPr lang="en-US"/>
              <a:t>Increase number of degrees earned annually</a:t>
            </a:r>
          </a:p>
          <a:p>
            <a:pPr marL="706613" lvl="1" indent="-235537">
              <a:buAutoNum type="arabicPeriod"/>
            </a:pPr>
            <a:r>
              <a:rPr lang="en-US"/>
              <a:t>Increase number of certificates earned annually</a:t>
            </a:r>
          </a:p>
          <a:p>
            <a:pPr marL="706613" lvl="1" indent="-235537">
              <a:buAutoNum type="arabicPeriod"/>
            </a:pPr>
            <a:r>
              <a:rPr lang="en-US"/>
              <a:t>Increase number of transfers</a:t>
            </a:r>
          </a:p>
          <a:p>
            <a:pPr marL="706613" lvl="1" indent="-235537">
              <a:buAutoNum type="arabicPeriod"/>
            </a:pPr>
            <a:r>
              <a:rPr lang="en-US"/>
              <a:t>Increase number of </a:t>
            </a:r>
          </a:p>
          <a:p>
            <a:pPr marL="176653" indent="-176653">
              <a:buFont typeface="Arial" panose="020B0604020202020204" pitchFamily="34" charset="0"/>
              <a:buChar char="•"/>
            </a:pPr>
            <a:r>
              <a:rPr lang="en-US"/>
              <a:t>Focusing on the gap…Proportionality</a:t>
            </a:r>
            <a:r>
              <a:rPr lang="en-US" baseline="0"/>
              <a:t> Index</a:t>
            </a:r>
            <a:r>
              <a:rPr lang="en-US"/>
              <a:t> (it’s different than the last strategic planning goals)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D247F1-943F-49B5-9889-4DCC187468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72443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we are looking at numbers instead of rates for our completion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to close</a:t>
            </a:r>
            <a:r>
              <a:rPr lang="en-US" baseline="0" dirty="0"/>
              <a:t> the gap completely</a:t>
            </a:r>
            <a:endParaRPr lang="en-US" dirty="0"/>
          </a:p>
        </p:txBody>
      </p:sp>
      <p:sp>
        <p:nvSpPr>
          <p:cNvPr id="4" name="Slide Number Placeholder 3"/>
          <p:cNvSpPr>
            <a:spLocks noGrp="1"/>
          </p:cNvSpPr>
          <p:nvPr>
            <p:ph type="sldNum" sz="quarter" idx="10"/>
          </p:nvPr>
        </p:nvSpPr>
        <p:spPr/>
        <p:txBody>
          <a:bodyPr/>
          <a:lstStyle/>
          <a:p>
            <a:fld id="{47D247F1-943F-49B5-9889-4DCC18746803}" type="slidenum">
              <a:rPr lang="en-US" smtClean="0"/>
              <a:t>17</a:t>
            </a:fld>
            <a:endParaRPr lang="en-US"/>
          </a:p>
        </p:txBody>
      </p:sp>
    </p:spTree>
    <p:extLst>
      <p:ext uri="{BB962C8B-B14F-4D97-AF65-F5344CB8AC3E}">
        <p14:creationId xmlns:p14="http://schemas.microsoft.com/office/powerpoint/2010/main" val="25445386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53" indent="-176653">
              <a:buFont typeface="Arial" panose="020B0604020202020204" pitchFamily="34" charset="0"/>
              <a:buChar char="•"/>
            </a:pPr>
            <a:r>
              <a:rPr lang="en-US" dirty="0"/>
              <a:t>How to read these</a:t>
            </a:r>
            <a:r>
              <a:rPr lang="en-US" baseline="0" dirty="0"/>
              <a:t> charts:</a:t>
            </a:r>
          </a:p>
          <a:p>
            <a:pPr marL="633853" lvl="1" indent="-176653">
              <a:buFont typeface="Arial" panose="020B0604020202020204" pitchFamily="34" charset="0"/>
              <a:buChar char="•"/>
            </a:pPr>
            <a:r>
              <a:rPr lang="en-US" baseline="0" dirty="0"/>
              <a:t>Bars are the gaps that are measured annually</a:t>
            </a:r>
          </a:p>
          <a:p>
            <a:pPr marL="633853" lvl="1" indent="-176653">
              <a:buFont typeface="Arial" panose="020B0604020202020204" pitchFamily="34" charset="0"/>
              <a:buChar char="•"/>
            </a:pPr>
            <a:r>
              <a:rPr lang="en-US" baseline="0" dirty="0"/>
              <a:t>Lines are the projected goals that we set for ourselves each year of the strategic planning period</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D247F1-943F-49B5-9889-4DCC187468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29160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53" indent="-176653">
              <a:buFont typeface="Arial" panose="020B0604020202020204" pitchFamily="34" charset="0"/>
              <a:buChar char="•"/>
            </a:pPr>
            <a:r>
              <a:rPr lang="en-US" dirty="0"/>
              <a:t>Each KPI actually includes how we are closing the gap in 4 areas: degree, certificate, transfer, and transfer math/English in the first year.</a:t>
            </a:r>
          </a:p>
          <a:p>
            <a:pPr marL="176653" indent="-176653">
              <a:buFont typeface="Arial" panose="020B0604020202020204" pitchFamily="34" charset="0"/>
              <a:buChar char="•"/>
            </a:pPr>
            <a:r>
              <a:rPr lang="en-US" dirty="0"/>
              <a:t>Important trend – </a:t>
            </a:r>
          </a:p>
          <a:p>
            <a:pPr marL="647728" lvl="1" indent="-176653">
              <a:buFont typeface="Arial" panose="020B0604020202020204" pitchFamily="34" charset="0"/>
              <a:buChar char="•"/>
            </a:pPr>
            <a:r>
              <a:rPr lang="en-US" dirty="0"/>
              <a:t>African American students are not seeing a gap in certificate or transfer math &amp; English</a:t>
            </a:r>
          </a:p>
          <a:p>
            <a:pPr marL="647728" lvl="1" indent="-176653">
              <a:buFont typeface="Arial" panose="020B0604020202020204" pitchFamily="34" charset="0"/>
              <a:buChar char="•"/>
            </a:pPr>
            <a:r>
              <a:rPr lang="en-US" dirty="0"/>
              <a:t>African American students are closing the gap in Degree and Transfer and exceeding our targets for the year</a:t>
            </a:r>
          </a:p>
          <a:p>
            <a:r>
              <a:rPr lang="en-US" dirty="0"/>
              <a:t>Degree- 4.28% of degrees are awarded to African-Americans, but they make up 6.54% of the headcount- Total GAP = 2.26, 40% decrease GAP should be &lt;= 1.36</a:t>
            </a:r>
          </a:p>
          <a:p>
            <a:pPr defTabSz="942150">
              <a:defRPr/>
            </a:pPr>
            <a:r>
              <a:rPr lang="en-US" dirty="0"/>
              <a:t>Certificate- 3.09% of certs are awarded to African-Americans, but they make up 6.54% of the headcount- Total GAP = 3.45, 40% decrease GAP should be &lt;= 2.07</a:t>
            </a:r>
          </a:p>
          <a:p>
            <a:pPr defTabSz="942150">
              <a:defRPr/>
            </a:pPr>
            <a:r>
              <a:rPr lang="en-US" dirty="0"/>
              <a:t>Transfer- 5.85% of transfers are African-American, but they make up 6.54% of the headcount- Total GAP = 0.69, 40% decrease GAP should be &lt;= 0.41</a:t>
            </a:r>
          </a:p>
          <a:p>
            <a:pPr defTabSz="942150">
              <a:defRPr/>
            </a:pPr>
            <a:r>
              <a:rPr lang="en-US" dirty="0"/>
              <a:t>Math and </a:t>
            </a:r>
            <a:r>
              <a:rPr lang="en-US" dirty="0" err="1"/>
              <a:t>Eng</a:t>
            </a:r>
            <a:r>
              <a:rPr lang="en-US" dirty="0"/>
              <a:t> completion- 1.88% of math and </a:t>
            </a:r>
            <a:r>
              <a:rPr lang="en-US" dirty="0" err="1"/>
              <a:t>eng</a:t>
            </a:r>
            <a:r>
              <a:rPr lang="en-US" dirty="0"/>
              <a:t> completers are African-American, but they make up 6.54% of the headcount- Total GAP = 4.66, 40% decrease GAP should be &lt;= 2.80</a:t>
            </a:r>
          </a:p>
          <a:p>
            <a:r>
              <a:rPr lang="en-US" dirty="0"/>
              <a:t>2019-20 Projected numbers:</a:t>
            </a:r>
          </a:p>
          <a:p>
            <a:pPr marL="176653" indent="-176653">
              <a:buFont typeface="Arial" panose="020B0604020202020204" pitchFamily="34" charset="0"/>
              <a:buChar char="•"/>
            </a:pPr>
            <a:r>
              <a:rPr lang="en-US" dirty="0"/>
              <a:t>Degree 2.11</a:t>
            </a:r>
          </a:p>
          <a:p>
            <a:pPr marL="176653" indent="-176653">
              <a:buFont typeface="Arial" panose="020B0604020202020204" pitchFamily="34" charset="0"/>
              <a:buChar char="•"/>
            </a:pPr>
            <a:r>
              <a:rPr lang="en-US" dirty="0"/>
              <a:t>Certificate 3.22</a:t>
            </a:r>
          </a:p>
          <a:p>
            <a:pPr marL="176653" indent="-176653">
              <a:buFont typeface="Arial" panose="020B0604020202020204" pitchFamily="34" charset="0"/>
              <a:buChar char="•"/>
            </a:pPr>
            <a:r>
              <a:rPr lang="en-US" dirty="0"/>
              <a:t>Transfer Volume 0.64</a:t>
            </a:r>
          </a:p>
          <a:p>
            <a:pPr marL="176653" indent="-176653">
              <a:buFont typeface="Arial" panose="020B0604020202020204" pitchFamily="34" charset="0"/>
              <a:buChar char="•"/>
            </a:pPr>
            <a:r>
              <a:rPr lang="en-US" dirty="0"/>
              <a:t>Transfer Math and English 4.35</a:t>
            </a:r>
          </a:p>
          <a:p>
            <a:endParaRPr lang="en-US" dirty="0"/>
          </a:p>
        </p:txBody>
      </p:sp>
      <p:sp>
        <p:nvSpPr>
          <p:cNvPr id="4" name="Slide Number Placeholder 3"/>
          <p:cNvSpPr>
            <a:spLocks noGrp="1"/>
          </p:cNvSpPr>
          <p:nvPr>
            <p:ph type="sldNum" sz="quarter" idx="10"/>
          </p:nvPr>
        </p:nvSpPr>
        <p:spPr/>
        <p:txBody>
          <a:bodyPr/>
          <a:lstStyle/>
          <a:p>
            <a:fld id="{47D247F1-943F-49B5-9889-4DCC18746803}" type="slidenum">
              <a:rPr lang="en-US" smtClean="0"/>
              <a:t>19</a:t>
            </a:fld>
            <a:endParaRPr lang="en-US"/>
          </a:p>
        </p:txBody>
      </p:sp>
    </p:spTree>
    <p:extLst>
      <p:ext uri="{BB962C8B-B14F-4D97-AF65-F5344CB8AC3E}">
        <p14:creationId xmlns:p14="http://schemas.microsoft.com/office/powerpoint/2010/main" val="2951833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cs typeface="Calibri" panose="020F0502020204030204"/>
              </a:rPr>
              <a:t>Our three strategic directions include twelve goals (which I will outline today), but underneath the twelve goals are a total of 68 objectives that outline what we need to do to achieve those goals (which I won't be able to go over today)</a:t>
            </a:r>
          </a:p>
          <a:p>
            <a:endParaRPr lang="en-US" dirty="0"/>
          </a:p>
        </p:txBody>
      </p:sp>
      <p:sp>
        <p:nvSpPr>
          <p:cNvPr id="4" name="Slide Number Placeholder 3"/>
          <p:cNvSpPr>
            <a:spLocks noGrp="1"/>
          </p:cNvSpPr>
          <p:nvPr>
            <p:ph type="sldNum" sz="quarter" idx="10"/>
          </p:nvPr>
        </p:nvSpPr>
        <p:spPr/>
        <p:txBody>
          <a:bodyPr/>
          <a:lstStyle/>
          <a:p>
            <a:fld id="{7E43AB76-C713-FB43-8FB7-F955473319B0}" type="slidenum">
              <a:rPr lang="en-US" smtClean="0"/>
              <a:t>2</a:t>
            </a:fld>
            <a:endParaRPr lang="en-US"/>
          </a:p>
        </p:txBody>
      </p:sp>
    </p:spTree>
    <p:extLst>
      <p:ext uri="{BB962C8B-B14F-4D97-AF65-F5344CB8AC3E}">
        <p14:creationId xmlns:p14="http://schemas.microsoft.com/office/powerpoint/2010/main" val="18174413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53" indent="-176653">
              <a:buFont typeface="Arial" panose="020B0604020202020204" pitchFamily="34" charset="0"/>
              <a:buChar char="•"/>
            </a:pPr>
            <a:r>
              <a:rPr lang="en-US" dirty="0"/>
              <a:t>Important trend – </a:t>
            </a:r>
          </a:p>
          <a:p>
            <a:pPr marL="647728" lvl="1" indent="-176653">
              <a:buFont typeface="Arial" panose="020B0604020202020204" pitchFamily="34" charset="0"/>
              <a:buChar char="•"/>
            </a:pPr>
            <a:r>
              <a:rPr lang="en-US" dirty="0"/>
              <a:t>Degree</a:t>
            </a:r>
            <a:r>
              <a:rPr lang="en-US" baseline="0" dirty="0"/>
              <a:t> is widening the gap, but all other areas are closing and exceeding the annual target (light red is lower than light blue bar)</a:t>
            </a:r>
            <a:endParaRPr lang="en-US" dirty="0"/>
          </a:p>
          <a:p>
            <a:r>
              <a:rPr lang="en-US" dirty="0"/>
              <a:t>Degree- 57.37% of degrees are awarded to Latinx, but they make up 58.03% of the headcount- Total GAP = 0.66, 40% </a:t>
            </a:r>
            <a:r>
              <a:rPr lang="en-US" baseline="0" dirty="0"/>
              <a:t>decrease GAP should be &lt;= 0.40</a:t>
            </a:r>
          </a:p>
          <a:p>
            <a:pPr defTabSz="942150">
              <a:defRPr/>
            </a:pPr>
            <a:r>
              <a:rPr lang="en-US" dirty="0"/>
              <a:t>Certificate- 56.51% of certs are awarded to Latinx, but they make up 58.03% of the headcount- Total GAP = 1.52, 40% </a:t>
            </a:r>
            <a:r>
              <a:rPr lang="en-US" baseline="0" dirty="0"/>
              <a:t>decrease GAP should be &lt;= 0.90</a:t>
            </a:r>
            <a:endParaRPr lang="en-US" dirty="0"/>
          </a:p>
          <a:p>
            <a:pPr defTabSz="942150">
              <a:defRPr/>
            </a:pPr>
            <a:r>
              <a:rPr lang="en-US" dirty="0"/>
              <a:t>Transfer- 51.61% of transfers are Latinx, but they make up 58.03% of the headcount- Total GAP = 6.42, 40% </a:t>
            </a:r>
            <a:r>
              <a:rPr lang="en-US" baseline="0" dirty="0"/>
              <a:t>decrease GAP should be &lt;= 3.85</a:t>
            </a:r>
          </a:p>
          <a:p>
            <a:pPr defTabSz="942150">
              <a:defRPr/>
            </a:pPr>
            <a:r>
              <a:rPr lang="en-US" baseline="0" dirty="0"/>
              <a:t>Math and </a:t>
            </a:r>
            <a:r>
              <a:rPr lang="en-US" baseline="0" dirty="0" err="1"/>
              <a:t>Eng</a:t>
            </a:r>
            <a:r>
              <a:rPr lang="en-US" baseline="0" dirty="0"/>
              <a:t> completion- 50.38</a:t>
            </a:r>
            <a:r>
              <a:rPr lang="en-US" dirty="0"/>
              <a:t>% of math</a:t>
            </a:r>
            <a:r>
              <a:rPr lang="en-US" baseline="0" dirty="0"/>
              <a:t> and </a:t>
            </a:r>
            <a:r>
              <a:rPr lang="en-US" baseline="0" dirty="0" err="1"/>
              <a:t>eng</a:t>
            </a:r>
            <a:r>
              <a:rPr lang="en-US" baseline="0" dirty="0"/>
              <a:t> completers</a:t>
            </a:r>
            <a:r>
              <a:rPr lang="en-US" dirty="0"/>
              <a:t> are Latinx, but they make up 58.03% of the headcount- Total GAP = 7.65, 40% </a:t>
            </a:r>
            <a:r>
              <a:rPr lang="en-US" baseline="0" dirty="0"/>
              <a:t>decrease GAP should be &lt;= 4.59</a:t>
            </a:r>
          </a:p>
          <a:p>
            <a:pPr defTabSz="942150">
              <a:defRPr/>
            </a:pPr>
            <a:endParaRPr lang="en-US" baseline="0" dirty="0"/>
          </a:p>
          <a:p>
            <a:pPr defTabSz="942150">
              <a:defRPr/>
            </a:pPr>
            <a:r>
              <a:rPr lang="en-US" baseline="0" dirty="0"/>
              <a:t>2019-20 Projected numbers:</a:t>
            </a:r>
          </a:p>
          <a:p>
            <a:pPr defTabSz="942150">
              <a:defRPr/>
            </a:pPr>
            <a:r>
              <a:rPr lang="en-US" baseline="0" dirty="0"/>
              <a:t>Degree 0.62</a:t>
            </a:r>
          </a:p>
          <a:p>
            <a:pPr defTabSz="942150">
              <a:defRPr/>
            </a:pPr>
            <a:r>
              <a:rPr lang="en-US" baseline="0" dirty="0"/>
              <a:t>Certificate 1.42</a:t>
            </a:r>
          </a:p>
          <a:p>
            <a:pPr defTabSz="942150">
              <a:defRPr/>
            </a:pPr>
            <a:r>
              <a:rPr lang="en-US" baseline="0" dirty="0"/>
              <a:t>Transfer Volume 5.99</a:t>
            </a:r>
          </a:p>
          <a:p>
            <a:pPr defTabSz="942150">
              <a:defRPr/>
            </a:pPr>
            <a:r>
              <a:rPr lang="en-US" baseline="0" dirty="0"/>
              <a:t>Transfer Math and English 7.14- Actual not </a:t>
            </a:r>
            <a:r>
              <a:rPr lang="en-US" baseline="0" dirty="0" err="1"/>
              <a:t>avaliable</a:t>
            </a:r>
            <a:endParaRPr lang="en-US" baseline="0" dirty="0"/>
          </a:p>
          <a:p>
            <a:pPr defTabSz="942150">
              <a:defRPr/>
            </a:pPr>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D247F1-943F-49B5-9889-4DCC187468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69405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Trend-MOC have largest gaps of any equity groups</a:t>
            </a:r>
          </a:p>
          <a:p>
            <a:pPr marL="171450" indent="-171450">
              <a:buFont typeface="Arial" panose="020B0604020202020204" pitchFamily="34" charset="0"/>
              <a:buChar char="•"/>
            </a:pPr>
            <a:r>
              <a:rPr lang="en-US" dirty="0"/>
              <a:t>this is looking at the</a:t>
            </a:r>
            <a:r>
              <a:rPr lang="en-US" baseline="0" dirty="0"/>
              <a:t> gap between the</a:t>
            </a:r>
            <a:r>
              <a:rPr lang="en-US" dirty="0"/>
              <a:t> proportion of degrees awarded compared to proportion of headcount, does not address gap between other populations</a:t>
            </a:r>
          </a:p>
          <a:p>
            <a:pPr marL="171450" indent="-171450">
              <a:buFont typeface="Arial" panose="020B0604020202020204" pitchFamily="34" charset="0"/>
              <a:buChar char="•"/>
            </a:pPr>
            <a:r>
              <a:rPr lang="en-US" dirty="0"/>
              <a:t>MOC=Men of color=Latino + African American males</a:t>
            </a:r>
          </a:p>
          <a:p>
            <a:endParaRPr lang="en-US" dirty="0"/>
          </a:p>
          <a:p>
            <a:r>
              <a:rPr lang="en-US" dirty="0"/>
              <a:t>Degree- 22.42% of degrees are awarded to MOC, but they make up 28.31% of the headcount- Total GAP = 5.89, 40% </a:t>
            </a:r>
            <a:r>
              <a:rPr lang="en-US" baseline="0" dirty="0"/>
              <a:t>decrease GAP should be &lt;= 3.53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Certificate- 25.73% of certs are awarded to MOC, but they make up 28.31% of the headcount- Total GAP = 2.58, 40% </a:t>
            </a:r>
            <a:r>
              <a:rPr lang="en-US" baseline="0" dirty="0"/>
              <a:t>decrease GAP should be &lt;= 1.55</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Transfer- 21.85% of transfers are MOC, but they make up 28.31% of the headcount- Total GAP = 6.46, 40% </a:t>
            </a:r>
            <a:r>
              <a:rPr lang="en-US" baseline="0" dirty="0"/>
              <a:t>decrease GAP should be &lt;= 3.88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Math and </a:t>
            </a:r>
            <a:r>
              <a:rPr lang="en-US" baseline="0" dirty="0" err="1"/>
              <a:t>Eng</a:t>
            </a:r>
            <a:r>
              <a:rPr lang="en-US" baseline="0" dirty="0"/>
              <a:t> completion- 24.44</a:t>
            </a:r>
            <a:r>
              <a:rPr lang="en-US" dirty="0"/>
              <a:t>% of math</a:t>
            </a:r>
            <a:r>
              <a:rPr lang="en-US" baseline="0" dirty="0"/>
              <a:t> and </a:t>
            </a:r>
            <a:r>
              <a:rPr lang="en-US" baseline="0" dirty="0" err="1"/>
              <a:t>eng</a:t>
            </a:r>
            <a:r>
              <a:rPr lang="en-US" baseline="0" dirty="0"/>
              <a:t> completers</a:t>
            </a:r>
            <a:r>
              <a:rPr lang="en-US" dirty="0"/>
              <a:t> are MOC, but they make up 28.31% of the headcount- Total GAP = 3.87, 40% </a:t>
            </a:r>
            <a:r>
              <a:rPr lang="en-US" baseline="0" dirty="0"/>
              <a:t>decrease GAP should be &lt;= 2.32</a:t>
            </a:r>
          </a:p>
          <a:p>
            <a:endParaRPr lang="en-US" dirty="0"/>
          </a:p>
          <a:p>
            <a:r>
              <a:rPr lang="en-US" dirty="0"/>
              <a:t>2019-20 Projected numbers:</a:t>
            </a:r>
          </a:p>
          <a:p>
            <a:r>
              <a:rPr lang="en-US" dirty="0"/>
              <a:t>Degree 5.5</a:t>
            </a:r>
          </a:p>
          <a:p>
            <a:r>
              <a:rPr lang="en-US" dirty="0"/>
              <a:t>Certificate 2.41</a:t>
            </a:r>
          </a:p>
          <a:p>
            <a:r>
              <a:rPr lang="en-US" dirty="0"/>
              <a:t>Transfer Volume 6.03</a:t>
            </a:r>
          </a:p>
          <a:p>
            <a:r>
              <a:rPr lang="en-US" dirty="0"/>
              <a:t>Transfer Math and English 3.62 Actual not available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D247F1-943F-49B5-9889-4DCC187468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4525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53" indent="-176653">
              <a:buFont typeface="Arial" panose="020B0604020202020204" pitchFamily="34" charset="0"/>
              <a:buChar char="•"/>
            </a:pPr>
            <a:r>
              <a:rPr lang="fr-FR" dirty="0"/>
              <a:t>Trends</a:t>
            </a:r>
          </a:p>
          <a:p>
            <a:pPr marL="647728" lvl="1" indent="-176653">
              <a:buFont typeface="Arial" panose="020B0604020202020204" pitchFamily="34" charset="0"/>
              <a:buChar char="•"/>
            </a:pPr>
            <a:r>
              <a:rPr lang="fr-FR" dirty="0" err="1"/>
              <a:t>Closing</a:t>
            </a:r>
            <a:r>
              <a:rPr lang="fr-FR" dirty="0"/>
              <a:t> gaps in </a:t>
            </a:r>
            <a:r>
              <a:rPr lang="fr-FR" dirty="0" err="1"/>
              <a:t>certificate</a:t>
            </a:r>
            <a:r>
              <a:rPr lang="fr-FR" baseline="0" dirty="0"/>
              <a:t> and </a:t>
            </a:r>
            <a:r>
              <a:rPr lang="fr-FR" baseline="0" dirty="0" err="1"/>
              <a:t>transfer</a:t>
            </a:r>
            <a:r>
              <a:rPr lang="fr-FR" baseline="0" dirty="0"/>
              <a:t> (</a:t>
            </a:r>
            <a:r>
              <a:rPr lang="fr-FR" baseline="0" dirty="0" err="1"/>
              <a:t>completely</a:t>
            </a:r>
            <a:r>
              <a:rPr lang="fr-FR" baseline="0" dirty="0"/>
              <a:t> </a:t>
            </a:r>
            <a:r>
              <a:rPr lang="fr-FR" baseline="0" dirty="0" err="1"/>
              <a:t>closed</a:t>
            </a:r>
            <a:r>
              <a:rPr lang="fr-FR" baseline="0" dirty="0"/>
              <a:t>!), but </a:t>
            </a:r>
            <a:r>
              <a:rPr lang="fr-FR" baseline="0" dirty="0" err="1"/>
              <a:t>widening</a:t>
            </a:r>
            <a:r>
              <a:rPr lang="fr-FR" baseline="0" dirty="0"/>
              <a:t> gaps in </a:t>
            </a:r>
            <a:r>
              <a:rPr lang="fr-FR" baseline="0" dirty="0" err="1"/>
              <a:t>degree</a:t>
            </a:r>
            <a:r>
              <a:rPr lang="fr-FR" baseline="0" dirty="0"/>
              <a:t> and </a:t>
            </a:r>
            <a:r>
              <a:rPr lang="fr-FR" baseline="0" dirty="0" err="1"/>
              <a:t>transfer</a:t>
            </a:r>
            <a:r>
              <a:rPr lang="fr-FR" baseline="0" dirty="0"/>
              <a:t> math &amp; </a:t>
            </a:r>
            <a:r>
              <a:rPr lang="fr-FR" baseline="0" dirty="0" err="1"/>
              <a:t>english</a:t>
            </a:r>
            <a:endParaRPr lang="fr-FR" dirty="0"/>
          </a:p>
          <a:p>
            <a:endParaRPr lang="fr-FR" dirty="0"/>
          </a:p>
          <a:p>
            <a:r>
              <a:rPr lang="fr-FR" dirty="0"/>
              <a:t>18-19 population = 2.51%</a:t>
            </a:r>
          </a:p>
          <a:p>
            <a:r>
              <a:rPr lang="fr-FR" dirty="0"/>
              <a:t>19-20 population = 2.39%</a:t>
            </a:r>
          </a:p>
          <a:p>
            <a:r>
              <a:rPr lang="en-US" dirty="0"/>
              <a:t>Smal</a:t>
            </a:r>
            <a:r>
              <a:rPr lang="en-US" baseline="0" dirty="0"/>
              <a:t>l proportion of the student population, gap is jumping around a lot due to small N</a:t>
            </a:r>
            <a:endParaRPr lang="fr-FR"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D247F1-943F-49B5-9889-4DCC187468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01842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53" indent="-176653" defTabSz="942150">
              <a:buFont typeface="Arial" panose="020B0604020202020204" pitchFamily="34" charset="0"/>
              <a:buChar char="•"/>
              <a:defRPr/>
            </a:pPr>
            <a:r>
              <a:rPr lang="en-US" dirty="0"/>
              <a:t>Trend – Closing</a:t>
            </a:r>
            <a:r>
              <a:rPr lang="en-US" baseline="0" dirty="0"/>
              <a:t> gaps in Degree, </a:t>
            </a:r>
            <a:r>
              <a:rPr lang="en-US" dirty="0"/>
              <a:t>Certificate (</a:t>
            </a:r>
            <a:r>
              <a:rPr lang="en-US" u="sng" dirty="0"/>
              <a:t>no gap found</a:t>
            </a:r>
            <a:r>
              <a:rPr lang="en-US" dirty="0"/>
              <a:t>), and Transfer, but</a:t>
            </a:r>
            <a:r>
              <a:rPr lang="en-US" baseline="0" dirty="0"/>
              <a:t> widening in transfer Math &amp; English</a:t>
            </a:r>
            <a:r>
              <a:rPr lang="en-US" dirty="0"/>
              <a:t>-</a:t>
            </a:r>
          </a:p>
          <a:p>
            <a:pPr marL="176653" indent="-176653">
              <a:buFont typeface="Arial" panose="020B0604020202020204" pitchFamily="34" charset="0"/>
              <a:buChar char="•"/>
            </a:pPr>
            <a:r>
              <a:rPr lang="en-US" dirty="0"/>
              <a:t>This is looking at the</a:t>
            </a:r>
            <a:r>
              <a:rPr lang="en-US" baseline="0" dirty="0"/>
              <a:t> gap between the</a:t>
            </a:r>
            <a:r>
              <a:rPr lang="en-US" dirty="0"/>
              <a:t> proportion of degrees awarded compared to proportion of headcount, does not address gap between other populations</a:t>
            </a:r>
          </a:p>
          <a:p>
            <a:r>
              <a:rPr lang="en-US" dirty="0"/>
              <a:t>Degree- 1.20%% of degrees are awarded to FY, but they make up 1.79% of the headcount- Total GAP = 0.59, 40% </a:t>
            </a:r>
            <a:r>
              <a:rPr lang="en-US" baseline="0" dirty="0"/>
              <a:t>decrease GAP should be &lt;= 0.35</a:t>
            </a:r>
          </a:p>
          <a:p>
            <a:pPr defTabSz="942150">
              <a:defRPr/>
            </a:pPr>
            <a:r>
              <a:rPr lang="en-US" dirty="0"/>
              <a:t>Certificate (</a:t>
            </a:r>
            <a:r>
              <a:rPr lang="en-US" u="sng" dirty="0"/>
              <a:t>no gap found</a:t>
            </a:r>
            <a:r>
              <a:rPr lang="en-US" dirty="0"/>
              <a:t>)- 2.61% of certs are awarded to FY, and they make up 1.79% of the headcount- Total GAP = 0, 40% </a:t>
            </a:r>
            <a:r>
              <a:rPr lang="en-US" baseline="0" dirty="0"/>
              <a:t>decrease GAP should stay 0, defer to Kevin as to why this lack of gap exists</a:t>
            </a:r>
            <a:endParaRPr lang="en-US" dirty="0"/>
          </a:p>
          <a:p>
            <a:pPr defTabSz="942150">
              <a:defRPr/>
            </a:pPr>
            <a:r>
              <a:rPr lang="en-US" dirty="0"/>
              <a:t>Transfer- 0.098% of transfers are</a:t>
            </a:r>
            <a:r>
              <a:rPr lang="en-US" baseline="0" dirty="0"/>
              <a:t> FY</a:t>
            </a:r>
            <a:r>
              <a:rPr lang="en-US" dirty="0"/>
              <a:t>, but they make up 1.79% of the headcount- Total GAP = 1.69, 40% </a:t>
            </a:r>
            <a:r>
              <a:rPr lang="en-US" baseline="0" dirty="0"/>
              <a:t>decrease GAP should be &lt;= 1.01</a:t>
            </a:r>
          </a:p>
          <a:p>
            <a:pPr defTabSz="942150">
              <a:defRPr/>
            </a:pPr>
            <a:r>
              <a:rPr lang="en-US" baseline="0" dirty="0"/>
              <a:t>Math and </a:t>
            </a:r>
            <a:r>
              <a:rPr lang="en-US" baseline="0" dirty="0" err="1"/>
              <a:t>Eng</a:t>
            </a:r>
            <a:r>
              <a:rPr lang="en-US" baseline="0" dirty="0"/>
              <a:t> completion- 1.5</a:t>
            </a:r>
            <a:r>
              <a:rPr lang="en-US" dirty="0"/>
              <a:t>% of math</a:t>
            </a:r>
            <a:r>
              <a:rPr lang="en-US" baseline="0" dirty="0"/>
              <a:t> and </a:t>
            </a:r>
            <a:r>
              <a:rPr lang="en-US" baseline="0" dirty="0" err="1"/>
              <a:t>eng</a:t>
            </a:r>
            <a:r>
              <a:rPr lang="en-US" baseline="0" dirty="0"/>
              <a:t> completers</a:t>
            </a:r>
            <a:r>
              <a:rPr lang="en-US" dirty="0"/>
              <a:t> are FY, but they make up 1.79% of the headcount- Total GAP = 0.29, 40% </a:t>
            </a:r>
            <a:r>
              <a:rPr lang="en-US" baseline="0" dirty="0"/>
              <a:t>decrease GAP should be &lt;= 0.174</a:t>
            </a:r>
          </a:p>
          <a:p>
            <a:r>
              <a:rPr lang="en-US" dirty="0"/>
              <a:t>2019-20 Projected numbers:</a:t>
            </a:r>
          </a:p>
          <a:p>
            <a:pPr marL="176653" indent="-176653">
              <a:buFont typeface="Arial" panose="020B0604020202020204" pitchFamily="34" charset="0"/>
              <a:buChar char="•"/>
            </a:pPr>
            <a:r>
              <a:rPr lang="en-US" dirty="0"/>
              <a:t>Degree 0.55</a:t>
            </a:r>
          </a:p>
          <a:p>
            <a:pPr marL="176653" indent="-176653">
              <a:buFont typeface="Arial" panose="020B0604020202020204" pitchFamily="34" charset="0"/>
              <a:buChar char="•"/>
            </a:pPr>
            <a:r>
              <a:rPr lang="en-US" dirty="0"/>
              <a:t>Certificate 0</a:t>
            </a:r>
          </a:p>
          <a:p>
            <a:pPr marL="176653" indent="-176653">
              <a:buFont typeface="Arial" panose="020B0604020202020204" pitchFamily="34" charset="0"/>
              <a:buChar char="•"/>
            </a:pPr>
            <a:r>
              <a:rPr lang="en-US" dirty="0"/>
              <a:t>Transfer Volume 1.58</a:t>
            </a:r>
          </a:p>
          <a:p>
            <a:pPr marL="176653" indent="-176653">
              <a:buFont typeface="Arial" panose="020B0604020202020204" pitchFamily="34" charset="0"/>
              <a:buChar char="•"/>
            </a:pPr>
            <a:r>
              <a:rPr lang="en-US" dirty="0"/>
              <a:t>Transfer Math and English 0.27</a:t>
            </a:r>
          </a:p>
          <a:p>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D247F1-943F-49B5-9889-4DCC187468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890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Contains 3 KPIs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D247F1-943F-49B5-9889-4DCC187468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15272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from</a:t>
            </a:r>
            <a:r>
              <a:rPr lang="en-US" baseline="0" dirty="0"/>
              <a:t> the Student Success Metrics Dashboard and will not be undated until May. </a:t>
            </a:r>
          </a:p>
          <a:p>
            <a:endParaRPr lang="en-US" baseline="0" dirty="0"/>
          </a:p>
          <a:p>
            <a:r>
              <a:rPr lang="en-US" baseline="0" dirty="0"/>
              <a:t>Projections in blue are based on the average change from 2014-15 to 2015-16 (-2%) to 2016-17 (+8%) = 3%</a:t>
            </a:r>
          </a:p>
        </p:txBody>
      </p:sp>
      <p:sp>
        <p:nvSpPr>
          <p:cNvPr id="4" name="Slide Number Placeholder 3"/>
          <p:cNvSpPr>
            <a:spLocks noGrp="1"/>
          </p:cNvSpPr>
          <p:nvPr>
            <p:ph type="sldNum" sz="quarter" idx="10"/>
          </p:nvPr>
        </p:nvSpPr>
        <p:spPr/>
        <p:txBody>
          <a:bodyPr/>
          <a:lstStyle/>
          <a:p>
            <a:fld id="{47D247F1-943F-49B5-9889-4DCC18746803}" type="slidenum">
              <a:rPr lang="en-US" smtClean="0"/>
              <a:t>25</a:t>
            </a:fld>
            <a:endParaRPr lang="en-US"/>
          </a:p>
        </p:txBody>
      </p:sp>
    </p:spTree>
    <p:extLst>
      <p:ext uri="{BB962C8B-B14F-4D97-AF65-F5344CB8AC3E}">
        <p14:creationId xmlns:p14="http://schemas.microsoft.com/office/powerpoint/2010/main" val="40795382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CTE Outcomes survey </a:t>
            </a:r>
            <a:r>
              <a:rPr lang="en-US" dirty="0"/>
              <a:t>“Job is Similar” data element-</a:t>
            </a:r>
            <a:r>
              <a:rPr lang="en-US" baseline="0" dirty="0"/>
              <a:t> limited to those who respond to the </a:t>
            </a:r>
            <a:r>
              <a:rPr lang="en-US" dirty="0"/>
              <a:t>CTEOS </a:t>
            </a:r>
            <a:r>
              <a:rPr lang="en-US" baseline="0" dirty="0"/>
              <a:t>which is administered statewide.</a:t>
            </a:r>
          </a:p>
          <a:p>
            <a:r>
              <a:rPr lang="en-US" baseline="0" dirty="0"/>
              <a:t>Phone calls made to completers to determine if they are working in field that is aligned with the program of study.</a:t>
            </a:r>
            <a:endParaRPr lang="en-US" dirty="0"/>
          </a:p>
        </p:txBody>
      </p:sp>
      <p:sp>
        <p:nvSpPr>
          <p:cNvPr id="4" name="Slide Number Placeholder 3"/>
          <p:cNvSpPr>
            <a:spLocks noGrp="1"/>
          </p:cNvSpPr>
          <p:nvPr>
            <p:ph type="sldNum" sz="quarter" idx="10"/>
          </p:nvPr>
        </p:nvSpPr>
        <p:spPr/>
        <p:txBody>
          <a:bodyPr/>
          <a:lstStyle/>
          <a:p>
            <a:fld id="{47D247F1-943F-49B5-9889-4DCC18746803}" type="slidenum">
              <a:rPr lang="en-US" smtClean="0"/>
              <a:t>26</a:t>
            </a:fld>
            <a:endParaRPr lang="en-US"/>
          </a:p>
        </p:txBody>
      </p:sp>
    </p:spTree>
    <p:extLst>
      <p:ext uri="{BB962C8B-B14F-4D97-AF65-F5344CB8AC3E}">
        <p14:creationId xmlns:p14="http://schemas.microsoft.com/office/powerpoint/2010/main" val="37650794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from</a:t>
            </a:r>
            <a:r>
              <a:rPr lang="en-US" baseline="0" dirty="0"/>
              <a:t> the Student Success Metrics Dashboard and will not be undated until May.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2014-15</a:t>
            </a:r>
            <a:r>
              <a:rPr lang="en-US" baseline="0"/>
              <a:t>, 2015-16 and 2016-17 </a:t>
            </a:r>
            <a:r>
              <a:rPr lang="en-US" baseline="0" dirty="0"/>
              <a:t>are actuals from the SSM</a:t>
            </a:r>
            <a:r>
              <a:rPr lang="en-US" baseline="0"/>
              <a:t>. 2017-18 </a:t>
            </a:r>
            <a:r>
              <a:rPr lang="en-US" baseline="0" dirty="0"/>
              <a:t>and beyond are projections based on a 5% annual increase.</a:t>
            </a:r>
            <a:endParaRPr lang="en-US" dirty="0"/>
          </a:p>
          <a:p>
            <a:endParaRPr lang="en-US" dirty="0"/>
          </a:p>
        </p:txBody>
      </p:sp>
      <p:sp>
        <p:nvSpPr>
          <p:cNvPr id="4" name="Slide Number Placeholder 3"/>
          <p:cNvSpPr>
            <a:spLocks noGrp="1"/>
          </p:cNvSpPr>
          <p:nvPr>
            <p:ph type="sldNum" sz="quarter" idx="10"/>
          </p:nvPr>
        </p:nvSpPr>
        <p:spPr/>
        <p:txBody>
          <a:bodyPr/>
          <a:lstStyle/>
          <a:p>
            <a:fld id="{47D247F1-943F-49B5-9889-4DCC18746803}" type="slidenum">
              <a:rPr lang="en-US" smtClean="0"/>
              <a:t>27</a:t>
            </a:fld>
            <a:endParaRPr lang="en-US"/>
          </a:p>
        </p:txBody>
      </p:sp>
    </p:spTree>
    <p:extLst>
      <p:ext uri="{BB962C8B-B14F-4D97-AF65-F5344CB8AC3E}">
        <p14:creationId xmlns:p14="http://schemas.microsoft.com/office/powerpoint/2010/main" val="16878236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D247F1-943F-49B5-9889-4DCC18746803}" type="slidenum">
              <a:rPr lang="en-US" smtClean="0"/>
              <a:t>28</a:t>
            </a:fld>
            <a:endParaRPr lang="en-US"/>
          </a:p>
        </p:txBody>
      </p:sp>
    </p:spTree>
    <p:extLst>
      <p:ext uri="{BB962C8B-B14F-4D97-AF65-F5344CB8AC3E}">
        <p14:creationId xmlns:p14="http://schemas.microsoft.com/office/powerpoint/2010/main" val="3870024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43AB76-C713-FB43-8FB7-F955473319B0}" type="slidenum">
              <a:rPr lang="en-US" smtClean="0"/>
              <a:t>3</a:t>
            </a:fld>
            <a:endParaRPr lang="en-US"/>
          </a:p>
        </p:txBody>
      </p:sp>
    </p:spTree>
    <p:extLst>
      <p:ext uri="{BB962C8B-B14F-4D97-AF65-F5344CB8AC3E}">
        <p14:creationId xmlns:p14="http://schemas.microsoft.com/office/powerpoint/2010/main" val="826393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D247F1-943F-49B5-9889-4DCC187468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0240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D247F1-943F-49B5-9889-4DCC187468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7995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D247F1-943F-49B5-9889-4DCC187468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923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3 KPIs</a:t>
            </a:r>
            <a:r>
              <a:rPr lang="en-US" baseline="0"/>
              <a:t> fall under Goal 1</a:t>
            </a:r>
            <a:endParaRPr lang="en-US"/>
          </a:p>
        </p:txBody>
      </p:sp>
      <p:sp>
        <p:nvSpPr>
          <p:cNvPr id="4" name="Slide Number Placeholder 3"/>
          <p:cNvSpPr>
            <a:spLocks noGrp="1"/>
          </p:cNvSpPr>
          <p:nvPr>
            <p:ph type="sldNum" sz="quarter" idx="10"/>
          </p:nvPr>
        </p:nvSpPr>
        <p:spPr/>
        <p:txBody>
          <a:bodyPr/>
          <a:lstStyle/>
          <a:p>
            <a:fld id="{47D247F1-943F-49B5-9889-4DCC18746803}" type="slidenum">
              <a:rPr lang="en-US" smtClean="0"/>
              <a:t>7</a:t>
            </a:fld>
            <a:endParaRPr lang="en-US"/>
          </a:p>
        </p:txBody>
      </p:sp>
    </p:spTree>
    <p:extLst>
      <p:ext uri="{BB962C8B-B14F-4D97-AF65-F5344CB8AC3E}">
        <p14:creationId xmlns:p14="http://schemas.microsoft.com/office/powerpoint/2010/main" val="3090548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Increase by 3.52%</a:t>
            </a:r>
          </a:p>
          <a:p>
            <a:r>
              <a:rPr lang="en-US" baseline="0" dirty="0"/>
              <a:t>FTES goals are moving targets set by the district each year, but we project a 3.5% growth year after year as our aspirational goal.</a:t>
            </a:r>
          </a:p>
          <a:p>
            <a:r>
              <a:rPr lang="en-US" baseline="0" dirty="0"/>
              <a:t>2019-20 Projection: 7366</a:t>
            </a:r>
          </a:p>
          <a:p>
            <a:r>
              <a:rPr lang="en-US" baseline="0" dirty="0"/>
              <a:t>2019-2020 Actual: 7977</a:t>
            </a:r>
          </a:p>
          <a:p>
            <a:endParaRPr lang="en-US" dirty="0"/>
          </a:p>
        </p:txBody>
      </p:sp>
      <p:sp>
        <p:nvSpPr>
          <p:cNvPr id="4" name="Slide Number Placeholder 3"/>
          <p:cNvSpPr>
            <a:spLocks noGrp="1"/>
          </p:cNvSpPr>
          <p:nvPr>
            <p:ph type="sldNum" sz="quarter" idx="10"/>
          </p:nvPr>
        </p:nvSpPr>
        <p:spPr/>
        <p:txBody>
          <a:bodyPr/>
          <a:lstStyle/>
          <a:p>
            <a:fld id="{47D247F1-943F-49B5-9889-4DCC18746803}" type="slidenum">
              <a:rPr lang="en-US" smtClean="0"/>
              <a:t>8</a:t>
            </a:fld>
            <a:endParaRPr lang="en-US"/>
          </a:p>
        </p:txBody>
      </p:sp>
    </p:spTree>
    <p:extLst>
      <p:ext uri="{BB962C8B-B14F-4D97-AF65-F5344CB8AC3E}">
        <p14:creationId xmlns:p14="http://schemas.microsoft.com/office/powerpoint/2010/main" val="2851641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Headcount – number of students using definition of CCCCO</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14,624</a:t>
            </a:r>
            <a:r>
              <a:rPr lang="en-US" sz="1200" b="0" i="0" u="none" strike="noStrike" kern="1200" baseline="0" dirty="0">
                <a:solidFill>
                  <a:schemeClr val="tx1"/>
                </a:solidFill>
                <a:effectLst/>
                <a:latin typeface="+mn-lt"/>
                <a:ea typeface="+mn-ea"/>
                <a:cs typeface="+mn-cs"/>
              </a:rPr>
              <a:t> is 2017-18</a:t>
            </a:r>
            <a:endParaRPr lang="en-US"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Annual growth rate of 1.81%</a:t>
            </a:r>
            <a:r>
              <a:rPr lang="en-US" dirty="0"/>
              <a:t> will take us from 14,624 in 17-18 to 16,581 in 24-25</a:t>
            </a:r>
          </a:p>
          <a:p>
            <a:pPr marL="171450" indent="-171450">
              <a:buFont typeface="Arial" panose="020B0604020202020204" pitchFamily="34" charset="0"/>
              <a:buChar char="•"/>
            </a:pPr>
            <a:r>
              <a:rPr lang="en-US" dirty="0"/>
              <a:t>Will hit target by</a:t>
            </a:r>
            <a:r>
              <a:rPr lang="en-US" baseline="0" dirty="0"/>
              <a:t> 2024-25 at this growth rate and is reason why 2019-20 is lower than baseline, but the growth rate is our floor ISS and exceeding our 2024-25 target is likely to happen if our growth rate (3%-5% has been our annual growth over the past 5 years) continues or even slacks off somewhat over the next six years.</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Headcount growth rate is smaller than FTES growth rate =&gt; More students need to be FT</a:t>
            </a:r>
          </a:p>
          <a:p>
            <a:pPr marL="171450" indent="-171450">
              <a:buFont typeface="Arial" panose="020B0604020202020204" pitchFamily="34" charset="0"/>
              <a:buChar char="•"/>
            </a:pPr>
            <a:r>
              <a:rPr lang="en-US" baseline="0" dirty="0"/>
              <a:t>2019-20 Projection: 15,158</a:t>
            </a:r>
          </a:p>
          <a:p>
            <a:pPr marL="171450" indent="-171450">
              <a:buFont typeface="Arial" panose="020B0604020202020204" pitchFamily="34" charset="0"/>
              <a:buChar char="•"/>
            </a:pPr>
            <a:r>
              <a:rPr lang="en-US" baseline="0" dirty="0"/>
              <a:t>2019-20 Actual: 16,593</a:t>
            </a:r>
            <a:endParaRPr lang="en-US" dirty="0"/>
          </a:p>
        </p:txBody>
      </p:sp>
      <p:sp>
        <p:nvSpPr>
          <p:cNvPr id="4" name="Slide Number Placeholder 3"/>
          <p:cNvSpPr>
            <a:spLocks noGrp="1"/>
          </p:cNvSpPr>
          <p:nvPr>
            <p:ph type="sldNum" sz="quarter" idx="10"/>
          </p:nvPr>
        </p:nvSpPr>
        <p:spPr/>
        <p:txBody>
          <a:bodyPr/>
          <a:lstStyle/>
          <a:p>
            <a:fld id="{47D247F1-943F-49B5-9889-4DCC18746803}" type="slidenum">
              <a:rPr lang="en-US" smtClean="0"/>
              <a:t>9</a:t>
            </a:fld>
            <a:endParaRPr lang="en-US"/>
          </a:p>
        </p:txBody>
      </p:sp>
    </p:spTree>
    <p:extLst>
      <p:ext uri="{BB962C8B-B14F-4D97-AF65-F5344CB8AC3E}">
        <p14:creationId xmlns:p14="http://schemas.microsoft.com/office/powerpoint/2010/main" val="309245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3/25/2021</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3/25/2021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3/25/2021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3/25/2021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3/25/2021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3/25/2021</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3/25/2021</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chart" Target="../charts/chart10.xml"/><Relationship Id="rId4" Type="http://schemas.openxmlformats.org/officeDocument/2006/relationships/chart" Target="../charts/chart9.xml"/></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_rels/slide1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chart" Target="../charts/chart18.xml"/><Relationship Id="rId5" Type="http://schemas.openxmlformats.org/officeDocument/2006/relationships/chart" Target="../charts/chart17.xml"/><Relationship Id="rId4" Type="http://schemas.openxmlformats.org/officeDocument/2006/relationships/chart" Target="../charts/chart1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www.norcocollege.edu/academicAffairs/ie/sp/Documents/RCCD_Planning_Documents/Norco-College-EMP-BOT-2019-12-10.pdf" TargetMode="Externa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chart" Target="../charts/chart22.xml"/><Relationship Id="rId5" Type="http://schemas.openxmlformats.org/officeDocument/2006/relationships/chart" Target="../charts/chart21.xml"/><Relationship Id="rId4" Type="http://schemas.openxmlformats.org/officeDocument/2006/relationships/chart" Target="../charts/chart20.xml"/></Relationships>
</file>

<file path=ppt/slides/_rels/slide21.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2.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chart" Target="../charts/chart30.xml"/><Relationship Id="rId5" Type="http://schemas.openxmlformats.org/officeDocument/2006/relationships/chart" Target="../charts/chart29.xml"/><Relationship Id="rId4" Type="http://schemas.openxmlformats.org/officeDocument/2006/relationships/chart" Target="../charts/chart28.xml"/></Relationships>
</file>

<file path=ppt/slides/_rels/slide23.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chart" Target="../charts/chart34.xml"/><Relationship Id="rId5" Type="http://schemas.openxmlformats.org/officeDocument/2006/relationships/chart" Target="../charts/chart33.xml"/><Relationship Id="rId4" Type="http://schemas.openxmlformats.org/officeDocument/2006/relationships/chart" Target="../charts/chart3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FAF4DA"/>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77257" y="802298"/>
            <a:ext cx="9777595" cy="2541431"/>
          </a:xfrm>
        </p:spPr>
        <p:txBody>
          <a:bodyPr>
            <a:normAutofit/>
          </a:bodyPr>
          <a:lstStyle/>
          <a:p>
            <a:r>
              <a:rPr lang="en-US" sz="7200" b="1" dirty="0">
                <a:latin typeface="Montserrat" panose="00000500000000000000" pitchFamily="2" charset="0"/>
              </a:rPr>
              <a:t>Educational Master Plan</a:t>
            </a:r>
            <a:r>
              <a:rPr lang="en-US" sz="4800" dirty="0"/>
              <a:t/>
            </a:r>
            <a:br>
              <a:rPr lang="en-US" sz="4800" dirty="0"/>
            </a:br>
            <a:r>
              <a:rPr lang="en-US" sz="3600" dirty="0">
                <a:latin typeface="Montserrat" panose="00000500000000000000" pitchFamily="2" charset="0"/>
              </a:rPr>
              <a:t>Key Performance Indicators (KPI)</a:t>
            </a:r>
            <a:endParaRPr lang="en-US" sz="4800" dirty="0">
              <a:latin typeface="Montserrat" panose="00000500000000000000" pitchFamily="2" charset="0"/>
            </a:endParaRPr>
          </a:p>
        </p:txBody>
      </p:sp>
      <p:sp>
        <p:nvSpPr>
          <p:cNvPr id="3" name="Subtitle 2"/>
          <p:cNvSpPr>
            <a:spLocks noGrp="1"/>
          </p:cNvSpPr>
          <p:nvPr>
            <p:ph type="subTitle" idx="1"/>
          </p:nvPr>
        </p:nvSpPr>
        <p:spPr>
          <a:xfrm>
            <a:off x="1381584" y="3596015"/>
            <a:ext cx="9777595" cy="1092586"/>
          </a:xfrm>
        </p:spPr>
        <p:txBody>
          <a:bodyPr>
            <a:normAutofit fontScale="25000" lnSpcReduction="20000"/>
          </a:bodyPr>
          <a:lstStyle/>
          <a:p>
            <a:pPr fontAlgn="base"/>
            <a:r>
              <a:rPr lang="en-US" sz="9600" b="1" dirty="0">
                <a:latin typeface="Montserrat" panose="00000500000000000000" pitchFamily="2" charset="0"/>
              </a:rPr>
              <a:t>BASELINE MEASURES FOR STRATEGIC PLAN 2019-2025​</a:t>
            </a:r>
          </a:p>
          <a:p>
            <a:pPr fontAlgn="base"/>
            <a:r>
              <a:rPr lang="en-US" sz="9600" b="1" dirty="0">
                <a:latin typeface="Montserrat" panose="00000500000000000000" pitchFamily="2" charset="0"/>
              </a:rPr>
              <a:t>EDITED MARCH 5, 2021​</a:t>
            </a:r>
          </a:p>
          <a:p>
            <a:endParaRPr lang="en-US" dirty="0"/>
          </a:p>
          <a:p>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2639" y="4508825"/>
            <a:ext cx="4123952" cy="1496571"/>
          </a:xfrm>
          <a:prstGeom prst="rect">
            <a:avLst/>
          </a:prstGeom>
        </p:spPr>
      </p:pic>
    </p:spTree>
    <p:extLst>
      <p:ext uri="{BB962C8B-B14F-4D97-AF65-F5344CB8AC3E}">
        <p14:creationId xmlns:p14="http://schemas.microsoft.com/office/powerpoint/2010/main" val="815563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rgbClr val="FAF4DA"/>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51579" y="274321"/>
            <a:ext cx="9603275" cy="1579434"/>
          </a:xfrm>
        </p:spPr>
        <p:txBody>
          <a:bodyPr>
            <a:normAutofit/>
          </a:bodyPr>
          <a:lstStyle/>
          <a:p>
            <a:r>
              <a:rPr lang="en-US" dirty="0"/>
              <a:t>KPI </a:t>
            </a:r>
            <a:r>
              <a:rPr lang="en-US" sz="2800" dirty="0"/>
              <a:t>#</a:t>
            </a:r>
            <a:r>
              <a:rPr lang="en-US" dirty="0"/>
              <a:t>3 (</a:t>
            </a:r>
            <a:r>
              <a:rPr lang="en-US" sz="2800" dirty="0"/>
              <a:t>Objective 1.4</a:t>
            </a:r>
            <a:r>
              <a:rPr lang="en-US" dirty="0"/>
              <a:t>):</a:t>
            </a:r>
            <a:br>
              <a:rPr lang="en-US" dirty="0"/>
            </a:br>
            <a:r>
              <a:rPr lang="en-US" dirty="0"/>
              <a:t>Increase capture rates from feeder high schools by 4% annually</a:t>
            </a:r>
          </a:p>
        </p:txBody>
      </p:sp>
      <p:graphicFrame>
        <p:nvGraphicFramePr>
          <p:cNvPr id="5" name="Content Placeholder 5"/>
          <p:cNvGraphicFramePr>
            <a:graphicFrameLocks noGrp="1"/>
          </p:cNvGraphicFramePr>
          <p:nvPr>
            <p:ph idx="1"/>
            <p:extLst>
              <p:ext uri="{D42A27DB-BD31-4B8C-83A1-F6EECF244321}">
                <p14:modId xmlns:p14="http://schemas.microsoft.com/office/powerpoint/2010/main" val="1973979041"/>
              </p:ext>
            </p:extLst>
          </p:nvPr>
        </p:nvGraphicFramePr>
        <p:xfrm>
          <a:off x="1940118" y="2016124"/>
          <a:ext cx="9883472" cy="3955467"/>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384313" y="6268278"/>
            <a:ext cx="5181600" cy="369332"/>
          </a:xfrm>
          <a:prstGeom prst="rect">
            <a:avLst/>
          </a:prstGeom>
          <a:noFill/>
        </p:spPr>
        <p:txBody>
          <a:bodyPr wrap="square" rtlCol="0">
            <a:spAutoFit/>
          </a:bodyPr>
          <a:lstStyle/>
          <a:p>
            <a:r>
              <a:rPr lang="en-US" dirty="0">
                <a:solidFill>
                  <a:schemeClr val="bg1"/>
                </a:solidFill>
              </a:rPr>
              <a:t>Source: CA School Dashboard and CCCCO MIS</a:t>
            </a:r>
          </a:p>
        </p:txBody>
      </p:sp>
      <p:pic>
        <p:nvPicPr>
          <p:cNvPr id="6" name="Picture 5"/>
          <p:cNvPicPr>
            <a:picLocks noChangeAspect="1"/>
          </p:cNvPicPr>
          <p:nvPr/>
        </p:nvPicPr>
        <p:blipFill>
          <a:blip r:embed="rId4"/>
          <a:stretch>
            <a:fillRect/>
          </a:stretch>
        </p:blipFill>
        <p:spPr>
          <a:xfrm>
            <a:off x="250355" y="2769058"/>
            <a:ext cx="1590687" cy="13620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74340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rgbClr val="FAF4DA"/>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9452488" cy="2541431"/>
          </a:xfrm>
        </p:spPr>
        <p:txBody>
          <a:bodyPr>
            <a:normAutofit/>
          </a:bodyPr>
          <a:lstStyle/>
          <a:p>
            <a:r>
              <a:rPr lang="en-US"/>
              <a:t>Goal: Success</a:t>
            </a:r>
          </a:p>
        </p:txBody>
      </p:sp>
      <p:sp>
        <p:nvSpPr>
          <p:cNvPr id="3" name="Subtitle 2"/>
          <p:cNvSpPr>
            <a:spLocks noGrp="1"/>
          </p:cNvSpPr>
          <p:nvPr>
            <p:ph type="subTitle" idx="1"/>
          </p:nvPr>
        </p:nvSpPr>
        <p:spPr>
          <a:xfrm>
            <a:off x="2417780" y="3531204"/>
            <a:ext cx="9774220" cy="1539560"/>
          </a:xfrm>
        </p:spPr>
        <p:txBody>
          <a:bodyPr>
            <a:noAutofit/>
          </a:bodyPr>
          <a:lstStyle/>
          <a:p>
            <a:r>
              <a:rPr lang="en-US" sz="3600"/>
              <a:t>Implement Guided Pathways framework</a:t>
            </a:r>
          </a:p>
          <a:p>
            <a:r>
              <a:rPr lang="en-US" sz="2400" i="1"/>
              <a:t>(4 Key Performance Indicators) </a:t>
            </a:r>
          </a:p>
          <a:p>
            <a:endParaRPr lang="en-US" sz="3600"/>
          </a:p>
        </p:txBody>
      </p:sp>
    </p:spTree>
    <p:extLst>
      <p:ext uri="{BB962C8B-B14F-4D97-AF65-F5344CB8AC3E}">
        <p14:creationId xmlns:p14="http://schemas.microsoft.com/office/powerpoint/2010/main" val="1484335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rgbClr val="FAF4DA"/>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51579" y="340822"/>
            <a:ext cx="9603275" cy="1512932"/>
          </a:xfrm>
        </p:spPr>
        <p:txBody>
          <a:bodyPr>
            <a:normAutofit/>
          </a:bodyPr>
          <a:lstStyle/>
          <a:p>
            <a:r>
              <a:rPr lang="en-US" dirty="0"/>
              <a:t>KPI </a:t>
            </a:r>
            <a:r>
              <a:rPr lang="en-US" sz="2800" dirty="0"/>
              <a:t>#</a:t>
            </a:r>
            <a:r>
              <a:rPr lang="en-US" dirty="0"/>
              <a:t>4 (</a:t>
            </a:r>
            <a:r>
              <a:rPr lang="en-US" sz="2800" dirty="0"/>
              <a:t>Objective 2.1</a:t>
            </a:r>
            <a:r>
              <a:rPr lang="en-US" dirty="0"/>
              <a:t>): </a:t>
            </a:r>
            <a:br>
              <a:rPr lang="en-US" dirty="0"/>
            </a:br>
            <a:r>
              <a:rPr lang="en-US" dirty="0"/>
              <a:t>Increase number of degrees completed by 15% annually</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08898010"/>
              </p:ext>
            </p:extLst>
          </p:nvPr>
        </p:nvGraphicFramePr>
        <p:xfrm>
          <a:off x="1908313" y="2016124"/>
          <a:ext cx="10066350" cy="3907597"/>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384313" y="6268278"/>
            <a:ext cx="5857461" cy="369332"/>
          </a:xfrm>
          <a:prstGeom prst="rect">
            <a:avLst/>
          </a:prstGeom>
          <a:noFill/>
        </p:spPr>
        <p:txBody>
          <a:bodyPr wrap="square" rtlCol="0">
            <a:spAutoFit/>
          </a:bodyPr>
          <a:lstStyle/>
          <a:p>
            <a:r>
              <a:rPr lang="en-US" dirty="0">
                <a:solidFill>
                  <a:schemeClr val="bg1"/>
                </a:solidFill>
              </a:rPr>
              <a:t>Source: CCCCO Data Mart with RCCD EMP projections</a:t>
            </a:r>
          </a:p>
        </p:txBody>
      </p:sp>
      <p:pic>
        <p:nvPicPr>
          <p:cNvPr id="5" name="Picture 4"/>
          <p:cNvPicPr>
            <a:picLocks noChangeAspect="1"/>
          </p:cNvPicPr>
          <p:nvPr/>
        </p:nvPicPr>
        <p:blipFill>
          <a:blip r:embed="rId4"/>
          <a:stretch>
            <a:fillRect/>
          </a:stretch>
        </p:blipFill>
        <p:spPr>
          <a:xfrm>
            <a:off x="139037" y="2466909"/>
            <a:ext cx="1590687" cy="13620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44399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rgbClr val="FAF4DA"/>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51579" y="407325"/>
            <a:ext cx="9603275" cy="1446430"/>
          </a:xfrm>
        </p:spPr>
        <p:txBody>
          <a:bodyPr>
            <a:normAutofit/>
          </a:bodyPr>
          <a:lstStyle/>
          <a:p>
            <a:r>
              <a:rPr lang="en-US" dirty="0"/>
              <a:t>KPI </a:t>
            </a:r>
            <a:r>
              <a:rPr lang="en-US" sz="2800" dirty="0"/>
              <a:t>#</a:t>
            </a:r>
            <a:r>
              <a:rPr lang="en-US" dirty="0"/>
              <a:t>5 (</a:t>
            </a:r>
            <a:r>
              <a:rPr lang="en-US" sz="2800" dirty="0"/>
              <a:t>Objective 2.2</a:t>
            </a:r>
            <a:r>
              <a:rPr lang="en-US" dirty="0"/>
              <a:t>):</a:t>
            </a:r>
            <a:br>
              <a:rPr lang="en-US" dirty="0"/>
            </a:br>
            <a:r>
              <a:rPr lang="en-US" dirty="0"/>
              <a:t>Increase number of certificates completed by 15% annually</a:t>
            </a:r>
          </a:p>
        </p:txBody>
      </p:sp>
      <p:graphicFrame>
        <p:nvGraphicFramePr>
          <p:cNvPr id="9" name="Content Placeholder 5"/>
          <p:cNvGraphicFramePr>
            <a:graphicFrameLocks noGrp="1"/>
          </p:cNvGraphicFramePr>
          <p:nvPr>
            <p:ph idx="1"/>
            <p:extLst>
              <p:ext uri="{D42A27DB-BD31-4B8C-83A1-F6EECF244321}">
                <p14:modId xmlns:p14="http://schemas.microsoft.com/office/powerpoint/2010/main" val="2972150221"/>
              </p:ext>
            </p:extLst>
          </p:nvPr>
        </p:nvGraphicFramePr>
        <p:xfrm>
          <a:off x="2027582" y="2016125"/>
          <a:ext cx="9955033" cy="3828084"/>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384313" y="6268278"/>
            <a:ext cx="5857461" cy="369332"/>
          </a:xfrm>
          <a:prstGeom prst="rect">
            <a:avLst/>
          </a:prstGeom>
          <a:noFill/>
        </p:spPr>
        <p:txBody>
          <a:bodyPr wrap="square" rtlCol="0">
            <a:spAutoFit/>
          </a:bodyPr>
          <a:lstStyle/>
          <a:p>
            <a:r>
              <a:rPr lang="en-US" dirty="0">
                <a:solidFill>
                  <a:schemeClr val="bg1"/>
                </a:solidFill>
              </a:rPr>
              <a:t>Source: CCCCO Data Mart with RCCD EMP projections</a:t>
            </a:r>
          </a:p>
        </p:txBody>
      </p:sp>
      <p:pic>
        <p:nvPicPr>
          <p:cNvPr id="5" name="Picture 4"/>
          <p:cNvPicPr>
            <a:picLocks noChangeAspect="1"/>
          </p:cNvPicPr>
          <p:nvPr/>
        </p:nvPicPr>
        <p:blipFill>
          <a:blip r:embed="rId4"/>
          <a:stretch>
            <a:fillRect/>
          </a:stretch>
        </p:blipFill>
        <p:spPr>
          <a:xfrm>
            <a:off x="250355" y="2769058"/>
            <a:ext cx="1590687" cy="13620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60240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rgbClr val="FAF4DA"/>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51579" y="332509"/>
            <a:ext cx="9603275" cy="1221971"/>
          </a:xfrm>
        </p:spPr>
        <p:txBody>
          <a:bodyPr/>
          <a:lstStyle/>
          <a:p>
            <a:r>
              <a:rPr lang="en-US" dirty="0"/>
              <a:t>KPI </a:t>
            </a:r>
            <a:r>
              <a:rPr lang="en-US" sz="2800" dirty="0"/>
              <a:t>#</a:t>
            </a:r>
            <a:r>
              <a:rPr lang="en-US" dirty="0"/>
              <a:t>6 (</a:t>
            </a:r>
            <a:r>
              <a:rPr lang="en-US" sz="2800" dirty="0"/>
              <a:t>Objective 2.4</a:t>
            </a:r>
            <a:r>
              <a:rPr lang="en-US" dirty="0"/>
              <a:t>): </a:t>
            </a:r>
            <a:br>
              <a:rPr lang="en-US" dirty="0"/>
            </a:br>
            <a:r>
              <a:rPr lang="en-US" dirty="0"/>
              <a:t>Increase number of transfers 15% annually</a:t>
            </a:r>
          </a:p>
        </p:txBody>
      </p:sp>
      <p:graphicFrame>
        <p:nvGraphicFramePr>
          <p:cNvPr id="8" name="Content Placeholder 5"/>
          <p:cNvGraphicFramePr>
            <a:graphicFrameLocks noGrp="1"/>
          </p:cNvGraphicFramePr>
          <p:nvPr>
            <p:ph idx="1"/>
            <p:extLst>
              <p:ext uri="{D42A27DB-BD31-4B8C-83A1-F6EECF244321}">
                <p14:modId xmlns:p14="http://schemas.microsoft.com/office/powerpoint/2010/main" val="4165527020"/>
              </p:ext>
            </p:extLst>
          </p:nvPr>
        </p:nvGraphicFramePr>
        <p:xfrm>
          <a:off x="2226365" y="2016125"/>
          <a:ext cx="9708543" cy="344963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384313" y="6268278"/>
            <a:ext cx="5857461" cy="369332"/>
          </a:xfrm>
          <a:prstGeom prst="rect">
            <a:avLst/>
          </a:prstGeom>
          <a:noFill/>
        </p:spPr>
        <p:txBody>
          <a:bodyPr wrap="square" rtlCol="0">
            <a:spAutoFit/>
          </a:bodyPr>
          <a:lstStyle/>
          <a:p>
            <a:r>
              <a:rPr lang="en-US" dirty="0">
                <a:solidFill>
                  <a:schemeClr val="bg1"/>
                </a:solidFill>
              </a:rPr>
              <a:t>Source: National Student Clearinghouse</a:t>
            </a:r>
          </a:p>
        </p:txBody>
      </p:sp>
      <p:pic>
        <p:nvPicPr>
          <p:cNvPr id="5" name="Picture 4"/>
          <p:cNvPicPr>
            <a:picLocks noChangeAspect="1"/>
          </p:cNvPicPr>
          <p:nvPr/>
        </p:nvPicPr>
        <p:blipFill>
          <a:blip r:embed="rId4"/>
          <a:stretch>
            <a:fillRect/>
          </a:stretch>
        </p:blipFill>
        <p:spPr>
          <a:xfrm>
            <a:off x="250355" y="2378859"/>
            <a:ext cx="1590687" cy="13620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79465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rgbClr val="FAF4DA"/>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51579" y="390699"/>
            <a:ext cx="9603275" cy="1463056"/>
          </a:xfrm>
        </p:spPr>
        <p:txBody>
          <a:bodyPr>
            <a:normAutofit/>
          </a:bodyPr>
          <a:lstStyle/>
          <a:p>
            <a:r>
              <a:rPr lang="en-US" dirty="0"/>
              <a:t>KPI </a:t>
            </a:r>
            <a:r>
              <a:rPr lang="en-US" sz="2800" dirty="0"/>
              <a:t>#</a:t>
            </a:r>
            <a:r>
              <a:rPr lang="en-US" dirty="0"/>
              <a:t>7 (</a:t>
            </a:r>
            <a:r>
              <a:rPr lang="en-US" sz="2800" dirty="0"/>
              <a:t>Objective 2.5</a:t>
            </a:r>
            <a:r>
              <a:rPr lang="en-US" dirty="0"/>
              <a:t>): </a:t>
            </a:r>
            <a:br>
              <a:rPr lang="en-US" dirty="0"/>
            </a:br>
            <a:r>
              <a:rPr lang="en-US" dirty="0"/>
              <a:t>Increase the number of first-time full-time enrolled students from 508 to 900</a:t>
            </a:r>
          </a:p>
        </p:txBody>
      </p:sp>
      <p:graphicFrame>
        <p:nvGraphicFramePr>
          <p:cNvPr id="8" name="Content Placeholder 5"/>
          <p:cNvGraphicFramePr>
            <a:graphicFrameLocks noGrp="1"/>
          </p:cNvGraphicFramePr>
          <p:nvPr>
            <p:ph idx="1"/>
            <p:extLst>
              <p:ext uri="{D42A27DB-BD31-4B8C-83A1-F6EECF244321}">
                <p14:modId xmlns:p14="http://schemas.microsoft.com/office/powerpoint/2010/main" val="3678271742"/>
              </p:ext>
            </p:extLst>
          </p:nvPr>
        </p:nvGraphicFramePr>
        <p:xfrm>
          <a:off x="2043485" y="2016125"/>
          <a:ext cx="9819861" cy="344963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384313" y="6268278"/>
            <a:ext cx="5857461" cy="369332"/>
          </a:xfrm>
          <a:prstGeom prst="rect">
            <a:avLst/>
          </a:prstGeom>
          <a:noFill/>
        </p:spPr>
        <p:txBody>
          <a:bodyPr wrap="square" rtlCol="0">
            <a:spAutoFit/>
          </a:bodyPr>
          <a:lstStyle/>
          <a:p>
            <a:r>
              <a:rPr lang="en-US" dirty="0">
                <a:solidFill>
                  <a:schemeClr val="bg1"/>
                </a:solidFill>
              </a:rPr>
              <a:t>Source: CCCCO MIS with RCCD EMP projections</a:t>
            </a:r>
          </a:p>
        </p:txBody>
      </p:sp>
      <p:pic>
        <p:nvPicPr>
          <p:cNvPr id="5" name="Picture 4"/>
          <p:cNvPicPr>
            <a:picLocks noChangeAspect="1"/>
          </p:cNvPicPr>
          <p:nvPr/>
        </p:nvPicPr>
        <p:blipFill>
          <a:blip r:embed="rId4"/>
          <a:stretch>
            <a:fillRect/>
          </a:stretch>
        </p:blipFill>
        <p:spPr>
          <a:xfrm>
            <a:off x="250355" y="2769058"/>
            <a:ext cx="1590687" cy="13620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593289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rgbClr val="FAF4DA"/>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a:t>Goal: Equity</a:t>
            </a:r>
          </a:p>
        </p:txBody>
      </p:sp>
      <p:sp>
        <p:nvSpPr>
          <p:cNvPr id="5" name="Subtitle 4"/>
          <p:cNvSpPr>
            <a:spLocks noGrp="1"/>
          </p:cNvSpPr>
          <p:nvPr>
            <p:ph type="subTitle" idx="1"/>
          </p:nvPr>
        </p:nvSpPr>
        <p:spPr>
          <a:xfrm>
            <a:off x="2417780" y="3531204"/>
            <a:ext cx="8637072" cy="2175329"/>
          </a:xfrm>
        </p:spPr>
        <p:txBody>
          <a:bodyPr>
            <a:normAutofit/>
          </a:bodyPr>
          <a:lstStyle/>
          <a:p>
            <a:r>
              <a:rPr lang="en-US" sz="3900"/>
              <a:t>Close all student equity gaps</a:t>
            </a:r>
          </a:p>
          <a:p>
            <a:r>
              <a:rPr lang="en-US" sz="2400" i="1"/>
              <a:t>(5 Key Performance Indicators) </a:t>
            </a:r>
          </a:p>
          <a:p>
            <a:endParaRPr lang="en-US"/>
          </a:p>
        </p:txBody>
      </p:sp>
    </p:spTree>
    <p:extLst>
      <p:ext uri="{BB962C8B-B14F-4D97-AF65-F5344CB8AC3E}">
        <p14:creationId xmlns:p14="http://schemas.microsoft.com/office/powerpoint/2010/main" val="2978825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rgbClr val="FAF4DA"/>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Equity gap example: men of color degree completion</a:t>
            </a:r>
          </a:p>
        </p:txBody>
      </p:sp>
      <p:graphicFrame>
        <p:nvGraphicFramePr>
          <p:cNvPr id="6" name="Chart 5"/>
          <p:cNvGraphicFramePr/>
          <p:nvPr>
            <p:extLst>
              <p:ext uri="{D42A27DB-BD31-4B8C-83A1-F6EECF244321}">
                <p14:modId xmlns:p14="http://schemas.microsoft.com/office/powerpoint/2010/main" val="1672489052"/>
              </p:ext>
            </p:extLst>
          </p:nvPr>
        </p:nvGraphicFramePr>
        <p:xfrm>
          <a:off x="0" y="1853754"/>
          <a:ext cx="6900672" cy="412129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704D1936-D27C-4F04-8DFD-0AC7F90D8ECA}"/>
              </a:ext>
            </a:extLst>
          </p:cNvPr>
          <p:cNvGraphicFramePr/>
          <p:nvPr>
            <p:extLst>
              <p:ext uri="{D42A27DB-BD31-4B8C-83A1-F6EECF244321}">
                <p14:modId xmlns:p14="http://schemas.microsoft.com/office/powerpoint/2010/main" val="637395517"/>
              </p:ext>
            </p:extLst>
          </p:nvPr>
        </p:nvGraphicFramePr>
        <p:xfrm>
          <a:off x="5447442" y="1877764"/>
          <a:ext cx="6443617" cy="412129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p:nvPr>
            <p:extLst>
              <p:ext uri="{D42A27DB-BD31-4B8C-83A1-F6EECF244321}">
                <p14:modId xmlns:p14="http://schemas.microsoft.com/office/powerpoint/2010/main" val="2212008559"/>
              </p:ext>
            </p:extLst>
          </p:nvPr>
        </p:nvGraphicFramePr>
        <p:xfrm>
          <a:off x="5447441" y="1865759"/>
          <a:ext cx="6443617" cy="412129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36108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9"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rgbClr val="FAF4DA"/>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51579" y="379829"/>
            <a:ext cx="9603275" cy="1473926"/>
          </a:xfrm>
        </p:spPr>
        <p:txBody>
          <a:bodyPr>
            <a:noAutofit/>
          </a:bodyPr>
          <a:lstStyle/>
          <a:p>
            <a:r>
              <a:rPr lang="en-US" dirty="0"/>
              <a:t>How to read these charts</a:t>
            </a:r>
            <a:br>
              <a:rPr lang="en-US" dirty="0"/>
            </a:br>
            <a:r>
              <a:rPr lang="en-US" sz="2000" dirty="0"/>
              <a:t>Example</a:t>
            </a: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3707963437"/>
              </p:ext>
            </p:extLst>
          </p:nvPr>
        </p:nvGraphicFramePr>
        <p:xfrm>
          <a:off x="3104500" y="2078944"/>
          <a:ext cx="3148716" cy="39401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p:cNvGraphicFramePr>
          <p:nvPr>
            <p:extLst>
              <p:ext uri="{D42A27DB-BD31-4B8C-83A1-F6EECF244321}">
                <p14:modId xmlns:p14="http://schemas.microsoft.com/office/powerpoint/2010/main" val="2507663930"/>
              </p:ext>
            </p:extLst>
          </p:nvPr>
        </p:nvGraphicFramePr>
        <p:xfrm>
          <a:off x="129314" y="2078943"/>
          <a:ext cx="2975186" cy="3940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p:cNvGraphicFramePr>
            <a:graphicFrameLocks/>
          </p:cNvGraphicFramePr>
          <p:nvPr>
            <p:extLst>
              <p:ext uri="{D42A27DB-BD31-4B8C-83A1-F6EECF244321}">
                <p14:modId xmlns:p14="http://schemas.microsoft.com/office/powerpoint/2010/main" val="1880442884"/>
              </p:ext>
            </p:extLst>
          </p:nvPr>
        </p:nvGraphicFramePr>
        <p:xfrm>
          <a:off x="6253216" y="2078943"/>
          <a:ext cx="2894275" cy="3940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Chart 13"/>
          <p:cNvGraphicFramePr>
            <a:graphicFrameLocks/>
          </p:cNvGraphicFramePr>
          <p:nvPr>
            <p:extLst>
              <p:ext uri="{D42A27DB-BD31-4B8C-83A1-F6EECF244321}">
                <p14:modId xmlns:p14="http://schemas.microsoft.com/office/powerpoint/2010/main" val="4195126878"/>
              </p:ext>
            </p:extLst>
          </p:nvPr>
        </p:nvGraphicFramePr>
        <p:xfrm>
          <a:off x="9147491" y="2078942"/>
          <a:ext cx="2882832" cy="3940194"/>
        </p:xfrm>
        <a:graphic>
          <a:graphicData uri="http://schemas.openxmlformats.org/drawingml/2006/chart">
            <c:chart xmlns:c="http://schemas.openxmlformats.org/drawingml/2006/chart" xmlns:r="http://schemas.openxmlformats.org/officeDocument/2006/relationships" r:id="rId6"/>
          </a:graphicData>
        </a:graphic>
      </p:graphicFrame>
      <p:sp>
        <p:nvSpPr>
          <p:cNvPr id="3" name="Down Arrow 2"/>
          <p:cNvSpPr/>
          <p:nvPr/>
        </p:nvSpPr>
        <p:spPr>
          <a:xfrm flipH="1">
            <a:off x="517793" y="2258458"/>
            <a:ext cx="473725" cy="649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53840" y="1314866"/>
            <a:ext cx="1475356" cy="738664"/>
          </a:xfrm>
          <a:prstGeom prst="rect">
            <a:avLst/>
          </a:prstGeom>
          <a:noFill/>
        </p:spPr>
        <p:txBody>
          <a:bodyPr wrap="square" rtlCol="0">
            <a:spAutoFit/>
          </a:bodyPr>
          <a:lstStyle/>
          <a:p>
            <a:r>
              <a:rPr lang="en-US" sz="1400" dirty="0"/>
              <a:t>Bars are the actual gaps (measured)</a:t>
            </a:r>
          </a:p>
        </p:txBody>
      </p:sp>
      <p:sp>
        <p:nvSpPr>
          <p:cNvPr id="5" name="Down Arrow 4"/>
          <p:cNvSpPr/>
          <p:nvPr/>
        </p:nvSpPr>
        <p:spPr>
          <a:xfrm>
            <a:off x="1729196" y="3844887"/>
            <a:ext cx="386043" cy="6720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451579" y="3051728"/>
            <a:ext cx="1233889" cy="738664"/>
          </a:xfrm>
          <a:prstGeom prst="rect">
            <a:avLst/>
          </a:prstGeom>
          <a:noFill/>
        </p:spPr>
        <p:txBody>
          <a:bodyPr wrap="square" rtlCol="0">
            <a:spAutoFit/>
          </a:bodyPr>
          <a:lstStyle/>
          <a:p>
            <a:r>
              <a:rPr lang="en-US" sz="1400" dirty="0"/>
              <a:t>Lines are the projected annual goals</a:t>
            </a:r>
          </a:p>
        </p:txBody>
      </p:sp>
      <p:sp>
        <p:nvSpPr>
          <p:cNvPr id="16" name="Right Arrow 15"/>
          <p:cNvSpPr/>
          <p:nvPr/>
        </p:nvSpPr>
        <p:spPr>
          <a:xfrm rot="11381258">
            <a:off x="754655" y="5244029"/>
            <a:ext cx="849494" cy="2423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12900850">
            <a:off x="1078650" y="4758521"/>
            <a:ext cx="745857" cy="2218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rot="7674052">
            <a:off x="10083292" y="4295491"/>
            <a:ext cx="914400" cy="3709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699601" y="4909816"/>
            <a:ext cx="1323782" cy="954107"/>
          </a:xfrm>
          <a:prstGeom prst="rect">
            <a:avLst/>
          </a:prstGeom>
          <a:noFill/>
        </p:spPr>
        <p:txBody>
          <a:bodyPr wrap="square" rtlCol="0">
            <a:spAutoFit/>
          </a:bodyPr>
          <a:lstStyle/>
          <a:p>
            <a:r>
              <a:rPr lang="en-US" sz="1400" dirty="0"/>
              <a:t>If bar is at or above line, annual goal is met</a:t>
            </a:r>
            <a:r>
              <a:rPr lang="en-US" sz="1200" dirty="0"/>
              <a:t>.</a:t>
            </a:r>
          </a:p>
        </p:txBody>
      </p:sp>
      <p:sp>
        <p:nvSpPr>
          <p:cNvPr id="20" name="TextBox 19"/>
          <p:cNvSpPr txBox="1"/>
          <p:nvPr/>
        </p:nvSpPr>
        <p:spPr>
          <a:xfrm>
            <a:off x="10317480" y="3200400"/>
            <a:ext cx="1234440" cy="954107"/>
          </a:xfrm>
          <a:prstGeom prst="rect">
            <a:avLst/>
          </a:prstGeom>
          <a:noFill/>
        </p:spPr>
        <p:txBody>
          <a:bodyPr wrap="square" rtlCol="0">
            <a:spAutoFit/>
          </a:bodyPr>
          <a:lstStyle/>
          <a:p>
            <a:r>
              <a:rPr lang="en-US" sz="1400" dirty="0"/>
              <a:t>If bar is below line, annual goal is not met.</a:t>
            </a:r>
          </a:p>
        </p:txBody>
      </p:sp>
    </p:spTree>
    <p:extLst>
      <p:ext uri="{BB962C8B-B14F-4D97-AF65-F5344CB8AC3E}">
        <p14:creationId xmlns:p14="http://schemas.microsoft.com/office/powerpoint/2010/main" val="3600241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rgbClr val="FAF4DA"/>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51579" y="379829"/>
            <a:ext cx="9603275" cy="1473926"/>
          </a:xfrm>
        </p:spPr>
        <p:txBody>
          <a:bodyPr>
            <a:noAutofit/>
          </a:bodyPr>
          <a:lstStyle/>
          <a:p>
            <a:r>
              <a:rPr lang="en-US" dirty="0"/>
              <a:t>KPI </a:t>
            </a:r>
            <a:r>
              <a:rPr lang="en-US" sz="2700" dirty="0"/>
              <a:t>#</a:t>
            </a:r>
            <a:r>
              <a:rPr lang="en-US" dirty="0"/>
              <a:t>8 (Objective 3.1): </a:t>
            </a:r>
            <a:br>
              <a:rPr lang="en-US" dirty="0"/>
            </a:br>
            <a:r>
              <a:rPr lang="en-US" dirty="0"/>
              <a:t>Reduce the equity gap for African American students by 40%</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42317689"/>
              </p:ext>
            </p:extLst>
          </p:nvPr>
        </p:nvGraphicFramePr>
        <p:xfrm>
          <a:off x="258280" y="2032028"/>
          <a:ext cx="2755264" cy="39155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1092062387"/>
              </p:ext>
            </p:extLst>
          </p:nvPr>
        </p:nvGraphicFramePr>
        <p:xfrm>
          <a:off x="3013544" y="2032028"/>
          <a:ext cx="2828013" cy="391554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a:graphicFrameLocks/>
          </p:cNvGraphicFramePr>
          <p:nvPr>
            <p:extLst>
              <p:ext uri="{D42A27DB-BD31-4B8C-83A1-F6EECF244321}">
                <p14:modId xmlns:p14="http://schemas.microsoft.com/office/powerpoint/2010/main" val="1707239280"/>
              </p:ext>
            </p:extLst>
          </p:nvPr>
        </p:nvGraphicFramePr>
        <p:xfrm>
          <a:off x="5841557" y="2032028"/>
          <a:ext cx="2896926" cy="391554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8"/>
          <p:cNvGraphicFramePr>
            <a:graphicFrameLocks/>
          </p:cNvGraphicFramePr>
          <p:nvPr>
            <p:extLst>
              <p:ext uri="{D42A27DB-BD31-4B8C-83A1-F6EECF244321}">
                <p14:modId xmlns:p14="http://schemas.microsoft.com/office/powerpoint/2010/main" val="2997570629"/>
              </p:ext>
            </p:extLst>
          </p:nvPr>
        </p:nvGraphicFramePr>
        <p:xfrm>
          <a:off x="8738483" y="2032028"/>
          <a:ext cx="2973787" cy="391554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741673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p:cNvPicPr>
            <a:picLocks noChangeAspect="1"/>
          </p:cNvPicPr>
          <p:nvPr/>
        </p:nvPicPr>
        <p:blipFill>
          <a:blip r:embed="rId3"/>
          <a:srcRect/>
          <a:stretch>
            <a:fillRect/>
          </a:stretch>
        </p:blipFill>
        <p:spPr>
          <a:xfrm rot="199224">
            <a:off x="6876513" y="563952"/>
            <a:ext cx="4309268" cy="5486400"/>
          </a:xfrm>
          <a:prstGeom prst="rect">
            <a:avLst/>
          </a:prstGeom>
        </p:spPr>
      </p:pic>
      <p:sp>
        <p:nvSpPr>
          <p:cNvPr id="13" name="TextBox 13"/>
          <p:cNvSpPr txBox="1"/>
          <p:nvPr/>
        </p:nvSpPr>
        <p:spPr>
          <a:xfrm>
            <a:off x="337133" y="1855258"/>
            <a:ext cx="5385333" cy="4684616"/>
          </a:xfrm>
          <a:prstGeom prst="rect">
            <a:avLst/>
          </a:prstGeom>
        </p:spPr>
        <p:txBody>
          <a:bodyPr wrap="square" lIns="0" tIns="0" rIns="0" bIns="0" rtlCol="0" anchor="t">
            <a:spAutoFit/>
          </a:bodyPr>
          <a:lstStyle/>
          <a:p>
            <a:pPr marL="298450" lvl="1" indent="-148590">
              <a:buFont typeface="Arial"/>
              <a:buChar char="•"/>
            </a:pPr>
            <a:r>
              <a:rPr lang="en-US" sz="2400" b="1" spc="45" dirty="0">
                <a:solidFill>
                  <a:srgbClr val="000000"/>
                </a:solidFill>
                <a:latin typeface="Montserrat"/>
              </a:rPr>
              <a:t>2030 </a:t>
            </a:r>
            <a:r>
              <a:rPr lang="en-US" sz="2400" b="1" spc="45" dirty="0">
                <a:solidFill>
                  <a:srgbClr val="891728"/>
                </a:solidFill>
                <a:latin typeface="Montserrat"/>
                <a:hlinkClick r:id="rId4"/>
              </a:rPr>
              <a:t>Educational Master Plan </a:t>
            </a:r>
            <a:r>
              <a:rPr lang="en-US" sz="2400" b="1" spc="45" dirty="0">
                <a:solidFill>
                  <a:srgbClr val="000000"/>
                </a:solidFill>
                <a:latin typeface="Montserrat"/>
              </a:rPr>
              <a:t>was approved by the Board of Trustees on December 10, 2019</a:t>
            </a:r>
            <a:endParaRPr lang="en-US" sz="2400" b="1" dirty="0">
              <a:latin typeface="Montserrat"/>
              <a:cs typeface="Calibri"/>
            </a:endParaRPr>
          </a:p>
          <a:p>
            <a:pPr marL="149860" lvl="1"/>
            <a:endParaRPr lang="en-US" sz="2400" b="1" spc="45" dirty="0">
              <a:solidFill>
                <a:srgbClr val="000000"/>
              </a:solidFill>
              <a:latin typeface="Montserrat"/>
            </a:endParaRPr>
          </a:p>
          <a:p>
            <a:pPr marL="298450" lvl="1" indent="-148590">
              <a:buFont typeface="Arial"/>
              <a:buChar char="•"/>
            </a:pPr>
            <a:endParaRPr lang="en-US" sz="2400" b="1" spc="36" dirty="0">
              <a:solidFill>
                <a:srgbClr val="000000"/>
              </a:solidFill>
              <a:latin typeface="Montserrat"/>
            </a:endParaRPr>
          </a:p>
          <a:p>
            <a:pPr marL="298450" lvl="1" indent="-148590">
              <a:buFont typeface="Arial"/>
              <a:buChar char="•"/>
            </a:pPr>
            <a:r>
              <a:rPr lang="en-US" sz="2400" b="1" spc="36" dirty="0">
                <a:solidFill>
                  <a:srgbClr val="000000"/>
                </a:solidFill>
                <a:latin typeface="Montserrat"/>
              </a:rPr>
              <a:t>3 Strategic Directions</a:t>
            </a:r>
          </a:p>
          <a:p>
            <a:pPr marL="298450" lvl="1" indent="-148590">
              <a:buFont typeface="Arial"/>
              <a:buChar char="•"/>
            </a:pPr>
            <a:r>
              <a:rPr lang="en-US" sz="2400" b="1" spc="36" dirty="0">
                <a:solidFill>
                  <a:srgbClr val="000000"/>
                </a:solidFill>
                <a:latin typeface="Montserrat"/>
              </a:rPr>
              <a:t>12 Goals</a:t>
            </a:r>
          </a:p>
          <a:p>
            <a:pPr marL="298450" lvl="1" indent="-148590">
              <a:buFont typeface="Arial"/>
              <a:buChar char="•"/>
            </a:pPr>
            <a:r>
              <a:rPr lang="en-US" sz="2400" b="1" spc="36" dirty="0">
                <a:solidFill>
                  <a:srgbClr val="000000"/>
                </a:solidFill>
                <a:latin typeface="Montserrat"/>
              </a:rPr>
              <a:t>68 Objectives</a:t>
            </a:r>
          </a:p>
          <a:p>
            <a:pPr marL="298450" lvl="1" indent="-148590">
              <a:buFont typeface="Arial"/>
              <a:buChar char="•"/>
            </a:pPr>
            <a:r>
              <a:rPr lang="en-US" sz="2400" b="1" spc="36" dirty="0">
                <a:solidFill>
                  <a:srgbClr val="000000"/>
                </a:solidFill>
                <a:latin typeface="Montserrat"/>
              </a:rPr>
              <a:t>15 Key Performance Indicators</a:t>
            </a:r>
          </a:p>
          <a:p>
            <a:pPr marL="298450" lvl="1" indent="-148590">
              <a:buFont typeface="Arial"/>
              <a:buChar char="•"/>
            </a:pPr>
            <a:endParaRPr lang="en-US" sz="2400" b="1" spc="36" dirty="0">
              <a:solidFill>
                <a:srgbClr val="000000"/>
              </a:solidFill>
              <a:latin typeface="Montserrat"/>
            </a:endParaRPr>
          </a:p>
          <a:p>
            <a:pPr marL="298450" lvl="1" indent="-148590">
              <a:buFont typeface="Arial"/>
              <a:buChar char="•"/>
            </a:pPr>
            <a:r>
              <a:rPr lang="en-US" sz="2400" b="1" spc="36" dirty="0">
                <a:solidFill>
                  <a:srgbClr val="000000"/>
                </a:solidFill>
                <a:latin typeface="Montserrat"/>
              </a:rPr>
              <a:t>Strategic Plan thru 2025</a:t>
            </a:r>
          </a:p>
          <a:p>
            <a:pPr>
              <a:lnSpc>
                <a:spcPts val="2533"/>
              </a:lnSpc>
            </a:pPr>
            <a:endParaRPr lang="en-US" sz="1800" spc="36" dirty="0">
              <a:solidFill>
                <a:srgbClr val="000000"/>
              </a:solidFill>
              <a:latin typeface="HK Grotesk Light"/>
            </a:endParaRPr>
          </a:p>
          <a:p>
            <a:pPr>
              <a:lnSpc>
                <a:spcPts val="2533"/>
              </a:lnSpc>
            </a:pPr>
            <a:endParaRPr lang="en-US" sz="1800" spc="36" dirty="0">
              <a:solidFill>
                <a:srgbClr val="000000"/>
              </a:solidFill>
              <a:latin typeface="HK Grotesk Light"/>
            </a:endParaRPr>
          </a:p>
        </p:txBody>
      </p:sp>
      <p:sp>
        <p:nvSpPr>
          <p:cNvPr id="14" name="TextBox 14"/>
          <p:cNvSpPr txBox="1"/>
          <p:nvPr/>
        </p:nvSpPr>
        <p:spPr>
          <a:xfrm>
            <a:off x="803988" y="1092201"/>
            <a:ext cx="4918478" cy="413255"/>
          </a:xfrm>
          <a:prstGeom prst="rect">
            <a:avLst/>
          </a:prstGeom>
        </p:spPr>
        <p:txBody>
          <a:bodyPr wrap="square" lIns="0" tIns="0" rIns="0" bIns="0" rtlCol="0" anchor="t">
            <a:spAutoFit/>
          </a:bodyPr>
          <a:lstStyle/>
          <a:p>
            <a:pPr>
              <a:lnSpc>
                <a:spcPts val="3094"/>
              </a:lnSpc>
            </a:pPr>
            <a:r>
              <a:rPr lang="en-US" sz="3400" spc="30">
                <a:solidFill>
                  <a:srgbClr val="891728"/>
                </a:solidFill>
                <a:latin typeface="Vesper Libre Bold"/>
              </a:rPr>
              <a:t>Educational Master Plan</a:t>
            </a:r>
          </a:p>
        </p:txBody>
      </p:sp>
    </p:spTree>
    <p:extLst>
      <p:ext uri="{BB962C8B-B14F-4D97-AF65-F5344CB8AC3E}">
        <p14:creationId xmlns:p14="http://schemas.microsoft.com/office/powerpoint/2010/main" val="1804760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rgbClr val="FAF4DA"/>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51579" y="379829"/>
            <a:ext cx="9603275" cy="1473926"/>
          </a:xfrm>
        </p:spPr>
        <p:txBody>
          <a:bodyPr>
            <a:noAutofit/>
          </a:bodyPr>
          <a:lstStyle/>
          <a:p>
            <a:r>
              <a:rPr lang="en-US" dirty="0"/>
              <a:t>KPI </a:t>
            </a:r>
            <a:r>
              <a:rPr lang="en-US" sz="2800" dirty="0"/>
              <a:t>#</a:t>
            </a:r>
            <a:r>
              <a:rPr lang="en-US" dirty="0"/>
              <a:t>9 (Objective 3.2): </a:t>
            </a:r>
            <a:br>
              <a:rPr lang="en-US" dirty="0"/>
            </a:br>
            <a:r>
              <a:rPr lang="en-US" dirty="0"/>
              <a:t>Reduce the equity gap for Latinx students by 40%. </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560485928"/>
              </p:ext>
            </p:extLst>
          </p:nvPr>
        </p:nvGraphicFramePr>
        <p:xfrm>
          <a:off x="347388" y="2016122"/>
          <a:ext cx="2982289" cy="402522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a:graphicFrameLocks/>
          </p:cNvGraphicFramePr>
          <p:nvPr>
            <p:extLst>
              <p:ext uri="{D42A27DB-BD31-4B8C-83A1-F6EECF244321}">
                <p14:modId xmlns:p14="http://schemas.microsoft.com/office/powerpoint/2010/main" val="2167178010"/>
              </p:ext>
            </p:extLst>
          </p:nvPr>
        </p:nvGraphicFramePr>
        <p:xfrm>
          <a:off x="3329677" y="2016122"/>
          <a:ext cx="2894549" cy="402522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p:cNvGraphicFramePr>
            <a:graphicFrameLocks/>
          </p:cNvGraphicFramePr>
          <p:nvPr>
            <p:extLst>
              <p:ext uri="{D42A27DB-BD31-4B8C-83A1-F6EECF244321}">
                <p14:modId xmlns:p14="http://schemas.microsoft.com/office/powerpoint/2010/main" val="1717448889"/>
              </p:ext>
            </p:extLst>
          </p:nvPr>
        </p:nvGraphicFramePr>
        <p:xfrm>
          <a:off x="6224226" y="2016123"/>
          <a:ext cx="2869325" cy="402522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hart 12"/>
          <p:cNvGraphicFramePr>
            <a:graphicFrameLocks/>
          </p:cNvGraphicFramePr>
          <p:nvPr>
            <p:extLst>
              <p:ext uri="{D42A27DB-BD31-4B8C-83A1-F6EECF244321}">
                <p14:modId xmlns:p14="http://schemas.microsoft.com/office/powerpoint/2010/main" val="2299294445"/>
              </p:ext>
            </p:extLst>
          </p:nvPr>
        </p:nvGraphicFramePr>
        <p:xfrm>
          <a:off x="9093551" y="2016123"/>
          <a:ext cx="2856713" cy="402522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625413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rgbClr val="FAF4DA"/>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51579" y="379829"/>
            <a:ext cx="9603275" cy="1473926"/>
          </a:xfrm>
        </p:spPr>
        <p:txBody>
          <a:bodyPr>
            <a:noAutofit/>
          </a:bodyPr>
          <a:lstStyle/>
          <a:p>
            <a:r>
              <a:rPr lang="en-US" dirty="0"/>
              <a:t>KPI </a:t>
            </a:r>
            <a:r>
              <a:rPr lang="en-US" sz="2800" dirty="0"/>
              <a:t>#</a:t>
            </a:r>
            <a:r>
              <a:rPr lang="en-US" dirty="0"/>
              <a:t>10 (</a:t>
            </a:r>
            <a:r>
              <a:rPr lang="en-US" sz="2800" dirty="0"/>
              <a:t>Objective 3.3</a:t>
            </a:r>
            <a:r>
              <a:rPr lang="en-US" dirty="0"/>
              <a:t>): </a:t>
            </a:r>
            <a:br>
              <a:rPr lang="en-US" dirty="0"/>
            </a:br>
            <a:r>
              <a:rPr lang="en-US" dirty="0"/>
              <a:t>Reduce the equity gap for Men of Color by 40%. </a:t>
            </a: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3851262559"/>
              </p:ext>
            </p:extLst>
          </p:nvPr>
        </p:nvGraphicFramePr>
        <p:xfrm>
          <a:off x="3104500" y="2078944"/>
          <a:ext cx="3148716" cy="39401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p:cNvGraphicFramePr>
          <p:nvPr>
            <p:extLst>
              <p:ext uri="{D42A27DB-BD31-4B8C-83A1-F6EECF244321}">
                <p14:modId xmlns:p14="http://schemas.microsoft.com/office/powerpoint/2010/main" val="2387242266"/>
              </p:ext>
            </p:extLst>
          </p:nvPr>
        </p:nvGraphicFramePr>
        <p:xfrm>
          <a:off x="123193" y="2078944"/>
          <a:ext cx="2961913" cy="3940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p:cNvGraphicFramePr>
            <a:graphicFrameLocks/>
          </p:cNvGraphicFramePr>
          <p:nvPr>
            <p:extLst>
              <p:ext uri="{D42A27DB-BD31-4B8C-83A1-F6EECF244321}">
                <p14:modId xmlns:p14="http://schemas.microsoft.com/office/powerpoint/2010/main" val="1880442884"/>
              </p:ext>
            </p:extLst>
          </p:nvPr>
        </p:nvGraphicFramePr>
        <p:xfrm>
          <a:off x="6253216" y="2078943"/>
          <a:ext cx="2894275" cy="3940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Chart 13"/>
          <p:cNvGraphicFramePr>
            <a:graphicFrameLocks/>
          </p:cNvGraphicFramePr>
          <p:nvPr>
            <p:extLst>
              <p:ext uri="{D42A27DB-BD31-4B8C-83A1-F6EECF244321}">
                <p14:modId xmlns:p14="http://schemas.microsoft.com/office/powerpoint/2010/main" val="636146323"/>
              </p:ext>
            </p:extLst>
          </p:nvPr>
        </p:nvGraphicFramePr>
        <p:xfrm>
          <a:off x="9147491" y="2078942"/>
          <a:ext cx="2882832" cy="394019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6897501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rgbClr val="FAF4DA"/>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51579" y="379829"/>
            <a:ext cx="9603275" cy="1473926"/>
          </a:xfrm>
        </p:spPr>
        <p:txBody>
          <a:bodyPr>
            <a:noAutofit/>
          </a:bodyPr>
          <a:lstStyle/>
          <a:p>
            <a:r>
              <a:rPr lang="en-US" dirty="0"/>
              <a:t>KPI </a:t>
            </a:r>
            <a:r>
              <a:rPr lang="en-US" sz="2800" dirty="0"/>
              <a:t>#</a:t>
            </a:r>
            <a:r>
              <a:rPr lang="en-US" dirty="0"/>
              <a:t>11 Objective 3.4:</a:t>
            </a:r>
            <a:br>
              <a:rPr lang="en-US" dirty="0"/>
            </a:br>
            <a:r>
              <a:rPr lang="en-US" dirty="0"/>
              <a:t>Reduce the equity gap for LGBTQ+ students by 40%. </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059208893"/>
              </p:ext>
            </p:extLst>
          </p:nvPr>
        </p:nvGraphicFramePr>
        <p:xfrm>
          <a:off x="274183" y="2039977"/>
          <a:ext cx="2898387" cy="40268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a:graphicFrameLocks/>
          </p:cNvGraphicFramePr>
          <p:nvPr>
            <p:extLst>
              <p:ext uri="{D42A27DB-BD31-4B8C-83A1-F6EECF244321}">
                <p14:modId xmlns:p14="http://schemas.microsoft.com/office/powerpoint/2010/main" val="2401755568"/>
              </p:ext>
            </p:extLst>
          </p:nvPr>
        </p:nvGraphicFramePr>
        <p:xfrm>
          <a:off x="3172570" y="2039975"/>
          <a:ext cx="2898386" cy="40268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p:cNvGraphicFramePr>
            <a:graphicFrameLocks/>
          </p:cNvGraphicFramePr>
          <p:nvPr>
            <p:extLst>
              <p:ext uri="{D42A27DB-BD31-4B8C-83A1-F6EECF244321}">
                <p14:modId xmlns:p14="http://schemas.microsoft.com/office/powerpoint/2010/main" val="2231438649"/>
              </p:ext>
            </p:extLst>
          </p:nvPr>
        </p:nvGraphicFramePr>
        <p:xfrm>
          <a:off x="6070956" y="2039973"/>
          <a:ext cx="3037398" cy="402686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hart 12"/>
          <p:cNvGraphicFramePr>
            <a:graphicFrameLocks/>
          </p:cNvGraphicFramePr>
          <p:nvPr>
            <p:extLst>
              <p:ext uri="{D42A27DB-BD31-4B8C-83A1-F6EECF244321}">
                <p14:modId xmlns:p14="http://schemas.microsoft.com/office/powerpoint/2010/main" val="3593675727"/>
              </p:ext>
            </p:extLst>
          </p:nvPr>
        </p:nvGraphicFramePr>
        <p:xfrm>
          <a:off x="9108354" y="2039973"/>
          <a:ext cx="2876911" cy="4026867"/>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7151640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rgbClr val="FAF4DA"/>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51579" y="379829"/>
            <a:ext cx="9603275" cy="1473926"/>
          </a:xfrm>
        </p:spPr>
        <p:txBody>
          <a:bodyPr>
            <a:noAutofit/>
          </a:bodyPr>
          <a:lstStyle/>
          <a:p>
            <a:r>
              <a:rPr lang="en-US" dirty="0"/>
              <a:t>KPI </a:t>
            </a:r>
            <a:r>
              <a:rPr lang="en-US" sz="2800" dirty="0"/>
              <a:t>#</a:t>
            </a:r>
            <a:r>
              <a:rPr lang="en-US" dirty="0"/>
              <a:t>12 (Objective 3.5): </a:t>
            </a:r>
            <a:br>
              <a:rPr lang="en-US" dirty="0"/>
            </a:br>
            <a:r>
              <a:rPr lang="en-US" dirty="0"/>
              <a:t>Reduce the equity gap for Foster Youth students by 40%.</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960112785"/>
              </p:ext>
            </p:extLst>
          </p:nvPr>
        </p:nvGraphicFramePr>
        <p:xfrm>
          <a:off x="202621" y="2047139"/>
          <a:ext cx="3041511" cy="39879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a:graphicFrameLocks/>
          </p:cNvGraphicFramePr>
          <p:nvPr>
            <p:extLst>
              <p:ext uri="{D42A27DB-BD31-4B8C-83A1-F6EECF244321}">
                <p14:modId xmlns:p14="http://schemas.microsoft.com/office/powerpoint/2010/main" val="2217210471"/>
              </p:ext>
            </p:extLst>
          </p:nvPr>
        </p:nvGraphicFramePr>
        <p:xfrm>
          <a:off x="3244132" y="2047139"/>
          <a:ext cx="2989691" cy="39879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p:cNvGraphicFramePr>
            <a:graphicFrameLocks/>
          </p:cNvGraphicFramePr>
          <p:nvPr>
            <p:extLst>
              <p:ext uri="{D42A27DB-BD31-4B8C-83A1-F6EECF244321}">
                <p14:modId xmlns:p14="http://schemas.microsoft.com/office/powerpoint/2010/main" val="195104047"/>
              </p:ext>
            </p:extLst>
          </p:nvPr>
        </p:nvGraphicFramePr>
        <p:xfrm>
          <a:off x="6233823" y="2047139"/>
          <a:ext cx="2870420" cy="39879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hart 12"/>
          <p:cNvGraphicFramePr>
            <a:graphicFrameLocks/>
          </p:cNvGraphicFramePr>
          <p:nvPr>
            <p:extLst>
              <p:ext uri="{D42A27DB-BD31-4B8C-83A1-F6EECF244321}">
                <p14:modId xmlns:p14="http://schemas.microsoft.com/office/powerpoint/2010/main" val="2256453857"/>
              </p:ext>
            </p:extLst>
          </p:nvPr>
        </p:nvGraphicFramePr>
        <p:xfrm>
          <a:off x="9104242" y="2047139"/>
          <a:ext cx="2918129" cy="39879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129116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rgbClr val="FAF4DA"/>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1930400" y="802298"/>
            <a:ext cx="10007600" cy="2541431"/>
          </a:xfrm>
        </p:spPr>
        <p:txBody>
          <a:bodyPr>
            <a:noAutofit/>
          </a:bodyPr>
          <a:lstStyle/>
          <a:p>
            <a:r>
              <a:rPr lang="en-US" sz="6000"/>
              <a:t>Goal:  Workforce &amp; Economic Development</a:t>
            </a:r>
          </a:p>
        </p:txBody>
      </p:sp>
      <p:sp>
        <p:nvSpPr>
          <p:cNvPr id="5" name="Subtitle 4"/>
          <p:cNvSpPr>
            <a:spLocks noGrp="1"/>
          </p:cNvSpPr>
          <p:nvPr>
            <p:ph type="subTitle" idx="1"/>
          </p:nvPr>
        </p:nvSpPr>
        <p:spPr>
          <a:xfrm>
            <a:off x="1930400" y="3531204"/>
            <a:ext cx="10007600" cy="2395463"/>
          </a:xfrm>
        </p:spPr>
        <p:txBody>
          <a:bodyPr>
            <a:normAutofit/>
          </a:bodyPr>
          <a:lstStyle/>
          <a:p>
            <a:r>
              <a:rPr lang="en-US" sz="3200"/>
              <a:t>Reduce working poverty and the skills gap</a:t>
            </a:r>
          </a:p>
          <a:p>
            <a:r>
              <a:rPr lang="en-US" sz="3200" i="1"/>
              <a:t>(</a:t>
            </a:r>
            <a:r>
              <a:rPr lang="en-US" sz="2400" i="1"/>
              <a:t>3 Key Performance Indicators) </a:t>
            </a:r>
          </a:p>
          <a:p>
            <a:endParaRPr lang="en-US" sz="3200"/>
          </a:p>
        </p:txBody>
      </p:sp>
    </p:spTree>
    <p:extLst>
      <p:ext uri="{BB962C8B-B14F-4D97-AF65-F5344CB8AC3E}">
        <p14:creationId xmlns:p14="http://schemas.microsoft.com/office/powerpoint/2010/main" val="14038627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rgbClr val="FAF4DA"/>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99057" y="457201"/>
            <a:ext cx="8355797" cy="1396554"/>
          </a:xfrm>
        </p:spPr>
        <p:txBody>
          <a:bodyPr>
            <a:normAutofit fontScale="90000"/>
          </a:bodyPr>
          <a:lstStyle/>
          <a:p>
            <a:r>
              <a:rPr lang="en-US" dirty="0"/>
              <a:t>KPI </a:t>
            </a:r>
            <a:r>
              <a:rPr lang="en-US" sz="2700" dirty="0"/>
              <a:t>#</a:t>
            </a:r>
            <a:r>
              <a:rPr lang="en-US" dirty="0"/>
              <a:t>13 (</a:t>
            </a:r>
            <a:r>
              <a:rPr lang="en-US" sz="3100" dirty="0"/>
              <a:t>Objective 5.1</a:t>
            </a:r>
            <a:r>
              <a:rPr lang="en-US" dirty="0"/>
              <a:t>): </a:t>
            </a:r>
            <a:br>
              <a:rPr lang="en-US" dirty="0"/>
            </a:br>
            <a:r>
              <a:rPr lang="en-US" dirty="0"/>
              <a:t>Increase the median annual earnings of all students </a:t>
            </a:r>
          </a:p>
        </p:txBody>
      </p:sp>
      <p:graphicFrame>
        <p:nvGraphicFramePr>
          <p:cNvPr id="4" name="Content Placeholder 5"/>
          <p:cNvGraphicFramePr>
            <a:graphicFrameLocks/>
          </p:cNvGraphicFramePr>
          <p:nvPr>
            <p:extLst>
              <p:ext uri="{D42A27DB-BD31-4B8C-83A1-F6EECF244321}">
                <p14:modId xmlns:p14="http://schemas.microsoft.com/office/powerpoint/2010/main" val="504434736"/>
              </p:ext>
            </p:extLst>
          </p:nvPr>
        </p:nvGraphicFramePr>
        <p:xfrm>
          <a:off x="590508" y="2076160"/>
          <a:ext cx="11013663" cy="371504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384313" y="6220862"/>
            <a:ext cx="6741701" cy="369332"/>
          </a:xfrm>
          <a:prstGeom prst="rect">
            <a:avLst/>
          </a:prstGeom>
          <a:noFill/>
        </p:spPr>
        <p:txBody>
          <a:bodyPr wrap="square" rtlCol="0">
            <a:spAutoFit/>
          </a:bodyPr>
          <a:lstStyle/>
          <a:p>
            <a:r>
              <a:rPr lang="en-US" dirty="0">
                <a:solidFill>
                  <a:schemeClr val="bg1"/>
                </a:solidFill>
              </a:rPr>
              <a:t>Source: Student Success Metrics Dashboard (next update May 2021)</a:t>
            </a:r>
          </a:p>
        </p:txBody>
      </p:sp>
      <p:pic>
        <p:nvPicPr>
          <p:cNvPr id="6" name="Picture 5"/>
          <p:cNvPicPr>
            <a:picLocks noChangeAspect="1"/>
          </p:cNvPicPr>
          <p:nvPr/>
        </p:nvPicPr>
        <p:blipFill>
          <a:blip r:embed="rId4"/>
          <a:stretch>
            <a:fillRect/>
          </a:stretch>
        </p:blipFill>
        <p:spPr>
          <a:xfrm>
            <a:off x="384313" y="284413"/>
            <a:ext cx="1590687" cy="13620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468569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rgbClr val="FAF4DA"/>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51578" y="355632"/>
            <a:ext cx="9603275" cy="1049235"/>
          </a:xfrm>
        </p:spPr>
        <p:txBody>
          <a:bodyPr>
            <a:normAutofit fontScale="90000"/>
          </a:bodyPr>
          <a:lstStyle/>
          <a:p>
            <a:r>
              <a:rPr lang="en-US" dirty="0"/>
              <a:t>KPI </a:t>
            </a:r>
            <a:r>
              <a:rPr lang="en-US" sz="2700" dirty="0"/>
              <a:t>#</a:t>
            </a:r>
            <a:r>
              <a:rPr lang="en-US" dirty="0"/>
              <a:t>14 (</a:t>
            </a:r>
            <a:r>
              <a:rPr lang="en-US" sz="3100" dirty="0"/>
              <a:t>Objective 5.2</a:t>
            </a:r>
            <a:r>
              <a:rPr lang="en-US" dirty="0"/>
              <a:t>):</a:t>
            </a:r>
            <a:br>
              <a:rPr lang="en-US" dirty="0"/>
            </a:br>
            <a:r>
              <a:rPr lang="en-US" dirty="0"/>
              <a:t>Increase percent of CTE students employed in their field of study by 3% annually</a:t>
            </a:r>
          </a:p>
        </p:txBody>
      </p:sp>
      <p:graphicFrame>
        <p:nvGraphicFramePr>
          <p:cNvPr id="4" name="Content Placeholder 5"/>
          <p:cNvGraphicFramePr>
            <a:graphicFrameLocks/>
          </p:cNvGraphicFramePr>
          <p:nvPr>
            <p:extLst>
              <p:ext uri="{D42A27DB-BD31-4B8C-83A1-F6EECF244321}">
                <p14:modId xmlns:p14="http://schemas.microsoft.com/office/powerpoint/2010/main" val="4268639280"/>
              </p:ext>
            </p:extLst>
          </p:nvPr>
        </p:nvGraphicFramePr>
        <p:xfrm>
          <a:off x="2402716" y="2223351"/>
          <a:ext cx="9604375" cy="344963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384313" y="6268278"/>
            <a:ext cx="5857461" cy="369332"/>
          </a:xfrm>
          <a:prstGeom prst="rect">
            <a:avLst/>
          </a:prstGeom>
          <a:noFill/>
        </p:spPr>
        <p:txBody>
          <a:bodyPr wrap="square" rtlCol="0">
            <a:spAutoFit/>
          </a:bodyPr>
          <a:lstStyle/>
          <a:p>
            <a:r>
              <a:rPr lang="en-US" dirty="0">
                <a:solidFill>
                  <a:schemeClr val="bg1"/>
                </a:solidFill>
              </a:rPr>
              <a:t>Source: CTE Outcomes Survey</a:t>
            </a:r>
          </a:p>
        </p:txBody>
      </p:sp>
      <p:pic>
        <p:nvPicPr>
          <p:cNvPr id="6" name="Picture 5"/>
          <p:cNvPicPr>
            <a:picLocks noChangeAspect="1"/>
          </p:cNvPicPr>
          <p:nvPr/>
        </p:nvPicPr>
        <p:blipFill>
          <a:blip r:embed="rId4"/>
          <a:stretch>
            <a:fillRect/>
          </a:stretch>
        </p:blipFill>
        <p:spPr>
          <a:xfrm>
            <a:off x="250355" y="2769058"/>
            <a:ext cx="1590687" cy="13620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890038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rgbClr val="FAF4DA"/>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41401" y="290945"/>
            <a:ext cx="8513453" cy="1562809"/>
          </a:xfrm>
        </p:spPr>
        <p:txBody>
          <a:bodyPr>
            <a:normAutofit/>
          </a:bodyPr>
          <a:lstStyle/>
          <a:p>
            <a:r>
              <a:rPr lang="en-US" dirty="0"/>
              <a:t>KPI </a:t>
            </a:r>
            <a:r>
              <a:rPr lang="en-US" sz="2800" dirty="0"/>
              <a:t>#</a:t>
            </a:r>
            <a:r>
              <a:rPr lang="en-US" dirty="0"/>
              <a:t>15 (</a:t>
            </a:r>
            <a:r>
              <a:rPr lang="en-US" sz="2800" dirty="0"/>
              <a:t>Objective 5.3</a:t>
            </a:r>
            <a:r>
              <a:rPr lang="en-US" dirty="0"/>
              <a:t>): </a:t>
            </a:r>
            <a:br>
              <a:rPr lang="en-US" dirty="0"/>
            </a:br>
            <a:r>
              <a:rPr lang="en-US" dirty="0"/>
              <a:t>Increase percent of all students who attain a livable wage by 5% annually </a:t>
            </a:r>
          </a:p>
        </p:txBody>
      </p:sp>
      <p:graphicFrame>
        <p:nvGraphicFramePr>
          <p:cNvPr id="5" name="Content Placeholder 5"/>
          <p:cNvGraphicFramePr>
            <a:graphicFrameLocks/>
          </p:cNvGraphicFramePr>
          <p:nvPr>
            <p:extLst>
              <p:ext uri="{D42A27DB-BD31-4B8C-83A1-F6EECF244321}">
                <p14:modId xmlns:p14="http://schemas.microsoft.com/office/powerpoint/2010/main" val="1673834049"/>
              </p:ext>
            </p:extLst>
          </p:nvPr>
        </p:nvGraphicFramePr>
        <p:xfrm>
          <a:off x="590508" y="2076160"/>
          <a:ext cx="11013663" cy="371504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384313" y="6268278"/>
            <a:ext cx="6773232" cy="369332"/>
          </a:xfrm>
          <a:prstGeom prst="rect">
            <a:avLst/>
          </a:prstGeom>
          <a:noFill/>
        </p:spPr>
        <p:txBody>
          <a:bodyPr wrap="square" rtlCol="0">
            <a:spAutoFit/>
          </a:bodyPr>
          <a:lstStyle/>
          <a:p>
            <a:r>
              <a:rPr lang="en-US" dirty="0">
                <a:solidFill>
                  <a:schemeClr val="bg1"/>
                </a:solidFill>
              </a:rPr>
              <a:t>Source: Student Success Metrics Dashboard (next update May 2021)</a:t>
            </a:r>
          </a:p>
        </p:txBody>
      </p:sp>
      <p:pic>
        <p:nvPicPr>
          <p:cNvPr id="6" name="Picture 5"/>
          <p:cNvPicPr>
            <a:picLocks noChangeAspect="1"/>
          </p:cNvPicPr>
          <p:nvPr/>
        </p:nvPicPr>
        <p:blipFill>
          <a:blip r:embed="rId4"/>
          <a:stretch>
            <a:fillRect/>
          </a:stretch>
        </p:blipFill>
        <p:spPr>
          <a:xfrm>
            <a:off x="281886" y="236997"/>
            <a:ext cx="1590687" cy="13620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589475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F8599-F78F-4407-9E9E-FEF1C8837890}"/>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C9F12BFF-8972-4024-86E9-D232006A6742}"/>
              </a:ext>
            </a:extLst>
          </p:cNvPr>
          <p:cNvSpPr>
            <a:spLocks noGrp="1"/>
          </p:cNvSpPr>
          <p:nvPr>
            <p:ph idx="1"/>
          </p:nvPr>
        </p:nvSpPr>
        <p:spPr/>
        <p:txBody>
          <a:bodyPr/>
          <a:lstStyle/>
          <a:p>
            <a:r>
              <a:rPr lang="en-US" dirty="0"/>
              <a:t>15 KPIs to be assessed and reported annually each fall</a:t>
            </a:r>
          </a:p>
          <a:p>
            <a:r>
              <a:rPr lang="en-US" dirty="0"/>
              <a:t>Presenting the Norco College Strategic Planning &amp; Governance Manual to the Board of Trustees in April 2021</a:t>
            </a:r>
          </a:p>
          <a:p>
            <a:r>
              <a:rPr lang="en-US" dirty="0"/>
              <a:t>Councils, Committees, and Project Teams currently creating tactical plans thru 2025 to positively affect these metrics.</a:t>
            </a:r>
          </a:p>
          <a:p>
            <a:r>
              <a:rPr lang="en-US" dirty="0"/>
              <a:t>Questions?</a:t>
            </a:r>
          </a:p>
        </p:txBody>
      </p:sp>
    </p:spTree>
    <p:extLst>
      <p:ext uri="{BB962C8B-B14F-4D97-AF65-F5344CB8AC3E}">
        <p14:creationId xmlns:p14="http://schemas.microsoft.com/office/powerpoint/2010/main" val="1772068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in graduation gowns&#10;&#10;Description automatically generated with medium confidence">
            <a:extLst>
              <a:ext uri="{FF2B5EF4-FFF2-40B4-BE49-F238E27FC236}">
                <a16:creationId xmlns:a16="http://schemas.microsoft.com/office/drawing/2014/main" id="{5C3472C9-FEB9-4F24-A8B1-7E3C14E01BE8}"/>
              </a:ext>
            </a:extLst>
          </p:cNvPr>
          <p:cNvPicPr>
            <a:picLocks noChangeAspect="1"/>
          </p:cNvPicPr>
          <p:nvPr/>
        </p:nvPicPr>
        <p:blipFill rotWithShape="1">
          <a:blip r:embed="rId3">
            <a:alphaModFix amt="50000"/>
          </a:blip>
          <a:srcRect t="15630" r="-1" b="9117"/>
          <a:stretch/>
        </p:blipFill>
        <p:spPr>
          <a:xfrm>
            <a:off x="305" y="10"/>
            <a:ext cx="12191695" cy="6857990"/>
          </a:xfrm>
          <a:prstGeom prst="rect">
            <a:avLst/>
          </a:prstGeom>
        </p:spPr>
      </p:pic>
      <p:sp>
        <p:nvSpPr>
          <p:cNvPr id="11" name="Title 1">
            <a:extLst>
              <a:ext uri="{FF2B5EF4-FFF2-40B4-BE49-F238E27FC236}">
                <a16:creationId xmlns:a16="http://schemas.microsoft.com/office/drawing/2014/main" id="{AC428EC4-FC3D-4F12-85E6-A8151FD95993}"/>
              </a:ext>
            </a:extLst>
          </p:cNvPr>
          <p:cNvSpPr>
            <a:spLocks noGrp="1"/>
          </p:cNvSpPr>
          <p:nvPr>
            <p:ph type="title" idx="4294967295"/>
          </p:nvPr>
        </p:nvSpPr>
        <p:spPr>
          <a:xfrm>
            <a:off x="1130271" y="1193800"/>
            <a:ext cx="3193050" cy="4699000"/>
          </a:xfrm>
        </p:spPr>
        <p:txBody>
          <a:bodyPr vert="horz" lIns="91440" tIns="45720" rIns="91440" bIns="45720" rtlCol="0" anchor="ctr">
            <a:normAutofit/>
          </a:bodyPr>
          <a:lstStyle/>
          <a:p>
            <a:r>
              <a:rPr lang="en-US" sz="2800">
                <a:effectLst/>
                <a:latin typeface="Calibri"/>
                <a:ea typeface="Yu Mincho"/>
                <a:cs typeface="Arial"/>
              </a:rPr>
              <a:t>Key Performance Indicators </a:t>
            </a:r>
            <a:r>
              <a:rPr lang="en-US" sz="2800">
                <a:latin typeface="Calibri"/>
                <a:ea typeface="Yu Mincho"/>
                <a:cs typeface="Arial"/>
              </a:rPr>
              <a:t>(KPI)</a:t>
            </a:r>
            <a:endParaRPr lang="en-US" sz="2800"/>
          </a:p>
        </p:txBody>
      </p:sp>
      <p:graphicFrame>
        <p:nvGraphicFramePr>
          <p:cNvPr id="17" name="Content Placeholder 5">
            <a:extLst>
              <a:ext uri="{FF2B5EF4-FFF2-40B4-BE49-F238E27FC236}">
                <a16:creationId xmlns:a16="http://schemas.microsoft.com/office/drawing/2014/main" id="{53BE2177-7F0D-4F5C-9278-EC7F3DF9A011}"/>
              </a:ext>
            </a:extLst>
          </p:cNvPr>
          <p:cNvGraphicFramePr>
            <a:graphicFrameLocks noGrp="1"/>
          </p:cNvGraphicFramePr>
          <p:nvPr>
            <p:ph idx="4294967295"/>
          </p:nvPr>
        </p:nvGraphicFramePr>
        <p:xfrm>
          <a:off x="4976636" y="1193800"/>
          <a:ext cx="6085091" cy="4699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70083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F8599-F78F-4407-9E9E-FEF1C8837890}"/>
              </a:ext>
            </a:extLst>
          </p:cNvPr>
          <p:cNvSpPr>
            <a:spLocks noGrp="1"/>
          </p:cNvSpPr>
          <p:nvPr>
            <p:ph type="title"/>
          </p:nvPr>
        </p:nvSpPr>
        <p:spPr/>
        <p:txBody>
          <a:bodyPr/>
          <a:lstStyle/>
          <a:p>
            <a:r>
              <a:rPr lang="en-US"/>
              <a:t>Summary KPI HIGHLIGHTS 2019-2020</a:t>
            </a:r>
          </a:p>
        </p:txBody>
      </p:sp>
      <p:sp>
        <p:nvSpPr>
          <p:cNvPr id="3" name="Content Placeholder 2">
            <a:extLst>
              <a:ext uri="{FF2B5EF4-FFF2-40B4-BE49-F238E27FC236}">
                <a16:creationId xmlns:a16="http://schemas.microsoft.com/office/drawing/2014/main" id="{C9F12BFF-8972-4024-86E9-D232006A6742}"/>
              </a:ext>
            </a:extLst>
          </p:cNvPr>
          <p:cNvSpPr>
            <a:spLocks noGrp="1"/>
          </p:cNvSpPr>
          <p:nvPr>
            <p:ph idx="1"/>
          </p:nvPr>
        </p:nvSpPr>
        <p:spPr>
          <a:xfrm>
            <a:off x="1193369" y="2015733"/>
            <a:ext cx="10306373" cy="3933376"/>
          </a:xfrm>
        </p:spPr>
        <p:txBody>
          <a:bodyPr>
            <a:normAutofit lnSpcReduction="10000"/>
          </a:bodyPr>
          <a:lstStyle/>
          <a:p>
            <a:pPr marL="342900" marR="0" lvl="0" indent="-342900">
              <a:lnSpc>
                <a:spcPct val="100000"/>
              </a:lnSpc>
              <a:spcBef>
                <a:spcPts val="0"/>
              </a:spcBef>
              <a:spcAft>
                <a:spcPts val="0"/>
              </a:spcAft>
              <a:buFont typeface="Symbol" panose="05050102010706020507" pitchFamily="18" charset="2"/>
              <a:buChar char=""/>
            </a:pPr>
            <a:r>
              <a:rPr lang="en-US" sz="2200" dirty="0">
                <a:effectLst/>
                <a:latin typeface="Georgia" panose="02040502050405020303" pitchFamily="18" charset="0"/>
                <a:ea typeface="Times New Roman" panose="02020603050405020304" pitchFamily="18" charset="0"/>
              </a:rPr>
              <a:t>Norco headcount (16,593) has already exceeded the target for 2024-25 (16,581)</a:t>
            </a:r>
          </a:p>
          <a:p>
            <a:pPr marL="0" marR="0" lvl="0" indent="0">
              <a:lnSpc>
                <a:spcPct val="100000"/>
              </a:lnSpc>
              <a:spcBef>
                <a:spcPts val="0"/>
              </a:spcBef>
              <a:spcAft>
                <a:spcPts val="0"/>
              </a:spcAft>
              <a:buNone/>
            </a:pPr>
            <a:endParaRPr lang="en-US" sz="2200" dirty="0">
              <a:effectLst/>
              <a:latin typeface="Georgia" panose="02040502050405020303" pitchFamily="18" charset="0"/>
              <a:ea typeface="Calibri" panose="020F0502020204030204" pitchFamily="34" charset="0"/>
            </a:endParaRPr>
          </a:p>
          <a:p>
            <a:pPr marL="342900" marR="0" lvl="0" indent="-342900">
              <a:lnSpc>
                <a:spcPct val="100000"/>
              </a:lnSpc>
              <a:spcBef>
                <a:spcPts val="0"/>
              </a:spcBef>
              <a:spcAft>
                <a:spcPts val="0"/>
              </a:spcAft>
              <a:buFont typeface="Symbol" panose="05050102010706020507" pitchFamily="18" charset="2"/>
              <a:buChar char=""/>
            </a:pPr>
            <a:r>
              <a:rPr lang="en-US" sz="2200" dirty="0">
                <a:effectLst/>
                <a:latin typeface="Georgia" panose="02040502050405020303" pitchFamily="18" charset="0"/>
                <a:ea typeface="Times New Roman" panose="02020603050405020304" pitchFamily="18" charset="0"/>
              </a:rPr>
              <a:t>Equity gap closed for Black Students in Certificate Completion and Transfer Math &amp; English Completion in First Year</a:t>
            </a:r>
          </a:p>
          <a:p>
            <a:pPr marL="0" marR="0" lvl="0" indent="0">
              <a:lnSpc>
                <a:spcPct val="100000"/>
              </a:lnSpc>
              <a:spcBef>
                <a:spcPts val="0"/>
              </a:spcBef>
              <a:spcAft>
                <a:spcPts val="0"/>
              </a:spcAft>
              <a:buNone/>
            </a:pPr>
            <a:endParaRPr lang="en-US" sz="2200" dirty="0">
              <a:effectLst/>
              <a:latin typeface="Georgia" panose="02040502050405020303" pitchFamily="18" charset="0"/>
              <a:ea typeface="Calibri" panose="020F0502020204030204" pitchFamily="34" charset="0"/>
            </a:endParaRPr>
          </a:p>
          <a:p>
            <a:pPr marL="342900" marR="0" lvl="0" indent="-342900">
              <a:lnSpc>
                <a:spcPct val="100000"/>
              </a:lnSpc>
              <a:spcBef>
                <a:spcPts val="0"/>
              </a:spcBef>
              <a:spcAft>
                <a:spcPts val="0"/>
              </a:spcAft>
              <a:buFont typeface="Symbol" panose="05050102010706020507" pitchFamily="18" charset="2"/>
              <a:buChar char=""/>
            </a:pPr>
            <a:r>
              <a:rPr lang="en-US" sz="2200" dirty="0">
                <a:effectLst/>
                <a:latin typeface="Georgia" panose="02040502050405020303" pitchFamily="18" charset="0"/>
                <a:ea typeface="Times New Roman" panose="02020603050405020304" pitchFamily="18" charset="0"/>
              </a:rPr>
              <a:t>Completion of Transfer Math &amp; English for Latinx students have already met 2024-25 target (closed equity gap 40%)</a:t>
            </a:r>
          </a:p>
          <a:p>
            <a:pPr marL="0" marR="0" lvl="0" indent="0">
              <a:lnSpc>
                <a:spcPct val="100000"/>
              </a:lnSpc>
              <a:spcBef>
                <a:spcPts val="0"/>
              </a:spcBef>
              <a:spcAft>
                <a:spcPts val="0"/>
              </a:spcAft>
              <a:buNone/>
            </a:pPr>
            <a:endParaRPr lang="en-US" sz="2200" dirty="0">
              <a:effectLst/>
              <a:latin typeface="Georgia" panose="02040502050405020303" pitchFamily="18" charset="0"/>
              <a:ea typeface="Calibri" panose="020F0502020204030204" pitchFamily="34" charset="0"/>
            </a:endParaRPr>
          </a:p>
          <a:p>
            <a:pPr marL="342900" marR="0" lvl="0" indent="-342900">
              <a:lnSpc>
                <a:spcPct val="100000"/>
              </a:lnSpc>
              <a:spcBef>
                <a:spcPts val="0"/>
              </a:spcBef>
              <a:spcAft>
                <a:spcPts val="0"/>
              </a:spcAft>
              <a:buFont typeface="Symbol" panose="05050102010706020507" pitchFamily="18" charset="2"/>
              <a:buChar char=""/>
            </a:pPr>
            <a:r>
              <a:rPr lang="en-US" sz="2200" dirty="0">
                <a:effectLst/>
                <a:latin typeface="Georgia" panose="02040502050405020303" pitchFamily="18" charset="0"/>
                <a:ea typeface="Times New Roman" panose="02020603050405020304" pitchFamily="18" charset="0"/>
              </a:rPr>
              <a:t>For LGBTQ+ students, Certificate Completion has met 2024-25 target and transfer volume gap is completely closed</a:t>
            </a:r>
          </a:p>
          <a:p>
            <a:pPr marL="0" marR="0" lvl="0" indent="0">
              <a:lnSpc>
                <a:spcPct val="100000"/>
              </a:lnSpc>
              <a:spcBef>
                <a:spcPts val="0"/>
              </a:spcBef>
              <a:spcAft>
                <a:spcPts val="0"/>
              </a:spcAft>
              <a:buNone/>
            </a:pPr>
            <a:endParaRPr lang="en-US" sz="2200" dirty="0">
              <a:effectLst/>
              <a:latin typeface="Georgia" panose="02040502050405020303" pitchFamily="18" charset="0"/>
              <a:ea typeface="Calibri" panose="020F0502020204030204" pitchFamily="34" charset="0"/>
            </a:endParaRPr>
          </a:p>
          <a:p>
            <a:pPr marL="342900" marR="0" lvl="0" indent="-342900">
              <a:lnSpc>
                <a:spcPct val="100000"/>
              </a:lnSpc>
              <a:spcBef>
                <a:spcPts val="0"/>
              </a:spcBef>
              <a:spcAft>
                <a:spcPts val="800"/>
              </a:spcAft>
              <a:buFont typeface="Symbol" panose="05050102010706020507" pitchFamily="18" charset="2"/>
              <a:buChar char=""/>
            </a:pPr>
            <a:r>
              <a:rPr lang="en-US" sz="2200" dirty="0">
                <a:effectLst/>
                <a:latin typeface="Georgia" panose="02040502050405020303" pitchFamily="18" charset="0"/>
                <a:ea typeface="Times New Roman" panose="02020603050405020304" pitchFamily="18" charset="0"/>
              </a:rPr>
              <a:t>Certificate Completion equity gap is completely closed for Foster Youth</a:t>
            </a:r>
          </a:p>
        </p:txBody>
      </p:sp>
    </p:spTree>
    <p:extLst>
      <p:ext uri="{BB962C8B-B14F-4D97-AF65-F5344CB8AC3E}">
        <p14:creationId xmlns:p14="http://schemas.microsoft.com/office/powerpoint/2010/main" val="726871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F8599-F78F-4407-9E9E-FEF1C8837890}"/>
              </a:ext>
            </a:extLst>
          </p:cNvPr>
          <p:cNvSpPr>
            <a:spLocks noGrp="1"/>
          </p:cNvSpPr>
          <p:nvPr>
            <p:ph type="title"/>
          </p:nvPr>
        </p:nvSpPr>
        <p:spPr/>
        <p:txBody>
          <a:bodyPr/>
          <a:lstStyle/>
          <a:p>
            <a:r>
              <a:rPr lang="en-US"/>
              <a:t>Summary KPI HIGHLIGHTS 2019-2020</a:t>
            </a:r>
          </a:p>
        </p:txBody>
      </p:sp>
      <p:sp>
        <p:nvSpPr>
          <p:cNvPr id="3" name="Content Placeholder 2">
            <a:extLst>
              <a:ext uri="{FF2B5EF4-FFF2-40B4-BE49-F238E27FC236}">
                <a16:creationId xmlns:a16="http://schemas.microsoft.com/office/drawing/2014/main" id="{C9F12BFF-8972-4024-86E9-D232006A6742}"/>
              </a:ext>
            </a:extLst>
          </p:cNvPr>
          <p:cNvSpPr>
            <a:spLocks noGrp="1"/>
          </p:cNvSpPr>
          <p:nvPr>
            <p:ph idx="1"/>
          </p:nvPr>
        </p:nvSpPr>
        <p:spPr/>
        <p:txBody>
          <a:bodyPr/>
          <a:lstStyle/>
          <a:p>
            <a:pPr marL="342900" marR="0" lvl="0" indent="-342900">
              <a:lnSpc>
                <a:spcPct val="105000"/>
              </a:lnSpc>
              <a:spcBef>
                <a:spcPts val="0"/>
              </a:spcBef>
              <a:spcAft>
                <a:spcPts val="0"/>
              </a:spcAft>
              <a:buFont typeface="Symbol" panose="05050102010706020507" pitchFamily="18" charset="2"/>
              <a:buChar char=""/>
            </a:pPr>
            <a:r>
              <a:rPr lang="en-US" sz="1800" dirty="0">
                <a:effectLst/>
                <a:latin typeface="Georgia" panose="02040502050405020303" pitchFamily="18" charset="0"/>
                <a:ea typeface="Times New Roman" panose="02020603050405020304" pitchFamily="18" charset="0"/>
              </a:rPr>
              <a:t>Completion of an Award (CCCCO Degree or Certificate) within 4 years has increased from 9.8% (Fall 2010 cohort) to 13.8% (Fall 2016 cohort), this is a 40.8% increase in completion</a:t>
            </a:r>
            <a:endParaRPr lang="en-US" sz="1800" dirty="0">
              <a:effectLst/>
              <a:latin typeface="Calibri" panose="020F0502020204030204" pitchFamily="34" charset="0"/>
              <a:ea typeface="Calibri" panose="020F0502020204030204" pitchFamily="34" charset="0"/>
            </a:endParaRPr>
          </a:p>
          <a:p>
            <a:pPr marL="342900" marR="0" lvl="0" indent="-342900">
              <a:lnSpc>
                <a:spcPct val="105000"/>
              </a:lnSpc>
              <a:spcBef>
                <a:spcPts val="0"/>
              </a:spcBef>
              <a:spcAft>
                <a:spcPts val="800"/>
              </a:spcAft>
              <a:buFont typeface="Symbol" panose="05050102010706020507" pitchFamily="18" charset="2"/>
              <a:buChar char=""/>
            </a:pPr>
            <a:r>
              <a:rPr lang="en-US" sz="1800" dirty="0">
                <a:effectLst/>
                <a:latin typeface="Georgia" panose="02040502050405020303" pitchFamily="18" charset="0"/>
                <a:ea typeface="Times New Roman" panose="02020603050405020304" pitchFamily="18" charset="0"/>
              </a:rPr>
              <a:t>If we expand the Completion definition to an Award and/or transferring to a 4-year intuition within 4 years, completion has increased from 14.6% to 17.9% (22.6% increase in completion)</a:t>
            </a:r>
          </a:p>
          <a:p>
            <a:pPr marL="342900" marR="0" lvl="0" indent="-342900">
              <a:lnSpc>
                <a:spcPct val="105000"/>
              </a:lnSpc>
              <a:spcBef>
                <a:spcPts val="0"/>
              </a:spcBef>
              <a:spcAft>
                <a:spcPts val="800"/>
              </a:spcAft>
              <a:buFont typeface="Symbol" panose="05050102010706020507" pitchFamily="18" charset="2"/>
              <a:buChar char=""/>
            </a:pPr>
            <a:r>
              <a:rPr lang="en-US" sz="1800" dirty="0">
                <a:effectLst/>
                <a:latin typeface="Georgia" panose="02040502050405020303" pitchFamily="18" charset="0"/>
                <a:ea typeface="Times New Roman" panose="02020603050405020304" pitchFamily="18" charset="0"/>
                <a:cs typeface="Calibri" panose="020F0502020204030204" pitchFamily="34" charset="0"/>
              </a:rPr>
              <a:t>We are seeing large gains in completion for Black students. </a:t>
            </a:r>
            <a:endParaRPr lang="en-US" sz="1800" dirty="0">
              <a:effectLst/>
              <a:latin typeface="Calibri" panose="020F0502020204030204" pitchFamily="34" charset="0"/>
              <a:ea typeface="Calibri" panose="020F0502020204030204" pitchFamily="34" charset="0"/>
            </a:endParaRPr>
          </a:p>
          <a:p>
            <a:endParaRPr lang="en-US" dirty="0"/>
          </a:p>
        </p:txBody>
      </p:sp>
      <p:graphicFrame>
        <p:nvGraphicFramePr>
          <p:cNvPr id="7" name="Table 6">
            <a:extLst>
              <a:ext uri="{FF2B5EF4-FFF2-40B4-BE49-F238E27FC236}">
                <a16:creationId xmlns:a16="http://schemas.microsoft.com/office/drawing/2014/main" id="{EA9F2C8C-BF14-4221-8E68-3BAB7039F99F}"/>
              </a:ext>
            </a:extLst>
          </p:cNvPr>
          <p:cNvGraphicFramePr>
            <a:graphicFrameLocks noGrp="1"/>
          </p:cNvGraphicFramePr>
          <p:nvPr>
            <p:extLst>
              <p:ext uri="{D42A27DB-BD31-4B8C-83A1-F6EECF244321}">
                <p14:modId xmlns:p14="http://schemas.microsoft.com/office/powerpoint/2010/main" val="815758012"/>
              </p:ext>
            </p:extLst>
          </p:nvPr>
        </p:nvGraphicFramePr>
        <p:xfrm>
          <a:off x="1852969" y="4426069"/>
          <a:ext cx="4233228" cy="1370170"/>
        </p:xfrm>
        <a:graphic>
          <a:graphicData uri="http://schemas.openxmlformats.org/drawingml/2006/table">
            <a:tbl>
              <a:tblPr firstRow="1" firstCol="1" bandRow="1">
                <a:tableStyleId>{93296810-A885-4BE3-A3E7-6D5BEEA58F35}</a:tableStyleId>
              </a:tblPr>
              <a:tblGrid>
                <a:gridCol w="2340717">
                  <a:extLst>
                    <a:ext uri="{9D8B030D-6E8A-4147-A177-3AD203B41FA5}">
                      <a16:colId xmlns:a16="http://schemas.microsoft.com/office/drawing/2014/main" val="3231777410"/>
                    </a:ext>
                  </a:extLst>
                </a:gridCol>
                <a:gridCol w="948249">
                  <a:extLst>
                    <a:ext uri="{9D8B030D-6E8A-4147-A177-3AD203B41FA5}">
                      <a16:colId xmlns:a16="http://schemas.microsoft.com/office/drawing/2014/main" val="2915779881"/>
                    </a:ext>
                  </a:extLst>
                </a:gridCol>
                <a:gridCol w="944262">
                  <a:extLst>
                    <a:ext uri="{9D8B030D-6E8A-4147-A177-3AD203B41FA5}">
                      <a16:colId xmlns:a16="http://schemas.microsoft.com/office/drawing/2014/main" val="2658278207"/>
                    </a:ext>
                  </a:extLst>
                </a:gridCol>
              </a:tblGrid>
              <a:tr h="362692">
                <a:tc>
                  <a:txBody>
                    <a:bodyPr/>
                    <a:lstStyle/>
                    <a:p>
                      <a:pPr marL="0" marR="0">
                        <a:spcBef>
                          <a:spcPts val="0"/>
                        </a:spcBef>
                        <a:spcAft>
                          <a:spcPts val="0"/>
                        </a:spcAft>
                      </a:pPr>
                      <a:r>
                        <a:rPr lang="en-US" sz="1100">
                          <a:effectLst/>
                        </a:rPr>
                        <a:t>All Students</a:t>
                      </a:r>
                      <a:endParaRPr lang="en-US" sz="1100">
                        <a:effectLst/>
                        <a:latin typeface="Georgia" panose="02040502050405020303" pitchFamily="18"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100">
                          <a:effectLst/>
                        </a:rPr>
                        <a:t>Fall 2010</a:t>
                      </a:r>
                      <a:endParaRPr lang="en-US" sz="1100">
                        <a:effectLst/>
                        <a:latin typeface="Georgia" panose="02040502050405020303" pitchFamily="18"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100" dirty="0">
                          <a:effectLst/>
                        </a:rPr>
                        <a:t>Fall 2016</a:t>
                      </a:r>
                      <a:endParaRPr lang="en-US" sz="1100" dirty="0">
                        <a:effectLst/>
                        <a:latin typeface="Georgia" panose="02040502050405020303" pitchFamily="18"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152820668"/>
                  </a:ext>
                </a:extLst>
              </a:tr>
              <a:tr h="362692">
                <a:tc>
                  <a:txBody>
                    <a:bodyPr/>
                    <a:lstStyle/>
                    <a:p>
                      <a:pPr marL="0" marR="0">
                        <a:spcBef>
                          <a:spcPts val="0"/>
                        </a:spcBef>
                        <a:spcAft>
                          <a:spcPts val="0"/>
                        </a:spcAft>
                      </a:pPr>
                      <a:r>
                        <a:rPr lang="en-US" sz="1100">
                          <a:effectLst/>
                        </a:rPr>
                        <a:t>4-year Award Rate</a:t>
                      </a:r>
                      <a:endParaRPr lang="en-US" sz="1100">
                        <a:effectLst/>
                        <a:latin typeface="Georgia" panose="02040502050405020303" pitchFamily="18"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100">
                          <a:effectLst/>
                        </a:rPr>
                        <a:t>9.8%</a:t>
                      </a:r>
                      <a:endParaRPr lang="en-US" sz="1100">
                        <a:effectLst/>
                        <a:latin typeface="Georgia" panose="02040502050405020303" pitchFamily="18"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100">
                          <a:effectLst/>
                        </a:rPr>
                        <a:t>13.8%</a:t>
                      </a:r>
                      <a:endParaRPr lang="en-US" sz="1100">
                        <a:effectLst/>
                        <a:latin typeface="Georgia" panose="02040502050405020303" pitchFamily="18"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529568"/>
                  </a:ext>
                </a:extLst>
              </a:tr>
              <a:tr h="644786">
                <a:tc>
                  <a:txBody>
                    <a:bodyPr/>
                    <a:lstStyle/>
                    <a:p>
                      <a:pPr marL="0" marR="0">
                        <a:spcBef>
                          <a:spcPts val="0"/>
                        </a:spcBef>
                        <a:spcAft>
                          <a:spcPts val="0"/>
                        </a:spcAft>
                      </a:pPr>
                      <a:r>
                        <a:rPr lang="en-US" sz="1100">
                          <a:effectLst/>
                        </a:rPr>
                        <a:t>4-year Award or Transfer Rate</a:t>
                      </a:r>
                      <a:endParaRPr lang="en-US" sz="1100">
                        <a:effectLst/>
                        <a:latin typeface="Georgia" panose="02040502050405020303" pitchFamily="18"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100">
                          <a:effectLst/>
                        </a:rPr>
                        <a:t>14.6%</a:t>
                      </a:r>
                      <a:endParaRPr lang="en-US" sz="1100">
                        <a:effectLst/>
                        <a:latin typeface="Georgia" panose="02040502050405020303" pitchFamily="18"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100" dirty="0">
                          <a:effectLst/>
                        </a:rPr>
                        <a:t>17.9%</a:t>
                      </a:r>
                      <a:endParaRPr lang="en-US" sz="1100" dirty="0">
                        <a:effectLst/>
                        <a:latin typeface="Georgia" panose="02040502050405020303" pitchFamily="18"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4058397210"/>
                  </a:ext>
                </a:extLst>
              </a:tr>
            </a:tbl>
          </a:graphicData>
        </a:graphic>
      </p:graphicFrame>
      <p:sp>
        <p:nvSpPr>
          <p:cNvPr id="8" name="Rectangle 2">
            <a:extLst>
              <a:ext uri="{FF2B5EF4-FFF2-40B4-BE49-F238E27FC236}">
                <a16:creationId xmlns:a16="http://schemas.microsoft.com/office/drawing/2014/main" id="{58B534F5-7C8D-4BAF-92EE-081E0809EC22}"/>
              </a:ext>
            </a:extLst>
          </p:cNvPr>
          <p:cNvSpPr>
            <a:spLocks noChangeArrowheads="1"/>
          </p:cNvSpPr>
          <p:nvPr/>
        </p:nvSpPr>
        <p:spPr bwMode="auto">
          <a:xfrm>
            <a:off x="4132897" y="3882360"/>
            <a:ext cx="15312351" cy="2243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graphicFrame>
        <p:nvGraphicFramePr>
          <p:cNvPr id="11" name="Table 10">
            <a:extLst>
              <a:ext uri="{FF2B5EF4-FFF2-40B4-BE49-F238E27FC236}">
                <a16:creationId xmlns:a16="http://schemas.microsoft.com/office/drawing/2014/main" id="{686A0403-8A8C-4BBB-8AB3-EFC0F4B10CC5}"/>
              </a:ext>
            </a:extLst>
          </p:cNvPr>
          <p:cNvGraphicFramePr>
            <a:graphicFrameLocks noGrp="1"/>
          </p:cNvGraphicFramePr>
          <p:nvPr>
            <p:extLst>
              <p:ext uri="{D42A27DB-BD31-4B8C-83A1-F6EECF244321}">
                <p14:modId xmlns:p14="http://schemas.microsoft.com/office/powerpoint/2010/main" val="687716345"/>
              </p:ext>
            </p:extLst>
          </p:nvPr>
        </p:nvGraphicFramePr>
        <p:xfrm>
          <a:off x="6507193" y="4426069"/>
          <a:ext cx="4233228" cy="1370170"/>
        </p:xfrm>
        <a:graphic>
          <a:graphicData uri="http://schemas.openxmlformats.org/drawingml/2006/table">
            <a:tbl>
              <a:tblPr firstRow="1" firstCol="1" bandRow="1">
                <a:tableStyleId>{93296810-A885-4BE3-A3E7-6D5BEEA58F35}</a:tableStyleId>
              </a:tblPr>
              <a:tblGrid>
                <a:gridCol w="2340717">
                  <a:extLst>
                    <a:ext uri="{9D8B030D-6E8A-4147-A177-3AD203B41FA5}">
                      <a16:colId xmlns:a16="http://schemas.microsoft.com/office/drawing/2014/main" val="607533074"/>
                    </a:ext>
                  </a:extLst>
                </a:gridCol>
                <a:gridCol w="948249">
                  <a:extLst>
                    <a:ext uri="{9D8B030D-6E8A-4147-A177-3AD203B41FA5}">
                      <a16:colId xmlns:a16="http://schemas.microsoft.com/office/drawing/2014/main" val="653145035"/>
                    </a:ext>
                  </a:extLst>
                </a:gridCol>
                <a:gridCol w="944262">
                  <a:extLst>
                    <a:ext uri="{9D8B030D-6E8A-4147-A177-3AD203B41FA5}">
                      <a16:colId xmlns:a16="http://schemas.microsoft.com/office/drawing/2014/main" val="132054454"/>
                    </a:ext>
                  </a:extLst>
                </a:gridCol>
              </a:tblGrid>
              <a:tr h="362692">
                <a:tc>
                  <a:txBody>
                    <a:bodyPr/>
                    <a:lstStyle/>
                    <a:p>
                      <a:pPr marL="0" marR="0">
                        <a:spcBef>
                          <a:spcPts val="0"/>
                        </a:spcBef>
                        <a:spcAft>
                          <a:spcPts val="0"/>
                        </a:spcAft>
                      </a:pPr>
                      <a:r>
                        <a:rPr lang="en-US" sz="1100">
                          <a:effectLst/>
                        </a:rPr>
                        <a:t>Black Students</a:t>
                      </a:r>
                      <a:endParaRPr lang="en-US" sz="1100">
                        <a:effectLst/>
                        <a:latin typeface="Georgia" panose="02040502050405020303" pitchFamily="18"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100">
                          <a:effectLst/>
                        </a:rPr>
                        <a:t>Fall 2010</a:t>
                      </a:r>
                      <a:endParaRPr lang="en-US" sz="1100">
                        <a:effectLst/>
                        <a:latin typeface="Georgia" panose="02040502050405020303" pitchFamily="18"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100">
                          <a:effectLst/>
                        </a:rPr>
                        <a:t>Fall 2016</a:t>
                      </a:r>
                      <a:endParaRPr lang="en-US" sz="1100">
                        <a:effectLst/>
                        <a:latin typeface="Georgia" panose="02040502050405020303" pitchFamily="18"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322057954"/>
                  </a:ext>
                </a:extLst>
              </a:tr>
              <a:tr h="362692">
                <a:tc>
                  <a:txBody>
                    <a:bodyPr/>
                    <a:lstStyle/>
                    <a:p>
                      <a:pPr marL="0" marR="0">
                        <a:spcBef>
                          <a:spcPts val="0"/>
                        </a:spcBef>
                        <a:spcAft>
                          <a:spcPts val="0"/>
                        </a:spcAft>
                      </a:pPr>
                      <a:r>
                        <a:rPr lang="en-US" sz="1100" dirty="0">
                          <a:effectLst/>
                        </a:rPr>
                        <a:t>4-year Award Rate</a:t>
                      </a:r>
                      <a:endParaRPr lang="en-US" sz="1100" dirty="0">
                        <a:effectLst/>
                        <a:latin typeface="Georgia" panose="02040502050405020303" pitchFamily="18"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100">
                          <a:effectLst/>
                        </a:rPr>
                        <a:t>5.1%</a:t>
                      </a:r>
                      <a:endParaRPr lang="en-US" sz="1100">
                        <a:effectLst/>
                        <a:latin typeface="Georgia" panose="02040502050405020303" pitchFamily="18"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100">
                          <a:effectLst/>
                        </a:rPr>
                        <a:t>13.8%</a:t>
                      </a:r>
                      <a:endParaRPr lang="en-US" sz="1100">
                        <a:effectLst/>
                        <a:latin typeface="Georgia" panose="02040502050405020303" pitchFamily="18"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966045200"/>
                  </a:ext>
                </a:extLst>
              </a:tr>
              <a:tr h="644786">
                <a:tc>
                  <a:txBody>
                    <a:bodyPr/>
                    <a:lstStyle/>
                    <a:p>
                      <a:pPr marL="0" marR="0">
                        <a:spcBef>
                          <a:spcPts val="0"/>
                        </a:spcBef>
                        <a:spcAft>
                          <a:spcPts val="0"/>
                        </a:spcAft>
                      </a:pPr>
                      <a:r>
                        <a:rPr lang="en-US" sz="1100">
                          <a:effectLst/>
                        </a:rPr>
                        <a:t>4-year Award or Transfer Rate</a:t>
                      </a:r>
                      <a:endParaRPr lang="en-US" sz="1100">
                        <a:effectLst/>
                        <a:latin typeface="Georgia" panose="02040502050405020303" pitchFamily="18"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100">
                          <a:effectLst/>
                        </a:rPr>
                        <a:t>8.2%</a:t>
                      </a:r>
                      <a:endParaRPr lang="en-US" sz="1100">
                        <a:effectLst/>
                        <a:latin typeface="Georgia" panose="02040502050405020303" pitchFamily="18"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100" dirty="0">
                          <a:effectLst/>
                        </a:rPr>
                        <a:t>18.8%</a:t>
                      </a:r>
                      <a:endParaRPr lang="en-US" sz="1100" dirty="0">
                        <a:effectLst/>
                        <a:latin typeface="Georgia" panose="02040502050405020303" pitchFamily="18"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28747224"/>
                  </a:ext>
                </a:extLst>
              </a:tr>
            </a:tbl>
          </a:graphicData>
        </a:graphic>
      </p:graphicFrame>
      <p:sp>
        <p:nvSpPr>
          <p:cNvPr id="12" name="Rectangle 4">
            <a:extLst>
              <a:ext uri="{FF2B5EF4-FFF2-40B4-BE49-F238E27FC236}">
                <a16:creationId xmlns:a16="http://schemas.microsoft.com/office/drawing/2014/main" id="{C6385C4A-DBE5-4F87-B262-DF353B52A8AB}"/>
              </a:ext>
            </a:extLst>
          </p:cNvPr>
          <p:cNvSpPr>
            <a:spLocks noChangeArrowheads="1"/>
          </p:cNvSpPr>
          <p:nvPr/>
        </p:nvSpPr>
        <p:spPr bwMode="auto">
          <a:xfrm>
            <a:off x="5684173" y="4148911"/>
            <a:ext cx="1531235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62249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F8599-F78F-4407-9E9E-FEF1C8837890}"/>
              </a:ext>
            </a:extLst>
          </p:cNvPr>
          <p:cNvSpPr>
            <a:spLocks noGrp="1"/>
          </p:cNvSpPr>
          <p:nvPr>
            <p:ph type="title"/>
          </p:nvPr>
        </p:nvSpPr>
        <p:spPr/>
        <p:txBody>
          <a:bodyPr/>
          <a:lstStyle/>
          <a:p>
            <a:r>
              <a:rPr lang="en-US"/>
              <a:t>Summary KPI HIGHLIGHTS 2019-2020</a:t>
            </a:r>
          </a:p>
        </p:txBody>
      </p:sp>
      <p:sp>
        <p:nvSpPr>
          <p:cNvPr id="3" name="Content Placeholder 2">
            <a:extLst>
              <a:ext uri="{FF2B5EF4-FFF2-40B4-BE49-F238E27FC236}">
                <a16:creationId xmlns:a16="http://schemas.microsoft.com/office/drawing/2014/main" id="{C9F12BFF-8972-4024-86E9-D232006A6742}"/>
              </a:ext>
            </a:extLst>
          </p:cNvPr>
          <p:cNvSpPr>
            <a:spLocks noGrp="1"/>
          </p:cNvSpPr>
          <p:nvPr>
            <p:ph idx="1"/>
          </p:nvPr>
        </p:nvSpPr>
        <p:spPr>
          <a:xfrm>
            <a:off x="1451579" y="2015732"/>
            <a:ext cx="9603275" cy="4037749"/>
          </a:xfrm>
        </p:spPr>
        <p:txBody>
          <a:bodyPr/>
          <a:lstStyle/>
          <a:p>
            <a:pPr marL="0" marR="0" lvl="0" indent="0">
              <a:lnSpc>
                <a:spcPct val="105000"/>
              </a:lnSpc>
              <a:spcBef>
                <a:spcPts val="0"/>
              </a:spcBef>
              <a:spcAft>
                <a:spcPts val="0"/>
              </a:spcAft>
              <a:buNone/>
            </a:pPr>
            <a:r>
              <a:rPr lang="en-US" sz="2100" dirty="0">
                <a:effectLst/>
                <a:latin typeface="Georgia" panose="02040502050405020303" pitchFamily="18" charset="0"/>
                <a:ea typeface="Times New Roman" panose="02020603050405020304" pitchFamily="18" charset="0"/>
              </a:rPr>
              <a:t>KPIs of concern:</a:t>
            </a:r>
          </a:p>
          <a:p>
            <a:pPr marL="342900" marR="0" lvl="0" indent="-342900">
              <a:lnSpc>
                <a:spcPct val="105000"/>
              </a:lnSpc>
              <a:spcBef>
                <a:spcPts val="0"/>
              </a:spcBef>
              <a:spcAft>
                <a:spcPts val="0"/>
              </a:spcAft>
              <a:buFont typeface="Symbol" panose="05050102010706020507" pitchFamily="18" charset="2"/>
              <a:buChar char=""/>
            </a:pPr>
            <a:endParaRPr lang="en-US" sz="2100" dirty="0">
              <a:latin typeface="Georgia" panose="02040502050405020303" pitchFamily="18" charset="0"/>
              <a:ea typeface="Times New Roman" panose="02020603050405020304" pitchFamily="18" charset="0"/>
            </a:endParaRPr>
          </a:p>
          <a:p>
            <a:pPr marL="342900" marR="0" lvl="0" indent="-342900">
              <a:lnSpc>
                <a:spcPct val="105000"/>
              </a:lnSpc>
              <a:spcBef>
                <a:spcPts val="0"/>
              </a:spcBef>
              <a:spcAft>
                <a:spcPts val="0"/>
              </a:spcAft>
              <a:buFont typeface="Symbol" panose="05050102010706020507" pitchFamily="18" charset="2"/>
              <a:buChar char=""/>
            </a:pPr>
            <a:r>
              <a:rPr lang="en-US" sz="2100" dirty="0">
                <a:effectLst/>
                <a:latin typeface="Georgia" panose="02040502050405020303" pitchFamily="18" charset="0"/>
                <a:ea typeface="Times New Roman" panose="02020603050405020304" pitchFamily="18" charset="0"/>
              </a:rPr>
              <a:t>Lower capture rates from feeder high schools – 0.7% reduction</a:t>
            </a:r>
            <a:endParaRPr lang="en-US" sz="2100" dirty="0">
              <a:effectLst/>
              <a:latin typeface="Georgia" panose="02040502050405020303" pitchFamily="18" charset="0"/>
              <a:ea typeface="Calibri" panose="020F0502020204030204" pitchFamily="34" charset="0"/>
            </a:endParaRPr>
          </a:p>
          <a:p>
            <a:pPr marL="342900" marR="0" lvl="0" indent="-342900">
              <a:lnSpc>
                <a:spcPct val="105000"/>
              </a:lnSpc>
              <a:spcBef>
                <a:spcPts val="0"/>
              </a:spcBef>
              <a:spcAft>
                <a:spcPts val="0"/>
              </a:spcAft>
              <a:buFont typeface="Symbol" panose="05050102010706020507" pitchFamily="18" charset="2"/>
              <a:buChar char=""/>
            </a:pPr>
            <a:r>
              <a:rPr lang="en-US" sz="2100" dirty="0">
                <a:effectLst/>
                <a:latin typeface="Georgia" panose="02040502050405020303" pitchFamily="18" charset="0"/>
                <a:ea typeface="Times New Roman" panose="02020603050405020304" pitchFamily="18" charset="0"/>
              </a:rPr>
              <a:t>Number of degrees completed – 237 below target</a:t>
            </a:r>
            <a:endParaRPr lang="en-US" sz="2100" dirty="0">
              <a:effectLst/>
              <a:latin typeface="Georgia" panose="02040502050405020303" pitchFamily="18" charset="0"/>
              <a:ea typeface="Calibri" panose="020F0502020204030204" pitchFamily="34" charset="0"/>
            </a:endParaRPr>
          </a:p>
          <a:p>
            <a:pPr marL="342900" marR="0" lvl="0" indent="-342900">
              <a:lnSpc>
                <a:spcPct val="105000"/>
              </a:lnSpc>
              <a:spcBef>
                <a:spcPts val="0"/>
              </a:spcBef>
              <a:spcAft>
                <a:spcPts val="0"/>
              </a:spcAft>
              <a:buFont typeface="Symbol" panose="05050102010706020507" pitchFamily="18" charset="2"/>
              <a:buChar char=""/>
            </a:pPr>
            <a:r>
              <a:rPr lang="en-US" sz="2100" dirty="0">
                <a:effectLst/>
                <a:latin typeface="Georgia" panose="02040502050405020303" pitchFamily="18" charset="0"/>
                <a:ea typeface="Times New Roman" panose="02020603050405020304" pitchFamily="18" charset="0"/>
              </a:rPr>
              <a:t>Number of certificates completed – 66 below target</a:t>
            </a:r>
            <a:endParaRPr lang="en-US" sz="2100" dirty="0">
              <a:effectLst/>
              <a:latin typeface="Georgia" panose="02040502050405020303" pitchFamily="18" charset="0"/>
              <a:ea typeface="Calibri" panose="020F0502020204030204" pitchFamily="34" charset="0"/>
            </a:endParaRPr>
          </a:p>
          <a:p>
            <a:pPr marL="342900" marR="0" lvl="0" indent="-342900">
              <a:lnSpc>
                <a:spcPct val="105000"/>
              </a:lnSpc>
              <a:spcBef>
                <a:spcPts val="0"/>
              </a:spcBef>
              <a:spcAft>
                <a:spcPts val="0"/>
              </a:spcAft>
              <a:buFont typeface="Symbol" panose="05050102010706020507" pitchFamily="18" charset="2"/>
              <a:buChar char=""/>
            </a:pPr>
            <a:r>
              <a:rPr lang="en-US" sz="2100" dirty="0">
                <a:effectLst/>
                <a:latin typeface="Georgia" panose="02040502050405020303" pitchFamily="18" charset="0"/>
                <a:ea typeface="Times New Roman" panose="02020603050405020304" pitchFamily="18" charset="0"/>
              </a:rPr>
              <a:t>Increased equity gap for Latinx students in degree completion</a:t>
            </a:r>
            <a:endParaRPr lang="en-US" sz="2100" dirty="0">
              <a:effectLst/>
              <a:latin typeface="Georgia" panose="02040502050405020303" pitchFamily="18" charset="0"/>
              <a:ea typeface="Calibri" panose="020F0502020204030204" pitchFamily="34" charset="0"/>
            </a:endParaRPr>
          </a:p>
          <a:p>
            <a:pPr marL="342900" marR="0" lvl="0" indent="-342900">
              <a:lnSpc>
                <a:spcPct val="105000"/>
              </a:lnSpc>
              <a:spcBef>
                <a:spcPts val="0"/>
              </a:spcBef>
              <a:spcAft>
                <a:spcPts val="0"/>
              </a:spcAft>
              <a:buFont typeface="Symbol" panose="05050102010706020507" pitchFamily="18" charset="2"/>
              <a:buChar char=""/>
            </a:pPr>
            <a:r>
              <a:rPr lang="en-US" sz="2100" dirty="0">
                <a:effectLst/>
                <a:latin typeface="Georgia" panose="02040502050405020303" pitchFamily="18" charset="0"/>
                <a:ea typeface="Times New Roman" panose="02020603050405020304" pitchFamily="18" charset="0"/>
              </a:rPr>
              <a:t>Increased equity gap for men of color &amp; foster youth in transfer level math/</a:t>
            </a:r>
            <a:r>
              <a:rPr lang="en-US" sz="2100" dirty="0" err="1">
                <a:effectLst/>
                <a:latin typeface="Georgia" panose="02040502050405020303" pitchFamily="18" charset="0"/>
                <a:ea typeface="Times New Roman" panose="02020603050405020304" pitchFamily="18" charset="0"/>
              </a:rPr>
              <a:t>Eng</a:t>
            </a:r>
            <a:r>
              <a:rPr lang="en-US" sz="2100" dirty="0">
                <a:effectLst/>
                <a:latin typeface="Georgia" panose="02040502050405020303" pitchFamily="18" charset="0"/>
                <a:ea typeface="Times New Roman" panose="02020603050405020304" pitchFamily="18" charset="0"/>
              </a:rPr>
              <a:t> completion in first year</a:t>
            </a:r>
            <a:endParaRPr lang="en-US" sz="2100" dirty="0">
              <a:effectLst/>
              <a:latin typeface="Georgia" panose="02040502050405020303" pitchFamily="18" charset="0"/>
              <a:ea typeface="Calibri" panose="020F0502020204030204" pitchFamily="34" charset="0"/>
            </a:endParaRPr>
          </a:p>
          <a:p>
            <a:pPr marL="342900" marR="0" lvl="0" indent="-342900">
              <a:lnSpc>
                <a:spcPct val="105000"/>
              </a:lnSpc>
              <a:spcBef>
                <a:spcPts val="0"/>
              </a:spcBef>
              <a:spcAft>
                <a:spcPts val="800"/>
              </a:spcAft>
              <a:buFont typeface="Symbol" panose="05050102010706020507" pitchFamily="18" charset="2"/>
              <a:buChar char=""/>
            </a:pPr>
            <a:r>
              <a:rPr lang="en-US" sz="2100" dirty="0">
                <a:effectLst/>
                <a:latin typeface="Georgia" panose="02040502050405020303" pitchFamily="18" charset="0"/>
                <a:ea typeface="Times New Roman" panose="02020603050405020304" pitchFamily="18" charset="0"/>
              </a:rPr>
              <a:t>Increased equity gap for LGBTQ+ students in degree completion and transfer level math/English completion in first year</a:t>
            </a:r>
            <a:endParaRPr lang="en-US" sz="2100" dirty="0">
              <a:effectLst/>
              <a:latin typeface="Georgia" panose="02040502050405020303" pitchFamily="18" charset="0"/>
              <a:ea typeface="Calibri" panose="020F0502020204030204" pitchFamily="34" charset="0"/>
            </a:endParaRPr>
          </a:p>
          <a:p>
            <a:endParaRPr lang="en-US" dirty="0"/>
          </a:p>
        </p:txBody>
      </p:sp>
      <p:sp>
        <p:nvSpPr>
          <p:cNvPr id="8" name="Rectangle 2">
            <a:extLst>
              <a:ext uri="{FF2B5EF4-FFF2-40B4-BE49-F238E27FC236}">
                <a16:creationId xmlns:a16="http://schemas.microsoft.com/office/drawing/2014/main" id="{58B534F5-7C8D-4BAF-92EE-081E0809EC22}"/>
              </a:ext>
            </a:extLst>
          </p:cNvPr>
          <p:cNvSpPr>
            <a:spLocks noChangeArrowheads="1"/>
          </p:cNvSpPr>
          <p:nvPr/>
        </p:nvSpPr>
        <p:spPr bwMode="auto">
          <a:xfrm>
            <a:off x="4132897" y="3882360"/>
            <a:ext cx="15312351" cy="2243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358820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360815" y="802298"/>
            <a:ext cx="9509452" cy="2541431"/>
          </a:xfrm>
        </p:spPr>
        <p:txBody>
          <a:bodyPr>
            <a:normAutofit/>
          </a:bodyPr>
          <a:lstStyle/>
          <a:p>
            <a:r>
              <a:rPr lang="en-US"/>
              <a:t>Goal:  Access</a:t>
            </a:r>
          </a:p>
        </p:txBody>
      </p:sp>
      <p:sp>
        <p:nvSpPr>
          <p:cNvPr id="5" name="Subtitle 4"/>
          <p:cNvSpPr>
            <a:spLocks noGrp="1"/>
          </p:cNvSpPr>
          <p:nvPr>
            <p:ph type="subTitle" idx="1"/>
          </p:nvPr>
        </p:nvSpPr>
        <p:spPr>
          <a:xfrm>
            <a:off x="2360815" y="3531204"/>
            <a:ext cx="9260377" cy="1639312"/>
          </a:xfrm>
        </p:spPr>
        <p:txBody>
          <a:bodyPr>
            <a:noAutofit/>
          </a:bodyPr>
          <a:lstStyle/>
          <a:p>
            <a:r>
              <a:rPr lang="en-US" sz="3600"/>
              <a:t>Expand college access by increasing both headcount and FTES</a:t>
            </a:r>
          </a:p>
          <a:p>
            <a:r>
              <a:rPr lang="en-US" sz="2400" i="1"/>
              <a:t>(3 Key Performance Indicators) </a:t>
            </a:r>
          </a:p>
        </p:txBody>
      </p:sp>
    </p:spTree>
    <p:extLst>
      <p:ext uri="{BB962C8B-B14F-4D97-AF65-F5344CB8AC3E}">
        <p14:creationId xmlns:p14="http://schemas.microsoft.com/office/powerpoint/2010/main" val="913359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FAF4DA"/>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51579" y="507076"/>
            <a:ext cx="9603275" cy="1039092"/>
          </a:xfrm>
        </p:spPr>
        <p:txBody>
          <a:bodyPr>
            <a:normAutofit/>
          </a:bodyPr>
          <a:lstStyle/>
          <a:p>
            <a:r>
              <a:rPr lang="en-US" dirty="0"/>
              <a:t>KPI </a:t>
            </a:r>
            <a:r>
              <a:rPr lang="en-US" sz="2400" dirty="0"/>
              <a:t>#</a:t>
            </a:r>
            <a:r>
              <a:rPr lang="en-US" dirty="0"/>
              <a:t>1 (</a:t>
            </a:r>
            <a:r>
              <a:rPr lang="en-US" sz="2800" dirty="0"/>
              <a:t>Objective 1.1</a:t>
            </a:r>
            <a:r>
              <a:rPr lang="en-US" dirty="0"/>
              <a:t>): Go from 7,366 to 8,759 FTES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87776312"/>
              </p:ext>
            </p:extLst>
          </p:nvPr>
        </p:nvGraphicFramePr>
        <p:xfrm>
          <a:off x="2264897" y="1881810"/>
          <a:ext cx="9566031" cy="408166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384313" y="6268278"/>
            <a:ext cx="3405809" cy="369332"/>
          </a:xfrm>
          <a:prstGeom prst="rect">
            <a:avLst/>
          </a:prstGeom>
          <a:noFill/>
        </p:spPr>
        <p:txBody>
          <a:bodyPr wrap="square" rtlCol="0">
            <a:spAutoFit/>
          </a:bodyPr>
          <a:lstStyle/>
          <a:p>
            <a:r>
              <a:rPr lang="en-US" dirty="0">
                <a:solidFill>
                  <a:schemeClr val="bg1"/>
                </a:solidFill>
              </a:rPr>
              <a:t>Source: CCCCO Data Mart</a:t>
            </a:r>
          </a:p>
        </p:txBody>
      </p:sp>
      <p:pic>
        <p:nvPicPr>
          <p:cNvPr id="4" name="Picture 3"/>
          <p:cNvPicPr>
            <a:picLocks noChangeAspect="1"/>
          </p:cNvPicPr>
          <p:nvPr/>
        </p:nvPicPr>
        <p:blipFill>
          <a:blip r:embed="rId4"/>
          <a:stretch>
            <a:fillRect/>
          </a:stretch>
        </p:blipFill>
        <p:spPr>
          <a:xfrm>
            <a:off x="215964" y="2560559"/>
            <a:ext cx="1590687" cy="13620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24944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FAF4DA"/>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51579" y="216131"/>
            <a:ext cx="9603275" cy="1371600"/>
          </a:xfrm>
        </p:spPr>
        <p:txBody>
          <a:bodyPr>
            <a:normAutofit fontScale="90000"/>
          </a:bodyPr>
          <a:lstStyle/>
          <a:p>
            <a:r>
              <a:rPr lang="en-US" dirty="0"/>
              <a:t>KPI </a:t>
            </a:r>
            <a:r>
              <a:rPr lang="en-US" sz="2700" dirty="0"/>
              <a:t>#</a:t>
            </a:r>
            <a:r>
              <a:rPr lang="en-US" dirty="0"/>
              <a:t>2 (</a:t>
            </a:r>
            <a:r>
              <a:rPr lang="en-US" sz="3100" dirty="0"/>
              <a:t>Objective 1.2</a:t>
            </a:r>
            <a:r>
              <a:rPr lang="en-US" dirty="0"/>
              <a:t>):</a:t>
            </a:r>
            <a:br>
              <a:rPr lang="en-US" dirty="0"/>
            </a:br>
            <a:r>
              <a:rPr lang="en-US" dirty="0"/>
              <a:t>Go from 14,624 headcount to 16,581 total headcount</a:t>
            </a:r>
          </a:p>
        </p:txBody>
      </p:sp>
      <p:graphicFrame>
        <p:nvGraphicFramePr>
          <p:cNvPr id="10" name="Content Placeholder 5"/>
          <p:cNvGraphicFramePr>
            <a:graphicFrameLocks noGrp="1"/>
          </p:cNvGraphicFramePr>
          <p:nvPr>
            <p:ph idx="1"/>
            <p:extLst>
              <p:ext uri="{D42A27DB-BD31-4B8C-83A1-F6EECF244321}">
                <p14:modId xmlns:p14="http://schemas.microsoft.com/office/powerpoint/2010/main" val="3699976180"/>
              </p:ext>
            </p:extLst>
          </p:nvPr>
        </p:nvGraphicFramePr>
        <p:xfrm>
          <a:off x="1990577" y="2016124"/>
          <a:ext cx="9748911" cy="3955467"/>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384313" y="6268278"/>
            <a:ext cx="3405809" cy="369332"/>
          </a:xfrm>
          <a:prstGeom prst="rect">
            <a:avLst/>
          </a:prstGeom>
          <a:noFill/>
        </p:spPr>
        <p:txBody>
          <a:bodyPr wrap="square" rtlCol="0">
            <a:spAutoFit/>
          </a:bodyPr>
          <a:lstStyle/>
          <a:p>
            <a:r>
              <a:rPr lang="en-US" dirty="0">
                <a:solidFill>
                  <a:schemeClr val="bg1"/>
                </a:solidFill>
              </a:rPr>
              <a:t>Source: CCCCO Data Mart</a:t>
            </a:r>
          </a:p>
        </p:txBody>
      </p:sp>
      <p:pic>
        <p:nvPicPr>
          <p:cNvPr id="3" name="Picture 2"/>
          <p:cNvPicPr>
            <a:picLocks noChangeAspect="1"/>
          </p:cNvPicPr>
          <p:nvPr/>
        </p:nvPicPr>
        <p:blipFill>
          <a:blip r:embed="rId4"/>
          <a:stretch>
            <a:fillRect/>
          </a:stretch>
        </p:blipFill>
        <p:spPr>
          <a:xfrm>
            <a:off x="250355" y="2769058"/>
            <a:ext cx="1590687" cy="13620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47662133"/>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orco">
    <a:dk1>
      <a:srgbClr val="000000"/>
    </a:dk1>
    <a:lt1>
      <a:sysClr val="window" lastClr="FFFFFF"/>
    </a:lt1>
    <a:dk2>
      <a:srgbClr val="706454"/>
    </a:dk2>
    <a:lt2>
      <a:srgbClr val="FAF4DA"/>
    </a:lt2>
    <a:accent1>
      <a:srgbClr val="891728"/>
    </a:accent1>
    <a:accent2>
      <a:srgbClr val="4E0715"/>
    </a:accent2>
    <a:accent3>
      <a:srgbClr val="6D7F71"/>
    </a:accent3>
    <a:accent4>
      <a:srgbClr val="9E8B6A"/>
    </a:accent4>
    <a:accent5>
      <a:srgbClr val="E0BA71"/>
    </a:accent5>
    <a:accent6>
      <a:srgbClr val="6D8F99"/>
    </a:accent6>
    <a:hlink>
      <a:srgbClr val="2998E3"/>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Norco">
    <a:dk1>
      <a:srgbClr val="000000"/>
    </a:dk1>
    <a:lt1>
      <a:sysClr val="window" lastClr="FFFFFF"/>
    </a:lt1>
    <a:dk2>
      <a:srgbClr val="706454"/>
    </a:dk2>
    <a:lt2>
      <a:srgbClr val="FAF4DA"/>
    </a:lt2>
    <a:accent1>
      <a:srgbClr val="891728"/>
    </a:accent1>
    <a:accent2>
      <a:srgbClr val="4E0715"/>
    </a:accent2>
    <a:accent3>
      <a:srgbClr val="6D7F71"/>
    </a:accent3>
    <a:accent4>
      <a:srgbClr val="9E8B6A"/>
    </a:accent4>
    <a:accent5>
      <a:srgbClr val="E0BA71"/>
    </a:accent5>
    <a:accent6>
      <a:srgbClr val="6D8F99"/>
    </a:accent6>
    <a:hlink>
      <a:srgbClr val="2998E3"/>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Norco">
    <a:dk1>
      <a:srgbClr val="000000"/>
    </a:dk1>
    <a:lt1>
      <a:sysClr val="window" lastClr="FFFFFF"/>
    </a:lt1>
    <a:dk2>
      <a:srgbClr val="706454"/>
    </a:dk2>
    <a:lt2>
      <a:srgbClr val="FAF4DA"/>
    </a:lt2>
    <a:accent1>
      <a:srgbClr val="891728"/>
    </a:accent1>
    <a:accent2>
      <a:srgbClr val="4E0715"/>
    </a:accent2>
    <a:accent3>
      <a:srgbClr val="6D7F71"/>
    </a:accent3>
    <a:accent4>
      <a:srgbClr val="9E8B6A"/>
    </a:accent4>
    <a:accent5>
      <a:srgbClr val="E0BA71"/>
    </a:accent5>
    <a:accent6>
      <a:srgbClr val="6D8F99"/>
    </a:accent6>
    <a:hlink>
      <a:srgbClr val="2998E3"/>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Norco">
    <a:dk1>
      <a:srgbClr val="000000"/>
    </a:dk1>
    <a:lt1>
      <a:sysClr val="window" lastClr="FFFFFF"/>
    </a:lt1>
    <a:dk2>
      <a:srgbClr val="706454"/>
    </a:dk2>
    <a:lt2>
      <a:srgbClr val="FAF4DA"/>
    </a:lt2>
    <a:accent1>
      <a:srgbClr val="891728"/>
    </a:accent1>
    <a:accent2>
      <a:srgbClr val="4E0715"/>
    </a:accent2>
    <a:accent3>
      <a:srgbClr val="6D7F71"/>
    </a:accent3>
    <a:accent4>
      <a:srgbClr val="9E8B6A"/>
    </a:accent4>
    <a:accent5>
      <a:srgbClr val="E0BA71"/>
    </a:accent5>
    <a:accent6>
      <a:srgbClr val="6D8F99"/>
    </a:accent6>
    <a:hlink>
      <a:srgbClr val="2998E3"/>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Norco">
    <a:dk1>
      <a:srgbClr val="000000"/>
    </a:dk1>
    <a:lt1>
      <a:sysClr val="window" lastClr="FFFFFF"/>
    </a:lt1>
    <a:dk2>
      <a:srgbClr val="706454"/>
    </a:dk2>
    <a:lt2>
      <a:srgbClr val="FAF4DA"/>
    </a:lt2>
    <a:accent1>
      <a:srgbClr val="891728"/>
    </a:accent1>
    <a:accent2>
      <a:srgbClr val="4E0715"/>
    </a:accent2>
    <a:accent3>
      <a:srgbClr val="6D7F71"/>
    </a:accent3>
    <a:accent4>
      <a:srgbClr val="9E8B6A"/>
    </a:accent4>
    <a:accent5>
      <a:srgbClr val="E0BA71"/>
    </a:accent5>
    <a:accent6>
      <a:srgbClr val="6D8F99"/>
    </a:accent6>
    <a:hlink>
      <a:srgbClr val="2998E3"/>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Norco">
    <a:dk1>
      <a:srgbClr val="000000"/>
    </a:dk1>
    <a:lt1>
      <a:sysClr val="window" lastClr="FFFFFF"/>
    </a:lt1>
    <a:dk2>
      <a:srgbClr val="706454"/>
    </a:dk2>
    <a:lt2>
      <a:srgbClr val="FAF4DA"/>
    </a:lt2>
    <a:accent1>
      <a:srgbClr val="891728"/>
    </a:accent1>
    <a:accent2>
      <a:srgbClr val="4E0715"/>
    </a:accent2>
    <a:accent3>
      <a:srgbClr val="6D7F71"/>
    </a:accent3>
    <a:accent4>
      <a:srgbClr val="9E8B6A"/>
    </a:accent4>
    <a:accent5>
      <a:srgbClr val="E0BA71"/>
    </a:accent5>
    <a:accent6>
      <a:srgbClr val="6D8F99"/>
    </a:accent6>
    <a:hlink>
      <a:srgbClr val="2998E3"/>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Norco">
    <a:dk1>
      <a:srgbClr val="000000"/>
    </a:dk1>
    <a:lt1>
      <a:sysClr val="window" lastClr="FFFFFF"/>
    </a:lt1>
    <a:dk2>
      <a:srgbClr val="706454"/>
    </a:dk2>
    <a:lt2>
      <a:srgbClr val="FAF4DA"/>
    </a:lt2>
    <a:accent1>
      <a:srgbClr val="891728"/>
    </a:accent1>
    <a:accent2>
      <a:srgbClr val="4E0715"/>
    </a:accent2>
    <a:accent3>
      <a:srgbClr val="6D7F71"/>
    </a:accent3>
    <a:accent4>
      <a:srgbClr val="9E8B6A"/>
    </a:accent4>
    <a:accent5>
      <a:srgbClr val="E0BA71"/>
    </a:accent5>
    <a:accent6>
      <a:srgbClr val="6D8F99"/>
    </a:accent6>
    <a:hlink>
      <a:srgbClr val="2998E3"/>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Norco">
    <a:dk1>
      <a:srgbClr val="000000"/>
    </a:dk1>
    <a:lt1>
      <a:sysClr val="window" lastClr="FFFFFF"/>
    </a:lt1>
    <a:dk2>
      <a:srgbClr val="706454"/>
    </a:dk2>
    <a:lt2>
      <a:srgbClr val="FAF4DA"/>
    </a:lt2>
    <a:accent1>
      <a:srgbClr val="891728"/>
    </a:accent1>
    <a:accent2>
      <a:srgbClr val="4E0715"/>
    </a:accent2>
    <a:accent3>
      <a:srgbClr val="6D7F71"/>
    </a:accent3>
    <a:accent4>
      <a:srgbClr val="9E8B6A"/>
    </a:accent4>
    <a:accent5>
      <a:srgbClr val="E0BA71"/>
    </a:accent5>
    <a:accent6>
      <a:srgbClr val="6D8F99"/>
    </a:accent6>
    <a:hlink>
      <a:srgbClr val="2998E3"/>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Norco">
    <a:dk1>
      <a:srgbClr val="000000"/>
    </a:dk1>
    <a:lt1>
      <a:sysClr val="window" lastClr="FFFFFF"/>
    </a:lt1>
    <a:dk2>
      <a:srgbClr val="706454"/>
    </a:dk2>
    <a:lt2>
      <a:srgbClr val="FAF4DA"/>
    </a:lt2>
    <a:accent1>
      <a:srgbClr val="891728"/>
    </a:accent1>
    <a:accent2>
      <a:srgbClr val="4E0715"/>
    </a:accent2>
    <a:accent3>
      <a:srgbClr val="6D7F71"/>
    </a:accent3>
    <a:accent4>
      <a:srgbClr val="9E8B6A"/>
    </a:accent4>
    <a:accent5>
      <a:srgbClr val="E0BA71"/>
    </a:accent5>
    <a:accent6>
      <a:srgbClr val="6D8F99"/>
    </a:accent6>
    <a:hlink>
      <a:srgbClr val="2998E3"/>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Norco">
    <a:dk1>
      <a:srgbClr val="000000"/>
    </a:dk1>
    <a:lt1>
      <a:sysClr val="window" lastClr="FFFFFF"/>
    </a:lt1>
    <a:dk2>
      <a:srgbClr val="706454"/>
    </a:dk2>
    <a:lt2>
      <a:srgbClr val="FAF4DA"/>
    </a:lt2>
    <a:accent1>
      <a:srgbClr val="891728"/>
    </a:accent1>
    <a:accent2>
      <a:srgbClr val="4E0715"/>
    </a:accent2>
    <a:accent3>
      <a:srgbClr val="6D7F71"/>
    </a:accent3>
    <a:accent4>
      <a:srgbClr val="9E8B6A"/>
    </a:accent4>
    <a:accent5>
      <a:srgbClr val="E0BA71"/>
    </a:accent5>
    <a:accent6>
      <a:srgbClr val="6D8F99"/>
    </a:accent6>
    <a:hlink>
      <a:srgbClr val="2998E3"/>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Norco">
    <a:dk1>
      <a:srgbClr val="000000"/>
    </a:dk1>
    <a:lt1>
      <a:sysClr val="window" lastClr="FFFFFF"/>
    </a:lt1>
    <a:dk2>
      <a:srgbClr val="706454"/>
    </a:dk2>
    <a:lt2>
      <a:srgbClr val="FAF4DA"/>
    </a:lt2>
    <a:accent1>
      <a:srgbClr val="891728"/>
    </a:accent1>
    <a:accent2>
      <a:srgbClr val="4E0715"/>
    </a:accent2>
    <a:accent3>
      <a:srgbClr val="6D7F71"/>
    </a:accent3>
    <a:accent4>
      <a:srgbClr val="9E8B6A"/>
    </a:accent4>
    <a:accent5>
      <a:srgbClr val="E0BA71"/>
    </a:accent5>
    <a:accent6>
      <a:srgbClr val="6D8F99"/>
    </a:accent6>
    <a:hlink>
      <a:srgbClr val="2998E3"/>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orco">
    <a:dk1>
      <a:srgbClr val="000000"/>
    </a:dk1>
    <a:lt1>
      <a:sysClr val="window" lastClr="FFFFFF"/>
    </a:lt1>
    <a:dk2>
      <a:srgbClr val="706454"/>
    </a:dk2>
    <a:lt2>
      <a:srgbClr val="FAF4DA"/>
    </a:lt2>
    <a:accent1>
      <a:srgbClr val="891728"/>
    </a:accent1>
    <a:accent2>
      <a:srgbClr val="4E0715"/>
    </a:accent2>
    <a:accent3>
      <a:srgbClr val="6D7F71"/>
    </a:accent3>
    <a:accent4>
      <a:srgbClr val="9E8B6A"/>
    </a:accent4>
    <a:accent5>
      <a:srgbClr val="E0BA71"/>
    </a:accent5>
    <a:accent6>
      <a:srgbClr val="6D8F99"/>
    </a:accent6>
    <a:hlink>
      <a:srgbClr val="2998E3"/>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Norco">
    <a:dk1>
      <a:srgbClr val="000000"/>
    </a:dk1>
    <a:lt1>
      <a:sysClr val="window" lastClr="FFFFFF"/>
    </a:lt1>
    <a:dk2>
      <a:srgbClr val="706454"/>
    </a:dk2>
    <a:lt2>
      <a:srgbClr val="FAF4DA"/>
    </a:lt2>
    <a:accent1>
      <a:srgbClr val="891728"/>
    </a:accent1>
    <a:accent2>
      <a:srgbClr val="4E0715"/>
    </a:accent2>
    <a:accent3>
      <a:srgbClr val="6D7F71"/>
    </a:accent3>
    <a:accent4>
      <a:srgbClr val="9E8B6A"/>
    </a:accent4>
    <a:accent5>
      <a:srgbClr val="E0BA71"/>
    </a:accent5>
    <a:accent6>
      <a:srgbClr val="6D8F99"/>
    </a:accent6>
    <a:hlink>
      <a:srgbClr val="2998E3"/>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Norco">
    <a:dk1>
      <a:srgbClr val="000000"/>
    </a:dk1>
    <a:lt1>
      <a:sysClr val="window" lastClr="FFFFFF"/>
    </a:lt1>
    <a:dk2>
      <a:srgbClr val="706454"/>
    </a:dk2>
    <a:lt2>
      <a:srgbClr val="FAF4DA"/>
    </a:lt2>
    <a:accent1>
      <a:srgbClr val="891728"/>
    </a:accent1>
    <a:accent2>
      <a:srgbClr val="4E0715"/>
    </a:accent2>
    <a:accent3>
      <a:srgbClr val="6D7F71"/>
    </a:accent3>
    <a:accent4>
      <a:srgbClr val="9E8B6A"/>
    </a:accent4>
    <a:accent5>
      <a:srgbClr val="E0BA71"/>
    </a:accent5>
    <a:accent6>
      <a:srgbClr val="6D8F99"/>
    </a:accent6>
    <a:hlink>
      <a:srgbClr val="2998E3"/>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Norco">
    <a:dk1>
      <a:srgbClr val="000000"/>
    </a:dk1>
    <a:lt1>
      <a:sysClr val="window" lastClr="FFFFFF"/>
    </a:lt1>
    <a:dk2>
      <a:srgbClr val="706454"/>
    </a:dk2>
    <a:lt2>
      <a:srgbClr val="FAF4DA"/>
    </a:lt2>
    <a:accent1>
      <a:srgbClr val="891728"/>
    </a:accent1>
    <a:accent2>
      <a:srgbClr val="4E0715"/>
    </a:accent2>
    <a:accent3>
      <a:srgbClr val="6D7F71"/>
    </a:accent3>
    <a:accent4>
      <a:srgbClr val="9E8B6A"/>
    </a:accent4>
    <a:accent5>
      <a:srgbClr val="E0BA71"/>
    </a:accent5>
    <a:accent6>
      <a:srgbClr val="6D8F99"/>
    </a:accent6>
    <a:hlink>
      <a:srgbClr val="2998E3"/>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Norco">
    <a:dk1>
      <a:srgbClr val="000000"/>
    </a:dk1>
    <a:lt1>
      <a:sysClr val="window" lastClr="FFFFFF"/>
    </a:lt1>
    <a:dk2>
      <a:srgbClr val="706454"/>
    </a:dk2>
    <a:lt2>
      <a:srgbClr val="FAF4DA"/>
    </a:lt2>
    <a:accent1>
      <a:srgbClr val="891728"/>
    </a:accent1>
    <a:accent2>
      <a:srgbClr val="4E0715"/>
    </a:accent2>
    <a:accent3>
      <a:srgbClr val="6D7F71"/>
    </a:accent3>
    <a:accent4>
      <a:srgbClr val="9E8B6A"/>
    </a:accent4>
    <a:accent5>
      <a:srgbClr val="E0BA71"/>
    </a:accent5>
    <a:accent6>
      <a:srgbClr val="6D8F99"/>
    </a:accent6>
    <a:hlink>
      <a:srgbClr val="2998E3"/>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Norco">
    <a:dk1>
      <a:srgbClr val="000000"/>
    </a:dk1>
    <a:lt1>
      <a:sysClr val="window" lastClr="FFFFFF"/>
    </a:lt1>
    <a:dk2>
      <a:srgbClr val="706454"/>
    </a:dk2>
    <a:lt2>
      <a:srgbClr val="FAF4DA"/>
    </a:lt2>
    <a:accent1>
      <a:srgbClr val="891728"/>
    </a:accent1>
    <a:accent2>
      <a:srgbClr val="4E0715"/>
    </a:accent2>
    <a:accent3>
      <a:srgbClr val="6D7F71"/>
    </a:accent3>
    <a:accent4>
      <a:srgbClr val="9E8B6A"/>
    </a:accent4>
    <a:accent5>
      <a:srgbClr val="E0BA71"/>
    </a:accent5>
    <a:accent6>
      <a:srgbClr val="6D8F99"/>
    </a:accent6>
    <a:hlink>
      <a:srgbClr val="2998E3"/>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orco">
    <a:dk1>
      <a:srgbClr val="000000"/>
    </a:dk1>
    <a:lt1>
      <a:sysClr val="window" lastClr="FFFFFF"/>
    </a:lt1>
    <a:dk2>
      <a:srgbClr val="706454"/>
    </a:dk2>
    <a:lt2>
      <a:srgbClr val="FAF4DA"/>
    </a:lt2>
    <a:accent1>
      <a:srgbClr val="891728"/>
    </a:accent1>
    <a:accent2>
      <a:srgbClr val="4E0715"/>
    </a:accent2>
    <a:accent3>
      <a:srgbClr val="6D7F71"/>
    </a:accent3>
    <a:accent4>
      <a:srgbClr val="9E8B6A"/>
    </a:accent4>
    <a:accent5>
      <a:srgbClr val="E0BA71"/>
    </a:accent5>
    <a:accent6>
      <a:srgbClr val="6D8F99"/>
    </a:accent6>
    <a:hlink>
      <a:srgbClr val="2998E3"/>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orco">
    <a:dk1>
      <a:srgbClr val="000000"/>
    </a:dk1>
    <a:lt1>
      <a:sysClr val="window" lastClr="FFFFFF"/>
    </a:lt1>
    <a:dk2>
      <a:srgbClr val="706454"/>
    </a:dk2>
    <a:lt2>
      <a:srgbClr val="FAF4DA"/>
    </a:lt2>
    <a:accent1>
      <a:srgbClr val="891728"/>
    </a:accent1>
    <a:accent2>
      <a:srgbClr val="4E0715"/>
    </a:accent2>
    <a:accent3>
      <a:srgbClr val="6D7F71"/>
    </a:accent3>
    <a:accent4>
      <a:srgbClr val="9E8B6A"/>
    </a:accent4>
    <a:accent5>
      <a:srgbClr val="E0BA71"/>
    </a:accent5>
    <a:accent6>
      <a:srgbClr val="6D8F99"/>
    </a:accent6>
    <a:hlink>
      <a:srgbClr val="2998E3"/>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orco">
    <a:dk1>
      <a:srgbClr val="000000"/>
    </a:dk1>
    <a:lt1>
      <a:sysClr val="window" lastClr="FFFFFF"/>
    </a:lt1>
    <a:dk2>
      <a:srgbClr val="706454"/>
    </a:dk2>
    <a:lt2>
      <a:srgbClr val="FAF4DA"/>
    </a:lt2>
    <a:accent1>
      <a:srgbClr val="891728"/>
    </a:accent1>
    <a:accent2>
      <a:srgbClr val="4E0715"/>
    </a:accent2>
    <a:accent3>
      <a:srgbClr val="6D7F71"/>
    </a:accent3>
    <a:accent4>
      <a:srgbClr val="9E8B6A"/>
    </a:accent4>
    <a:accent5>
      <a:srgbClr val="E0BA71"/>
    </a:accent5>
    <a:accent6>
      <a:srgbClr val="6D8F99"/>
    </a:accent6>
    <a:hlink>
      <a:srgbClr val="2998E3"/>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Norco">
    <a:dk1>
      <a:srgbClr val="000000"/>
    </a:dk1>
    <a:lt1>
      <a:sysClr val="window" lastClr="FFFFFF"/>
    </a:lt1>
    <a:dk2>
      <a:srgbClr val="706454"/>
    </a:dk2>
    <a:lt2>
      <a:srgbClr val="FAF4DA"/>
    </a:lt2>
    <a:accent1>
      <a:srgbClr val="891728"/>
    </a:accent1>
    <a:accent2>
      <a:srgbClr val="4E0715"/>
    </a:accent2>
    <a:accent3>
      <a:srgbClr val="6D7F71"/>
    </a:accent3>
    <a:accent4>
      <a:srgbClr val="9E8B6A"/>
    </a:accent4>
    <a:accent5>
      <a:srgbClr val="E0BA71"/>
    </a:accent5>
    <a:accent6>
      <a:srgbClr val="6D8F99"/>
    </a:accent6>
    <a:hlink>
      <a:srgbClr val="2998E3"/>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Norco">
    <a:dk1>
      <a:srgbClr val="000000"/>
    </a:dk1>
    <a:lt1>
      <a:sysClr val="window" lastClr="FFFFFF"/>
    </a:lt1>
    <a:dk2>
      <a:srgbClr val="706454"/>
    </a:dk2>
    <a:lt2>
      <a:srgbClr val="FAF4DA"/>
    </a:lt2>
    <a:accent1>
      <a:srgbClr val="891728"/>
    </a:accent1>
    <a:accent2>
      <a:srgbClr val="4E0715"/>
    </a:accent2>
    <a:accent3>
      <a:srgbClr val="6D7F71"/>
    </a:accent3>
    <a:accent4>
      <a:srgbClr val="9E8B6A"/>
    </a:accent4>
    <a:accent5>
      <a:srgbClr val="E0BA71"/>
    </a:accent5>
    <a:accent6>
      <a:srgbClr val="6D8F99"/>
    </a:accent6>
    <a:hlink>
      <a:srgbClr val="2998E3"/>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Norco">
    <a:dk1>
      <a:srgbClr val="000000"/>
    </a:dk1>
    <a:lt1>
      <a:sysClr val="window" lastClr="FFFFFF"/>
    </a:lt1>
    <a:dk2>
      <a:srgbClr val="706454"/>
    </a:dk2>
    <a:lt2>
      <a:srgbClr val="FAF4DA"/>
    </a:lt2>
    <a:accent1>
      <a:srgbClr val="891728"/>
    </a:accent1>
    <a:accent2>
      <a:srgbClr val="4E0715"/>
    </a:accent2>
    <a:accent3>
      <a:srgbClr val="6D7F71"/>
    </a:accent3>
    <a:accent4>
      <a:srgbClr val="9E8B6A"/>
    </a:accent4>
    <a:accent5>
      <a:srgbClr val="E0BA71"/>
    </a:accent5>
    <a:accent6>
      <a:srgbClr val="6D8F99"/>
    </a:accent6>
    <a:hlink>
      <a:srgbClr val="2998E3"/>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Norco">
    <a:dk1>
      <a:srgbClr val="000000"/>
    </a:dk1>
    <a:lt1>
      <a:sysClr val="window" lastClr="FFFFFF"/>
    </a:lt1>
    <a:dk2>
      <a:srgbClr val="706454"/>
    </a:dk2>
    <a:lt2>
      <a:srgbClr val="FAF4DA"/>
    </a:lt2>
    <a:accent1>
      <a:srgbClr val="891728"/>
    </a:accent1>
    <a:accent2>
      <a:srgbClr val="4E0715"/>
    </a:accent2>
    <a:accent3>
      <a:srgbClr val="6D7F71"/>
    </a:accent3>
    <a:accent4>
      <a:srgbClr val="9E8B6A"/>
    </a:accent4>
    <a:accent5>
      <a:srgbClr val="E0BA71"/>
    </a:accent5>
    <a:accent6>
      <a:srgbClr val="6D8F99"/>
    </a:accent6>
    <a:hlink>
      <a:srgbClr val="2998E3"/>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D539447394B324E835A80E8DEFFC13B" ma:contentTypeVersion="1" ma:contentTypeDescription="Create a new document." ma:contentTypeScope="" ma:versionID="3bb2a5847536e6803918c013ae49d5a7">
  <xsd:schema xmlns:xsd="http://www.w3.org/2001/XMLSchema" xmlns:xs="http://www.w3.org/2001/XMLSchema" xmlns:p="http://schemas.microsoft.com/office/2006/metadata/properties" xmlns:ns1="http://schemas.microsoft.com/sharepoint/v3" targetNamespace="http://schemas.microsoft.com/office/2006/metadata/properties" ma:root="true" ma:fieldsID="f66abc2e75104a1e2665fbc11a6ee98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0784295-3EB0-4644-818B-2F903370FA84}">
  <ds:schemaRefs>
    <ds:schemaRef ds:uri="http://purl.org/dc/terms/"/>
    <ds:schemaRef ds:uri="http://schemas.microsoft.com/office/2006/documentManagement/types"/>
    <ds:schemaRef ds:uri="http://purl.org/dc/elements/1.1/"/>
    <ds:schemaRef ds:uri="bce892cc-e84f-409b-9d60-69d85d2431bb"/>
    <ds:schemaRef ds:uri="http://www.w3.org/XML/1998/namespace"/>
    <ds:schemaRef ds:uri="http://schemas.openxmlformats.org/package/2006/metadata/core-properties"/>
    <ds:schemaRef ds:uri="http://schemas.microsoft.com/office/infopath/2007/PartnerControls"/>
    <ds:schemaRef ds:uri="b0a40ef6-088c-4aab-946e-1fb69d3f3fab"/>
    <ds:schemaRef ds:uri="http://schemas.microsoft.com/sharepoint/v3"/>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B5CA6FAD-B940-4C78-AE81-662434AA426C}"/>
</file>

<file path=customXml/itemProps3.xml><?xml version="1.0" encoding="utf-8"?>
<ds:datastoreItem xmlns:ds="http://schemas.openxmlformats.org/officeDocument/2006/customXml" ds:itemID="{D798A02D-4B70-4CA1-B386-2D041CA61C7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TM10001114[[fn=Gallery]]</Template>
  <TotalTime>3692</TotalTime>
  <Words>2688</Words>
  <Application>Microsoft Office PowerPoint</Application>
  <PresentationFormat>Widescreen</PresentationFormat>
  <Paragraphs>301</Paragraphs>
  <Slides>28</Slides>
  <Notes>28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28</vt:i4>
      </vt:variant>
    </vt:vector>
  </HeadingPairs>
  <TitlesOfParts>
    <vt:vector size="39" baseType="lpstr">
      <vt:lpstr>Arial</vt:lpstr>
      <vt:lpstr>Calibri</vt:lpstr>
      <vt:lpstr>Georgia</vt:lpstr>
      <vt:lpstr>Gill Sans MT</vt:lpstr>
      <vt:lpstr>HK Grotesk Light</vt:lpstr>
      <vt:lpstr>Montserrat</vt:lpstr>
      <vt:lpstr>Symbol</vt:lpstr>
      <vt:lpstr>Times New Roman</vt:lpstr>
      <vt:lpstr>Vesper Libre Bold</vt:lpstr>
      <vt:lpstr>Yu Mincho</vt:lpstr>
      <vt:lpstr>Gallery</vt:lpstr>
      <vt:lpstr>Educational Master Plan Key Performance Indicators (KPI)</vt:lpstr>
      <vt:lpstr>PowerPoint Presentation</vt:lpstr>
      <vt:lpstr>Key Performance Indicators (KPI)</vt:lpstr>
      <vt:lpstr>Summary KPI HIGHLIGHTS 2019-2020</vt:lpstr>
      <vt:lpstr>Summary KPI HIGHLIGHTS 2019-2020</vt:lpstr>
      <vt:lpstr>Summary KPI HIGHLIGHTS 2019-2020</vt:lpstr>
      <vt:lpstr>Goal:  Access</vt:lpstr>
      <vt:lpstr>KPI #1 (Objective 1.1): Go from 7,366 to 8,759 FTES</vt:lpstr>
      <vt:lpstr>KPI #2 (Objective 1.2): Go from 14,624 headcount to 16,581 total headcount</vt:lpstr>
      <vt:lpstr>KPI #3 (Objective 1.4): Increase capture rates from feeder high schools by 4% annually</vt:lpstr>
      <vt:lpstr>Goal: Success</vt:lpstr>
      <vt:lpstr>KPI #4 (Objective 2.1):  Increase number of degrees completed by 15% annually</vt:lpstr>
      <vt:lpstr>KPI #5 (Objective 2.2): Increase number of certificates completed by 15% annually</vt:lpstr>
      <vt:lpstr>KPI #6 (Objective 2.4):  Increase number of transfers 15% annually</vt:lpstr>
      <vt:lpstr>KPI #7 (Objective 2.5):  Increase the number of first-time full-time enrolled students from 508 to 900</vt:lpstr>
      <vt:lpstr>Goal: Equity</vt:lpstr>
      <vt:lpstr>Equity gap example: men of color degree completion</vt:lpstr>
      <vt:lpstr>How to read these charts Example</vt:lpstr>
      <vt:lpstr>KPI #8 (Objective 3.1):  Reduce the equity gap for African American students by 40%</vt:lpstr>
      <vt:lpstr>KPI #9 (Objective 3.2):  Reduce the equity gap for Latinx students by 40%. </vt:lpstr>
      <vt:lpstr>KPI #10 (Objective 3.3):  Reduce the equity gap for Men of Color by 40%. </vt:lpstr>
      <vt:lpstr>KPI #11 Objective 3.4: Reduce the equity gap for LGBTQ+ students by 40%. </vt:lpstr>
      <vt:lpstr>KPI #12 (Objective 3.5):  Reduce the equity gap for Foster Youth students by 40%.</vt:lpstr>
      <vt:lpstr>Goal:  Workforce &amp; Economic Development</vt:lpstr>
      <vt:lpstr>KPI #13 (Objective 5.1):  Increase the median annual earnings of all students </vt:lpstr>
      <vt:lpstr>KPI #14 (Objective 5.2): Increase percent of CTE students employed in their field of study by 3% annually</vt:lpstr>
      <vt:lpstr>KPI #15 (Objective 5.3):  Increase percent of all students who attain a livable wage by 5% annually </vt:lpstr>
      <vt:lpstr>Next steps</vt:lpstr>
    </vt:vector>
  </TitlesOfParts>
  <Company>RCC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Educational Master Plan-ISPC</dc:title>
  <dc:creator>Allingham, Charise</dc:creator>
  <cp:lastModifiedBy>C. Allingham</cp:lastModifiedBy>
  <cp:revision>205</cp:revision>
  <dcterms:created xsi:type="dcterms:W3CDTF">2020-02-19T18:26:04Z</dcterms:created>
  <dcterms:modified xsi:type="dcterms:W3CDTF">2021-03-25T21:22:23Z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0x0101000D539447394B324E835A80E8DEFFC13B</vt:lpwstr>
  </property>
</Properties>
</file>