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48" r:id="rId5"/>
    <p:sldMasterId id="2147483660" r:id="rId6"/>
  </p:sldMasterIdLst>
  <p:notesMasterIdLst>
    <p:notesMasterId r:id="rId30"/>
  </p:notesMasterIdLst>
  <p:sldIdLst>
    <p:sldId id="279" r:id="rId7"/>
    <p:sldId id="282" r:id="rId8"/>
    <p:sldId id="278" r:id="rId9"/>
    <p:sldId id="283" r:id="rId10"/>
    <p:sldId id="284" r:id="rId11"/>
    <p:sldId id="285" r:id="rId12"/>
    <p:sldId id="317" r:id="rId13"/>
    <p:sldId id="314" r:id="rId14"/>
    <p:sldId id="306" r:id="rId15"/>
    <p:sldId id="307" r:id="rId16"/>
    <p:sldId id="308" r:id="rId17"/>
    <p:sldId id="316" r:id="rId18"/>
    <p:sldId id="318" r:id="rId19"/>
    <p:sldId id="257" r:id="rId20"/>
    <p:sldId id="263" r:id="rId21"/>
    <p:sldId id="264" r:id="rId22"/>
    <p:sldId id="266" r:id="rId23"/>
    <p:sldId id="261" r:id="rId24"/>
    <p:sldId id="268" r:id="rId25"/>
    <p:sldId id="280" r:id="rId26"/>
    <p:sldId id="281" r:id="rId27"/>
    <p:sldId id="269" r:id="rId28"/>
    <p:sldId id="272" r:id="rId29"/>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6A23D1-EBCF-443A-B7A2-2127D8700E39}">
          <p14:sldIdLst>
            <p14:sldId id="279"/>
            <p14:sldId id="282"/>
            <p14:sldId id="278"/>
            <p14:sldId id="283"/>
            <p14:sldId id="284"/>
            <p14:sldId id="285"/>
            <p14:sldId id="317"/>
            <p14:sldId id="314"/>
            <p14:sldId id="306"/>
            <p14:sldId id="307"/>
            <p14:sldId id="308"/>
            <p14:sldId id="316"/>
            <p14:sldId id="318"/>
            <p14:sldId id="257"/>
            <p14:sldId id="263"/>
            <p14:sldId id="264"/>
            <p14:sldId id="266"/>
            <p14:sldId id="261"/>
            <p14:sldId id="268"/>
            <p14:sldId id="280"/>
            <p14:sldId id="281"/>
            <p14:sldId id="269"/>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00C1A1-18FE-9CB6-8073-DBD87E2C60F7}" v="810" dt="2025-05-28T21:07:57.7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7" autoAdjust="0"/>
    <p:restoredTop sz="66392" autoAdjust="0"/>
  </p:normalViewPr>
  <p:slideViewPr>
    <p:cSldViewPr snapToGrid="0">
      <p:cViewPr varScale="1">
        <p:scale>
          <a:sx n="84" d="100"/>
          <a:sy n="84" d="100"/>
        </p:scale>
        <p:origin x="13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D0FAB-6096-4CF9-99EE-82F01DEC3D5A}" type="doc">
      <dgm:prSet loTypeId="urn:microsoft.com/office/officeart/2005/8/layout/hProcess4" loCatId="process" qsTypeId="urn:microsoft.com/office/officeart/2005/8/quickstyle/simple1" qsCatId="simple" csTypeId="urn:microsoft.com/office/officeart/2005/8/colors/accent2_2" csCatId="accent2" phldr="1"/>
      <dgm:spPr/>
      <dgm:t>
        <a:bodyPr/>
        <a:lstStyle/>
        <a:p>
          <a:endParaRPr lang="en-US"/>
        </a:p>
      </dgm:t>
    </dgm:pt>
    <dgm:pt modelId="{6A9EA5F4-88D4-426E-8C51-D19E494BF83B}">
      <dgm:prSet phldrT="[Text]"/>
      <dgm:spPr/>
      <dgm:t>
        <a:bodyPr/>
        <a:lstStyle/>
        <a:p>
          <a:r>
            <a:rPr lang="en-US" dirty="0"/>
            <a:t>Strategic Planning</a:t>
          </a:r>
        </a:p>
      </dgm:t>
    </dgm:pt>
    <dgm:pt modelId="{12B882A7-64BB-4DE2-B1A9-ECE746E5B1BA}" type="parTrans" cxnId="{E94792D8-2910-442D-9A9A-BECFB3794D36}">
      <dgm:prSet/>
      <dgm:spPr/>
      <dgm:t>
        <a:bodyPr/>
        <a:lstStyle/>
        <a:p>
          <a:endParaRPr lang="en-US"/>
        </a:p>
      </dgm:t>
    </dgm:pt>
    <dgm:pt modelId="{06C47E92-0452-4812-9FB1-5C875E8DB833}" type="sibTrans" cxnId="{E94792D8-2910-442D-9A9A-BECFB3794D36}">
      <dgm:prSet/>
      <dgm:spPr/>
      <dgm:t>
        <a:bodyPr/>
        <a:lstStyle/>
        <a:p>
          <a:endParaRPr lang="en-US"/>
        </a:p>
      </dgm:t>
    </dgm:pt>
    <dgm:pt modelId="{2952CD1E-251F-4DA5-A0DE-CE72881B253B}">
      <dgm:prSet phldrT="[Text]"/>
      <dgm:spPr/>
      <dgm:t>
        <a:bodyPr/>
        <a:lstStyle/>
        <a:p>
          <a:r>
            <a:rPr lang="en-US" b="1" dirty="0">
              <a:solidFill>
                <a:srgbClr val="C00000"/>
              </a:solidFill>
            </a:rPr>
            <a:t>College Reorganization to align </a:t>
          </a:r>
          <a:r>
            <a:rPr lang="en-US" b="1" dirty="0">
              <a:solidFill>
                <a:srgbClr val="C00000"/>
              </a:solidFill>
              <a:latin typeface="Arial"/>
            </a:rPr>
            <a:t>equity</a:t>
          </a:r>
          <a:r>
            <a:rPr lang="en-US" b="1" dirty="0">
              <a:solidFill>
                <a:srgbClr val="C00000"/>
              </a:solidFill>
            </a:rPr>
            <a:t> programs under Planning &amp; Development</a:t>
          </a:r>
        </a:p>
      </dgm:t>
    </dgm:pt>
    <dgm:pt modelId="{E643C188-A83F-437C-91B5-A406C487ED57}" type="parTrans" cxnId="{CB5A8354-5430-49F6-8CDE-7A7C73BE7EDF}">
      <dgm:prSet/>
      <dgm:spPr/>
      <dgm:t>
        <a:bodyPr/>
        <a:lstStyle/>
        <a:p>
          <a:endParaRPr lang="en-US"/>
        </a:p>
      </dgm:t>
    </dgm:pt>
    <dgm:pt modelId="{0AAC6946-37D0-436C-9CBC-7B3CB7B959CF}" type="sibTrans" cxnId="{CB5A8354-5430-49F6-8CDE-7A7C73BE7EDF}">
      <dgm:prSet/>
      <dgm:spPr/>
      <dgm:t>
        <a:bodyPr/>
        <a:lstStyle/>
        <a:p>
          <a:endParaRPr lang="en-US"/>
        </a:p>
      </dgm:t>
    </dgm:pt>
    <dgm:pt modelId="{37026EAA-E736-4EF6-B982-2347AC4C3497}">
      <dgm:prSet phldrT="[Text]"/>
      <dgm:spPr/>
      <dgm:t>
        <a:bodyPr/>
        <a:lstStyle/>
        <a:p>
          <a:r>
            <a:rPr lang="en-US" dirty="0"/>
            <a:t>Professional Development</a:t>
          </a:r>
        </a:p>
      </dgm:t>
    </dgm:pt>
    <dgm:pt modelId="{0133389B-4ED6-4B85-A8A9-567ED022AB1D}" type="parTrans" cxnId="{4CA3559E-EA6D-4984-B167-797E0DAE926A}">
      <dgm:prSet/>
      <dgm:spPr/>
      <dgm:t>
        <a:bodyPr/>
        <a:lstStyle/>
        <a:p>
          <a:endParaRPr lang="en-US"/>
        </a:p>
      </dgm:t>
    </dgm:pt>
    <dgm:pt modelId="{A69BFE6D-0263-4623-8AB4-9EB84079C2EA}" type="sibTrans" cxnId="{4CA3559E-EA6D-4984-B167-797E0DAE926A}">
      <dgm:prSet/>
      <dgm:spPr/>
      <dgm:t>
        <a:bodyPr/>
        <a:lstStyle/>
        <a:p>
          <a:endParaRPr lang="en-US"/>
        </a:p>
      </dgm:t>
    </dgm:pt>
    <dgm:pt modelId="{7D27C07B-CE57-4DDF-B9BD-75D8BF03DC95}">
      <dgm:prSet phldrT="[Text]" phldr="0"/>
      <dgm:spPr/>
      <dgm:t>
        <a:bodyPr/>
        <a:lstStyle/>
        <a:p>
          <a:pPr rtl="0"/>
          <a:r>
            <a:rPr lang="en-US" dirty="0">
              <a:latin typeface="Arial"/>
            </a:rPr>
            <a:t>LFM Team: Faculty Impact Study</a:t>
          </a:r>
          <a:endParaRPr lang="en-US" dirty="0"/>
        </a:p>
      </dgm:t>
    </dgm:pt>
    <dgm:pt modelId="{61553CBC-01BC-4171-A317-4736ACCF0148}" type="parTrans" cxnId="{693E19FA-D2F2-44B0-ACED-743F7BDD28D5}">
      <dgm:prSet/>
      <dgm:spPr/>
      <dgm:t>
        <a:bodyPr/>
        <a:lstStyle/>
        <a:p>
          <a:endParaRPr lang="en-US"/>
        </a:p>
      </dgm:t>
    </dgm:pt>
    <dgm:pt modelId="{E89A5D12-98CE-41BC-9A67-07F5EAF136D1}" type="sibTrans" cxnId="{693E19FA-D2F2-44B0-ACED-743F7BDD28D5}">
      <dgm:prSet/>
      <dgm:spPr/>
      <dgm:t>
        <a:bodyPr/>
        <a:lstStyle/>
        <a:p>
          <a:endParaRPr lang="en-US"/>
        </a:p>
      </dgm:t>
    </dgm:pt>
    <dgm:pt modelId="{36676271-F206-4006-8803-6C083F376105}">
      <dgm:prSet phldrT="[Text]"/>
      <dgm:spPr/>
      <dgm:t>
        <a:bodyPr/>
        <a:lstStyle/>
        <a:p>
          <a:r>
            <a:rPr lang="en-US" dirty="0"/>
            <a:t>Communication</a:t>
          </a:r>
        </a:p>
      </dgm:t>
    </dgm:pt>
    <dgm:pt modelId="{E4D6ECCD-A882-4383-8C5D-874063030C87}" type="parTrans" cxnId="{A52F2861-8DFD-406F-BEE3-44EFA7E6B14F}">
      <dgm:prSet/>
      <dgm:spPr/>
      <dgm:t>
        <a:bodyPr/>
        <a:lstStyle/>
        <a:p>
          <a:endParaRPr lang="en-US"/>
        </a:p>
      </dgm:t>
    </dgm:pt>
    <dgm:pt modelId="{C288D6EB-BA03-43F6-8B00-01FF3E967600}" type="sibTrans" cxnId="{A52F2861-8DFD-406F-BEE3-44EFA7E6B14F}">
      <dgm:prSet/>
      <dgm:spPr/>
      <dgm:t>
        <a:bodyPr/>
        <a:lstStyle/>
        <a:p>
          <a:endParaRPr lang="en-US"/>
        </a:p>
      </dgm:t>
    </dgm:pt>
    <dgm:pt modelId="{653AA6F2-79E3-40CD-A137-DB4480869BC8}">
      <dgm:prSet phldrT="[Text]"/>
      <dgm:spPr/>
      <dgm:t>
        <a:bodyPr/>
        <a:lstStyle/>
        <a:p>
          <a:r>
            <a:rPr lang="en-US" dirty="0"/>
            <a:t>Website, with a focus on self-service</a:t>
          </a:r>
        </a:p>
      </dgm:t>
    </dgm:pt>
    <dgm:pt modelId="{068D6C41-28E8-4990-B70B-0349E89C8AC4}" type="parTrans" cxnId="{D66949BA-5EA9-48FE-A612-BB0BABFC55FA}">
      <dgm:prSet/>
      <dgm:spPr/>
      <dgm:t>
        <a:bodyPr/>
        <a:lstStyle/>
        <a:p>
          <a:endParaRPr lang="en-US"/>
        </a:p>
      </dgm:t>
    </dgm:pt>
    <dgm:pt modelId="{1CCC4413-18EC-4021-9D61-E2A41395885A}" type="sibTrans" cxnId="{D66949BA-5EA9-48FE-A612-BB0BABFC55FA}">
      <dgm:prSet/>
      <dgm:spPr/>
      <dgm:t>
        <a:bodyPr/>
        <a:lstStyle/>
        <a:p>
          <a:endParaRPr lang="en-US"/>
        </a:p>
      </dgm:t>
    </dgm:pt>
    <dgm:pt modelId="{FF42A923-8EF2-4827-879F-140494067892}">
      <dgm:prSet phldrT="[Text]"/>
      <dgm:spPr/>
      <dgm:t>
        <a:bodyPr/>
        <a:lstStyle/>
        <a:p>
          <a:endParaRPr lang="en-US"/>
        </a:p>
      </dgm:t>
    </dgm:pt>
    <dgm:pt modelId="{7A629B0A-669F-4807-A01D-6736B021BC7B}" type="parTrans" cxnId="{A1F19EC3-8E94-44D2-9FE9-9431CB9A1FE7}">
      <dgm:prSet/>
      <dgm:spPr/>
      <dgm:t>
        <a:bodyPr/>
        <a:lstStyle/>
        <a:p>
          <a:endParaRPr lang="en-US"/>
        </a:p>
      </dgm:t>
    </dgm:pt>
    <dgm:pt modelId="{0D7E5003-D04D-49AC-BCAB-F54679B1E3CE}" type="sibTrans" cxnId="{A1F19EC3-8E94-44D2-9FE9-9431CB9A1FE7}">
      <dgm:prSet/>
      <dgm:spPr/>
      <dgm:t>
        <a:bodyPr/>
        <a:lstStyle/>
        <a:p>
          <a:endParaRPr lang="en-US"/>
        </a:p>
      </dgm:t>
    </dgm:pt>
    <dgm:pt modelId="{34E4B3B7-061B-4C29-AECA-0EEBA8BE357C}">
      <dgm:prSet/>
      <dgm:spPr/>
      <dgm:t>
        <a:bodyPr/>
        <a:lstStyle/>
        <a:p>
          <a:r>
            <a:rPr lang="en-US" b="1" dirty="0">
              <a:solidFill>
                <a:srgbClr val="FF0000"/>
              </a:solidFill>
            </a:rPr>
            <a:t>Faculty Teaching Institute </a:t>
          </a:r>
        </a:p>
      </dgm:t>
    </dgm:pt>
    <dgm:pt modelId="{181E8ED8-5996-4BC7-9926-CA3FB0623118}" type="parTrans" cxnId="{4FF6FC4A-7883-4B80-B3E1-8D3B4ADB84B6}">
      <dgm:prSet/>
      <dgm:spPr/>
      <dgm:t>
        <a:bodyPr/>
        <a:lstStyle/>
        <a:p>
          <a:endParaRPr lang="en-US"/>
        </a:p>
      </dgm:t>
    </dgm:pt>
    <dgm:pt modelId="{EBBC463D-13A0-4AE8-BDF6-32069227BECF}" type="sibTrans" cxnId="{4FF6FC4A-7883-4B80-B3E1-8D3B4ADB84B6}">
      <dgm:prSet/>
      <dgm:spPr/>
      <dgm:t>
        <a:bodyPr/>
        <a:lstStyle/>
        <a:p>
          <a:endParaRPr lang="en-US"/>
        </a:p>
      </dgm:t>
    </dgm:pt>
    <dgm:pt modelId="{12A6AD6F-651C-4104-A3CE-F483894A00B6}">
      <dgm:prSet/>
      <dgm:spPr/>
      <dgm:t>
        <a:bodyPr/>
        <a:lstStyle/>
        <a:p>
          <a:pPr rtl="0"/>
          <a:r>
            <a:rPr lang="en-US" dirty="0">
              <a:latin typeface="Arial"/>
            </a:rPr>
            <a:t>Proposal for</a:t>
          </a:r>
          <a:r>
            <a:rPr lang="en-US" dirty="0"/>
            <a:t> Caring Campus</a:t>
          </a:r>
        </a:p>
      </dgm:t>
    </dgm:pt>
    <dgm:pt modelId="{9BAD2A89-7682-4AA8-BDBD-5D0D7364FC27}" type="parTrans" cxnId="{7F6A84A3-723B-4982-A9C9-F008B5122E58}">
      <dgm:prSet/>
      <dgm:spPr/>
      <dgm:t>
        <a:bodyPr/>
        <a:lstStyle/>
        <a:p>
          <a:endParaRPr lang="en-US"/>
        </a:p>
      </dgm:t>
    </dgm:pt>
    <dgm:pt modelId="{ACBCB8E4-21A7-4FE1-8D20-34C93114FDBF}" type="sibTrans" cxnId="{7F6A84A3-723B-4982-A9C9-F008B5122E58}">
      <dgm:prSet/>
      <dgm:spPr/>
      <dgm:t>
        <a:bodyPr/>
        <a:lstStyle/>
        <a:p>
          <a:endParaRPr lang="en-US"/>
        </a:p>
      </dgm:t>
    </dgm:pt>
    <dgm:pt modelId="{BBD92842-4531-42E7-8035-7005F946BB23}">
      <dgm:prSet phldrT="[Text]"/>
      <dgm:spPr/>
      <dgm:t>
        <a:bodyPr/>
        <a:lstStyle/>
        <a:p>
          <a:r>
            <a:rPr lang="en-US" dirty="0"/>
            <a:t>Alignment of strategic goals and equity metrics</a:t>
          </a:r>
        </a:p>
      </dgm:t>
    </dgm:pt>
    <dgm:pt modelId="{34F88ED8-FD4E-464D-ADD0-A17A7459A892}" type="parTrans" cxnId="{18AECFAB-A0A9-4540-B100-B334BF8488E9}">
      <dgm:prSet/>
      <dgm:spPr/>
      <dgm:t>
        <a:bodyPr/>
        <a:lstStyle/>
        <a:p>
          <a:endParaRPr lang="en-US"/>
        </a:p>
      </dgm:t>
    </dgm:pt>
    <dgm:pt modelId="{3A23A2F6-D4E2-402B-A198-521A3EAD8E1B}" type="sibTrans" cxnId="{18AECFAB-A0A9-4540-B100-B334BF8488E9}">
      <dgm:prSet/>
      <dgm:spPr/>
      <dgm:t>
        <a:bodyPr/>
        <a:lstStyle/>
        <a:p>
          <a:endParaRPr lang="en-US"/>
        </a:p>
      </dgm:t>
    </dgm:pt>
    <dgm:pt modelId="{2CCC75DB-CE5F-482E-B901-42334C5BC934}">
      <dgm:prSet/>
      <dgm:spPr/>
      <dgm:t>
        <a:bodyPr/>
        <a:lstStyle/>
        <a:p>
          <a:pPr rtl="0"/>
          <a:r>
            <a:rPr lang="en-US" dirty="0"/>
            <a:t>Annual </a:t>
          </a:r>
          <a:r>
            <a:rPr lang="en-US" dirty="0">
              <a:latin typeface="Arial"/>
            </a:rPr>
            <a:t>DEIA Summit</a:t>
          </a:r>
          <a:endParaRPr lang="en-US" dirty="0"/>
        </a:p>
      </dgm:t>
    </dgm:pt>
    <dgm:pt modelId="{9B1CC0B3-C5A6-4334-8365-2CE4526A17CB}" type="parTrans" cxnId="{17EE92DD-A393-48D0-BE2E-57F6DCBF86FA}">
      <dgm:prSet/>
      <dgm:spPr/>
      <dgm:t>
        <a:bodyPr/>
        <a:lstStyle/>
        <a:p>
          <a:endParaRPr lang="en-US"/>
        </a:p>
      </dgm:t>
    </dgm:pt>
    <dgm:pt modelId="{681F444D-5DFB-404D-9EC5-B30C3415278D}" type="sibTrans" cxnId="{17EE92DD-A393-48D0-BE2E-57F6DCBF86FA}">
      <dgm:prSet/>
      <dgm:spPr/>
      <dgm:t>
        <a:bodyPr/>
        <a:lstStyle/>
        <a:p>
          <a:endParaRPr lang="en-US"/>
        </a:p>
      </dgm:t>
    </dgm:pt>
    <dgm:pt modelId="{0E312324-4B05-4B0C-BE07-E32A848158F0}">
      <dgm:prSet phldrT="[Text]"/>
      <dgm:spPr/>
      <dgm:t>
        <a:bodyPr/>
        <a:lstStyle/>
        <a:p>
          <a:r>
            <a:rPr lang="en-US" dirty="0"/>
            <a:t>Enrollment Management: A&amp;R Collaboration with Academic Affairs</a:t>
          </a:r>
        </a:p>
      </dgm:t>
    </dgm:pt>
    <dgm:pt modelId="{DA52D2BA-05CC-4BC4-837F-CE4A91144CA8}" type="parTrans" cxnId="{62F1DEB6-89C5-401F-88A4-E0734FAB9EEF}">
      <dgm:prSet/>
      <dgm:spPr/>
      <dgm:t>
        <a:bodyPr/>
        <a:lstStyle/>
        <a:p>
          <a:endParaRPr lang="en-US"/>
        </a:p>
      </dgm:t>
    </dgm:pt>
    <dgm:pt modelId="{C719974B-F3FC-43AB-93E8-AEC0AB03289E}" type="sibTrans" cxnId="{62F1DEB6-89C5-401F-88A4-E0734FAB9EEF}">
      <dgm:prSet/>
      <dgm:spPr/>
      <dgm:t>
        <a:bodyPr/>
        <a:lstStyle/>
        <a:p>
          <a:endParaRPr lang="en-US"/>
        </a:p>
      </dgm:t>
    </dgm:pt>
    <dgm:pt modelId="{90307F44-D480-4ED9-8893-FDC506C0E2DD}">
      <dgm:prSet phldrT="[Text]"/>
      <dgm:spPr/>
      <dgm:t>
        <a:bodyPr/>
        <a:lstStyle/>
        <a:p>
          <a:pPr rtl="0"/>
          <a:r>
            <a:rPr lang="en-US" dirty="0"/>
            <a:t>Equity </a:t>
          </a:r>
          <a:r>
            <a:rPr lang="en-US" dirty="0">
              <a:latin typeface="Arial"/>
            </a:rPr>
            <a:t>Summer Bridge and FYE with Title V Grant</a:t>
          </a:r>
          <a:endParaRPr lang="en-US" dirty="0"/>
        </a:p>
      </dgm:t>
    </dgm:pt>
    <dgm:pt modelId="{30942FA1-E45C-45BE-B0C9-310BA2E6F938}" type="parTrans" cxnId="{FEFA521B-B35F-496F-8AFE-A09DA55B0F5C}">
      <dgm:prSet/>
      <dgm:spPr/>
      <dgm:t>
        <a:bodyPr/>
        <a:lstStyle/>
        <a:p>
          <a:endParaRPr lang="en-US"/>
        </a:p>
      </dgm:t>
    </dgm:pt>
    <dgm:pt modelId="{A35BBA52-14EC-41AA-9A95-AF03F7538539}" type="sibTrans" cxnId="{FEFA521B-B35F-496F-8AFE-A09DA55B0F5C}">
      <dgm:prSet/>
      <dgm:spPr/>
      <dgm:t>
        <a:bodyPr/>
        <a:lstStyle/>
        <a:p>
          <a:endParaRPr lang="en-US"/>
        </a:p>
      </dgm:t>
    </dgm:pt>
    <dgm:pt modelId="{3B7421F3-DC37-439B-AB60-B07183CC4E32}">
      <dgm:prSet phldrT="[Text]"/>
      <dgm:spPr/>
      <dgm:t>
        <a:bodyPr/>
        <a:lstStyle/>
        <a:p>
          <a:r>
            <a:rPr lang="en-US" b="1" dirty="0">
              <a:solidFill>
                <a:srgbClr val="C00000"/>
              </a:solidFill>
            </a:rPr>
            <a:t>Joint Student Support Operational Group of SS and PD</a:t>
          </a:r>
        </a:p>
      </dgm:t>
    </dgm:pt>
    <dgm:pt modelId="{4BA185D2-027F-4581-9142-26B15D45773E}" type="parTrans" cxnId="{D3EE228B-A948-4592-9A54-EB01BBEB419C}">
      <dgm:prSet/>
      <dgm:spPr/>
      <dgm:t>
        <a:bodyPr/>
        <a:lstStyle/>
        <a:p>
          <a:endParaRPr lang="en-US"/>
        </a:p>
      </dgm:t>
    </dgm:pt>
    <dgm:pt modelId="{3EFAED55-97F7-4A92-855C-E3A475D5DD52}" type="sibTrans" cxnId="{D3EE228B-A948-4592-9A54-EB01BBEB419C}">
      <dgm:prSet/>
      <dgm:spPr/>
      <dgm:t>
        <a:bodyPr/>
        <a:lstStyle/>
        <a:p>
          <a:endParaRPr lang="en-US"/>
        </a:p>
      </dgm:t>
    </dgm:pt>
    <dgm:pt modelId="{24E88DEB-D6F0-493A-B80F-E8D92599F47D}">
      <dgm:prSet/>
      <dgm:spPr/>
      <dgm:t>
        <a:bodyPr/>
        <a:lstStyle/>
        <a:p>
          <a:endParaRPr lang="en-US" b="1" dirty="0">
            <a:solidFill>
              <a:srgbClr val="C00000"/>
            </a:solidFill>
          </a:endParaRPr>
        </a:p>
      </dgm:t>
    </dgm:pt>
    <dgm:pt modelId="{CA8DD2BF-6AD9-4EF1-9747-3776663C07F3}" type="parTrans" cxnId="{240D06A8-2E73-4E77-A586-AD46A6D2D13E}">
      <dgm:prSet/>
      <dgm:spPr/>
      <dgm:t>
        <a:bodyPr/>
        <a:lstStyle/>
        <a:p>
          <a:endParaRPr lang="en-US"/>
        </a:p>
      </dgm:t>
    </dgm:pt>
    <dgm:pt modelId="{D3A2265D-D930-4507-BFC9-6C55AEB11159}" type="sibTrans" cxnId="{240D06A8-2E73-4E77-A586-AD46A6D2D13E}">
      <dgm:prSet/>
      <dgm:spPr/>
      <dgm:t>
        <a:bodyPr/>
        <a:lstStyle/>
        <a:p>
          <a:endParaRPr lang="en-US"/>
        </a:p>
      </dgm:t>
    </dgm:pt>
    <dgm:pt modelId="{E4504AEC-333C-411F-9867-731891981816}" type="pres">
      <dgm:prSet presAssocID="{A27D0FAB-6096-4CF9-99EE-82F01DEC3D5A}" presName="Name0" presStyleCnt="0">
        <dgm:presLayoutVars>
          <dgm:dir/>
          <dgm:animLvl val="lvl"/>
          <dgm:resizeHandles val="exact"/>
        </dgm:presLayoutVars>
      </dgm:prSet>
      <dgm:spPr/>
    </dgm:pt>
    <dgm:pt modelId="{F0875ADA-C6B4-49C0-BB5A-FAB3842B3FED}" type="pres">
      <dgm:prSet presAssocID="{A27D0FAB-6096-4CF9-99EE-82F01DEC3D5A}" presName="tSp" presStyleCnt="0"/>
      <dgm:spPr/>
    </dgm:pt>
    <dgm:pt modelId="{1123AA05-4C4C-4EBF-B219-6F834DE9A92A}" type="pres">
      <dgm:prSet presAssocID="{A27D0FAB-6096-4CF9-99EE-82F01DEC3D5A}" presName="bSp" presStyleCnt="0"/>
      <dgm:spPr/>
    </dgm:pt>
    <dgm:pt modelId="{00FCDEF3-709F-45B4-8092-4031B48A019B}" type="pres">
      <dgm:prSet presAssocID="{A27D0FAB-6096-4CF9-99EE-82F01DEC3D5A}" presName="process" presStyleCnt="0"/>
      <dgm:spPr/>
    </dgm:pt>
    <dgm:pt modelId="{45CFB7C6-6903-4B55-90D8-C3A93B687651}" type="pres">
      <dgm:prSet presAssocID="{6A9EA5F4-88D4-426E-8C51-D19E494BF83B}" presName="composite1" presStyleCnt="0"/>
      <dgm:spPr/>
    </dgm:pt>
    <dgm:pt modelId="{3B160288-5CB8-4804-A7F0-B3F5644AD0D8}" type="pres">
      <dgm:prSet presAssocID="{6A9EA5F4-88D4-426E-8C51-D19E494BF83B}" presName="dummyNode1" presStyleLbl="node1" presStyleIdx="0" presStyleCnt="3"/>
      <dgm:spPr/>
    </dgm:pt>
    <dgm:pt modelId="{05FC6FF4-5D65-434D-83B5-61051F19977E}" type="pres">
      <dgm:prSet presAssocID="{6A9EA5F4-88D4-426E-8C51-D19E494BF83B}" presName="childNode1" presStyleLbl="bgAcc1" presStyleIdx="0" presStyleCnt="3">
        <dgm:presLayoutVars>
          <dgm:bulletEnabled val="1"/>
        </dgm:presLayoutVars>
      </dgm:prSet>
      <dgm:spPr/>
    </dgm:pt>
    <dgm:pt modelId="{1AFBB530-D092-43C9-9477-767B5B2D01C5}" type="pres">
      <dgm:prSet presAssocID="{6A9EA5F4-88D4-426E-8C51-D19E494BF83B}" presName="childNode1tx" presStyleLbl="bgAcc1" presStyleIdx="0" presStyleCnt="3">
        <dgm:presLayoutVars>
          <dgm:bulletEnabled val="1"/>
        </dgm:presLayoutVars>
      </dgm:prSet>
      <dgm:spPr/>
    </dgm:pt>
    <dgm:pt modelId="{D115DB7E-B785-45AE-AF96-E96434FC3706}" type="pres">
      <dgm:prSet presAssocID="{6A9EA5F4-88D4-426E-8C51-D19E494BF83B}" presName="parentNode1" presStyleLbl="node1" presStyleIdx="0" presStyleCnt="3">
        <dgm:presLayoutVars>
          <dgm:chMax val="1"/>
          <dgm:bulletEnabled val="1"/>
        </dgm:presLayoutVars>
      </dgm:prSet>
      <dgm:spPr/>
    </dgm:pt>
    <dgm:pt modelId="{FA5F7881-3A79-4987-AEF8-F77DC57159ED}" type="pres">
      <dgm:prSet presAssocID="{6A9EA5F4-88D4-426E-8C51-D19E494BF83B}" presName="connSite1" presStyleCnt="0"/>
      <dgm:spPr/>
    </dgm:pt>
    <dgm:pt modelId="{B6162010-3891-4BB9-8B3F-66389639D384}" type="pres">
      <dgm:prSet presAssocID="{06C47E92-0452-4812-9FB1-5C875E8DB833}" presName="Name9" presStyleLbl="sibTrans2D1" presStyleIdx="0" presStyleCnt="2"/>
      <dgm:spPr/>
    </dgm:pt>
    <dgm:pt modelId="{468E195C-1D6E-4548-8D8D-DA1F4D76498D}" type="pres">
      <dgm:prSet presAssocID="{37026EAA-E736-4EF6-B982-2347AC4C3497}" presName="composite2" presStyleCnt="0"/>
      <dgm:spPr/>
    </dgm:pt>
    <dgm:pt modelId="{49BCAC27-B161-4F15-930E-473CB42FF440}" type="pres">
      <dgm:prSet presAssocID="{37026EAA-E736-4EF6-B982-2347AC4C3497}" presName="dummyNode2" presStyleLbl="node1" presStyleIdx="0" presStyleCnt="3"/>
      <dgm:spPr/>
    </dgm:pt>
    <dgm:pt modelId="{B6B39B75-7002-4F28-B233-9A40EB5597CE}" type="pres">
      <dgm:prSet presAssocID="{37026EAA-E736-4EF6-B982-2347AC4C3497}" presName="childNode2" presStyleLbl="bgAcc1" presStyleIdx="1" presStyleCnt="3">
        <dgm:presLayoutVars>
          <dgm:bulletEnabled val="1"/>
        </dgm:presLayoutVars>
      </dgm:prSet>
      <dgm:spPr/>
    </dgm:pt>
    <dgm:pt modelId="{BE3238ED-B666-4F11-BC03-F8312C81A4F6}" type="pres">
      <dgm:prSet presAssocID="{37026EAA-E736-4EF6-B982-2347AC4C3497}" presName="childNode2tx" presStyleLbl="bgAcc1" presStyleIdx="1" presStyleCnt="3">
        <dgm:presLayoutVars>
          <dgm:bulletEnabled val="1"/>
        </dgm:presLayoutVars>
      </dgm:prSet>
      <dgm:spPr/>
    </dgm:pt>
    <dgm:pt modelId="{DC149188-3635-4DFD-AED7-BE5798933A0B}" type="pres">
      <dgm:prSet presAssocID="{37026EAA-E736-4EF6-B982-2347AC4C3497}" presName="parentNode2" presStyleLbl="node1" presStyleIdx="1" presStyleCnt="3">
        <dgm:presLayoutVars>
          <dgm:chMax val="0"/>
          <dgm:bulletEnabled val="1"/>
        </dgm:presLayoutVars>
      </dgm:prSet>
      <dgm:spPr/>
    </dgm:pt>
    <dgm:pt modelId="{D8025B12-44DE-4388-9FB9-CB6BD637EAE6}" type="pres">
      <dgm:prSet presAssocID="{37026EAA-E736-4EF6-B982-2347AC4C3497}" presName="connSite2" presStyleCnt="0"/>
      <dgm:spPr/>
    </dgm:pt>
    <dgm:pt modelId="{FFD3A12F-BC77-46E3-A052-B859E4DB9813}" type="pres">
      <dgm:prSet presAssocID="{A69BFE6D-0263-4623-8AB4-9EB84079C2EA}" presName="Name18" presStyleLbl="sibTrans2D1" presStyleIdx="1" presStyleCnt="2"/>
      <dgm:spPr/>
    </dgm:pt>
    <dgm:pt modelId="{24E21EA0-205D-441A-A68E-C879C018444B}" type="pres">
      <dgm:prSet presAssocID="{36676271-F206-4006-8803-6C083F376105}" presName="composite1" presStyleCnt="0"/>
      <dgm:spPr/>
    </dgm:pt>
    <dgm:pt modelId="{0A8E04B3-BEF3-4F22-9AEB-28956FE89E47}" type="pres">
      <dgm:prSet presAssocID="{36676271-F206-4006-8803-6C083F376105}" presName="dummyNode1" presStyleLbl="node1" presStyleIdx="1" presStyleCnt="3"/>
      <dgm:spPr/>
    </dgm:pt>
    <dgm:pt modelId="{1E110AC6-CEBC-43B6-9C01-324C8EA264F7}" type="pres">
      <dgm:prSet presAssocID="{36676271-F206-4006-8803-6C083F376105}" presName="childNode1" presStyleLbl="bgAcc1" presStyleIdx="2" presStyleCnt="3">
        <dgm:presLayoutVars>
          <dgm:bulletEnabled val="1"/>
        </dgm:presLayoutVars>
      </dgm:prSet>
      <dgm:spPr/>
    </dgm:pt>
    <dgm:pt modelId="{21F5AD1A-43F6-4C2E-B619-7412D76CBC65}" type="pres">
      <dgm:prSet presAssocID="{36676271-F206-4006-8803-6C083F376105}" presName="childNode1tx" presStyleLbl="bgAcc1" presStyleIdx="2" presStyleCnt="3">
        <dgm:presLayoutVars>
          <dgm:bulletEnabled val="1"/>
        </dgm:presLayoutVars>
      </dgm:prSet>
      <dgm:spPr/>
    </dgm:pt>
    <dgm:pt modelId="{F667EF3E-D283-4841-91D0-93B9BC42F95E}" type="pres">
      <dgm:prSet presAssocID="{36676271-F206-4006-8803-6C083F376105}" presName="parentNode1" presStyleLbl="node1" presStyleIdx="2" presStyleCnt="3">
        <dgm:presLayoutVars>
          <dgm:chMax val="1"/>
          <dgm:bulletEnabled val="1"/>
        </dgm:presLayoutVars>
      </dgm:prSet>
      <dgm:spPr/>
    </dgm:pt>
    <dgm:pt modelId="{95310364-983B-4288-9D78-A21CF69A73CD}" type="pres">
      <dgm:prSet presAssocID="{36676271-F206-4006-8803-6C083F376105}" presName="connSite1" presStyleCnt="0"/>
      <dgm:spPr/>
    </dgm:pt>
  </dgm:ptLst>
  <dgm:cxnLst>
    <dgm:cxn modelId="{EE8BF803-104B-4790-8A00-80513B8FF88D}" type="presOf" srcId="{653AA6F2-79E3-40CD-A137-DB4480869BC8}" destId="{1E110AC6-CEBC-43B6-9C01-324C8EA264F7}" srcOrd="0" destOrd="0" presId="urn:microsoft.com/office/officeart/2005/8/layout/hProcess4"/>
    <dgm:cxn modelId="{C5A84805-2427-4670-B82B-2F164E869809}" type="presOf" srcId="{0E312324-4B05-4B0C-BE07-E32A848158F0}" destId="{1E110AC6-CEBC-43B6-9C01-324C8EA264F7}" srcOrd="0" destOrd="1" presId="urn:microsoft.com/office/officeart/2005/8/layout/hProcess4"/>
    <dgm:cxn modelId="{EBD4A708-104C-483D-BEDB-65392A7B7E93}" type="presOf" srcId="{90307F44-D480-4ED9-8893-FDC506C0E2DD}" destId="{05FC6FF4-5D65-434D-83B5-61051F19977E}" srcOrd="0" destOrd="2" presId="urn:microsoft.com/office/officeart/2005/8/layout/hProcess4"/>
    <dgm:cxn modelId="{B10FC70C-CF88-41F3-AEC6-3898A91E47F5}" type="presOf" srcId="{A27D0FAB-6096-4CF9-99EE-82F01DEC3D5A}" destId="{E4504AEC-333C-411F-9867-731891981816}" srcOrd="0" destOrd="0" presId="urn:microsoft.com/office/officeart/2005/8/layout/hProcess4"/>
    <dgm:cxn modelId="{64C4C713-5F04-4DF2-9CE1-A509C839E4AC}" type="presOf" srcId="{06C47E92-0452-4812-9FB1-5C875E8DB833}" destId="{B6162010-3891-4BB9-8B3F-66389639D384}" srcOrd="0" destOrd="0" presId="urn:microsoft.com/office/officeart/2005/8/layout/hProcess4"/>
    <dgm:cxn modelId="{CADCE419-0C17-49A2-9F44-EE5183640237}" type="presOf" srcId="{BBD92842-4531-42E7-8035-7005F946BB23}" destId="{1AFBB530-D092-43C9-9477-767B5B2D01C5}" srcOrd="1" destOrd="0" presId="urn:microsoft.com/office/officeart/2005/8/layout/hProcess4"/>
    <dgm:cxn modelId="{FEFA521B-B35F-496F-8AFE-A09DA55B0F5C}" srcId="{6A9EA5F4-88D4-426E-8C51-D19E494BF83B}" destId="{90307F44-D480-4ED9-8893-FDC506C0E2DD}" srcOrd="2" destOrd="0" parTransId="{30942FA1-E45C-45BE-B0C9-310BA2E6F938}" sibTransId="{A35BBA52-14EC-41AA-9A95-AF03F7538539}"/>
    <dgm:cxn modelId="{6DC3B125-33AB-404A-9771-47EF561B1F15}" type="presOf" srcId="{BBD92842-4531-42E7-8035-7005F946BB23}" destId="{05FC6FF4-5D65-434D-83B5-61051F19977E}" srcOrd="0" destOrd="0" presId="urn:microsoft.com/office/officeart/2005/8/layout/hProcess4"/>
    <dgm:cxn modelId="{1A46D22B-A870-48D7-9B1F-C1B43D219AF9}" type="presOf" srcId="{2CCC75DB-CE5F-482E-B901-42334C5BC934}" destId="{B6B39B75-7002-4F28-B233-9A40EB5597CE}" srcOrd="0" destOrd="3" presId="urn:microsoft.com/office/officeart/2005/8/layout/hProcess4"/>
    <dgm:cxn modelId="{2E553932-6008-42C6-A703-800F933DFB1C}" type="presOf" srcId="{12A6AD6F-651C-4104-A3CE-F483894A00B6}" destId="{B6B39B75-7002-4F28-B233-9A40EB5597CE}" srcOrd="0" destOrd="2" presId="urn:microsoft.com/office/officeart/2005/8/layout/hProcess4"/>
    <dgm:cxn modelId="{07973034-F17E-4BA6-8760-53181CAAF3E0}" type="presOf" srcId="{90307F44-D480-4ED9-8893-FDC506C0E2DD}" destId="{1AFBB530-D092-43C9-9477-767B5B2D01C5}" srcOrd="1" destOrd="2" presId="urn:microsoft.com/office/officeart/2005/8/layout/hProcess4"/>
    <dgm:cxn modelId="{7302823B-AC79-45B8-A41D-3AAA6F04F76C}" type="presOf" srcId="{37026EAA-E736-4EF6-B982-2347AC4C3497}" destId="{DC149188-3635-4DFD-AED7-BE5798933A0B}" srcOrd="0" destOrd="0" presId="urn:microsoft.com/office/officeart/2005/8/layout/hProcess4"/>
    <dgm:cxn modelId="{0A7A7C3E-D301-448D-9499-8D1C2A123C0C}" type="presOf" srcId="{3B7421F3-DC37-439B-AB60-B07183CC4E32}" destId="{21F5AD1A-43F6-4C2E-B619-7412D76CBC65}" srcOrd="1" destOrd="2" presId="urn:microsoft.com/office/officeart/2005/8/layout/hProcess4"/>
    <dgm:cxn modelId="{A52F2861-8DFD-406F-BEE3-44EFA7E6B14F}" srcId="{A27D0FAB-6096-4CF9-99EE-82F01DEC3D5A}" destId="{36676271-F206-4006-8803-6C083F376105}" srcOrd="2" destOrd="0" parTransId="{E4D6ECCD-A882-4383-8C5D-874063030C87}" sibTransId="{C288D6EB-BA03-43F6-8B00-01FF3E967600}"/>
    <dgm:cxn modelId="{60F5F548-B26E-40CD-AB32-7AC3CB5B0929}" type="presOf" srcId="{0E312324-4B05-4B0C-BE07-E32A848158F0}" destId="{21F5AD1A-43F6-4C2E-B619-7412D76CBC65}" srcOrd="1" destOrd="1" presId="urn:microsoft.com/office/officeart/2005/8/layout/hProcess4"/>
    <dgm:cxn modelId="{89DB8949-A91F-4E38-ADBF-6BA619E224C9}" type="presOf" srcId="{34E4B3B7-061B-4C29-AECA-0EEBA8BE357C}" destId="{BE3238ED-B666-4F11-BC03-F8312C81A4F6}" srcOrd="1" destOrd="1" presId="urn:microsoft.com/office/officeart/2005/8/layout/hProcess4"/>
    <dgm:cxn modelId="{4FF6FC4A-7883-4B80-B3E1-8D3B4ADB84B6}" srcId="{37026EAA-E736-4EF6-B982-2347AC4C3497}" destId="{34E4B3B7-061B-4C29-AECA-0EEBA8BE357C}" srcOrd="1" destOrd="0" parTransId="{181E8ED8-5996-4BC7-9926-CA3FB0623118}" sibTransId="{EBBC463D-13A0-4AE8-BDF6-32069227BECF}"/>
    <dgm:cxn modelId="{CB5A8354-5430-49F6-8CDE-7A7C73BE7EDF}" srcId="{6A9EA5F4-88D4-426E-8C51-D19E494BF83B}" destId="{2952CD1E-251F-4DA5-A0DE-CE72881B253B}" srcOrd="1" destOrd="0" parTransId="{E643C188-A83F-437C-91B5-A406C487ED57}" sibTransId="{0AAC6946-37D0-436C-9CBC-7B3CB7B959CF}"/>
    <dgm:cxn modelId="{01432F55-34FE-488E-A207-DDED16B3DFD1}" type="presOf" srcId="{6A9EA5F4-88D4-426E-8C51-D19E494BF83B}" destId="{D115DB7E-B785-45AE-AF96-E96434FC3706}" srcOrd="0" destOrd="0" presId="urn:microsoft.com/office/officeart/2005/8/layout/hProcess4"/>
    <dgm:cxn modelId="{1145E957-F791-4960-8510-ACBE0D77328D}" type="presOf" srcId="{36676271-F206-4006-8803-6C083F376105}" destId="{F667EF3E-D283-4841-91D0-93B9BC42F95E}" srcOrd="0" destOrd="0" presId="urn:microsoft.com/office/officeart/2005/8/layout/hProcess4"/>
    <dgm:cxn modelId="{60899784-14D2-4C46-AD08-2C3F59809C4A}" type="presOf" srcId="{3B7421F3-DC37-439B-AB60-B07183CC4E32}" destId="{1E110AC6-CEBC-43B6-9C01-324C8EA264F7}" srcOrd="0" destOrd="2" presId="urn:microsoft.com/office/officeart/2005/8/layout/hProcess4"/>
    <dgm:cxn modelId="{D3EE228B-A948-4592-9A54-EB01BBEB419C}" srcId="{36676271-F206-4006-8803-6C083F376105}" destId="{3B7421F3-DC37-439B-AB60-B07183CC4E32}" srcOrd="2" destOrd="0" parTransId="{4BA185D2-027F-4581-9142-26B15D45773E}" sibTransId="{3EFAED55-97F7-4A92-855C-E3A475D5DD52}"/>
    <dgm:cxn modelId="{C16B178C-94A9-442F-9502-72140F5A5584}" type="presOf" srcId="{FF42A923-8EF2-4827-879F-140494067892}" destId="{BE3238ED-B666-4F11-BC03-F8312C81A4F6}" srcOrd="1" destOrd="5" presId="urn:microsoft.com/office/officeart/2005/8/layout/hProcess4"/>
    <dgm:cxn modelId="{26CD8F8F-EC51-4C52-8EDE-02E76F6008A6}" type="presOf" srcId="{653AA6F2-79E3-40CD-A137-DB4480869BC8}" destId="{21F5AD1A-43F6-4C2E-B619-7412D76CBC65}" srcOrd="1" destOrd="0" presId="urn:microsoft.com/office/officeart/2005/8/layout/hProcess4"/>
    <dgm:cxn modelId="{119A2490-BB55-45F8-AA13-F4CB21DE2A9C}" type="presOf" srcId="{12A6AD6F-651C-4104-A3CE-F483894A00B6}" destId="{BE3238ED-B666-4F11-BC03-F8312C81A4F6}" srcOrd="1" destOrd="2" presId="urn:microsoft.com/office/officeart/2005/8/layout/hProcess4"/>
    <dgm:cxn modelId="{4CA3559E-EA6D-4984-B167-797E0DAE926A}" srcId="{A27D0FAB-6096-4CF9-99EE-82F01DEC3D5A}" destId="{37026EAA-E736-4EF6-B982-2347AC4C3497}" srcOrd="1" destOrd="0" parTransId="{0133389B-4ED6-4B85-A8A9-567ED022AB1D}" sibTransId="{A69BFE6D-0263-4623-8AB4-9EB84079C2EA}"/>
    <dgm:cxn modelId="{7F6A84A3-723B-4982-A9C9-F008B5122E58}" srcId="{37026EAA-E736-4EF6-B982-2347AC4C3497}" destId="{12A6AD6F-651C-4104-A3CE-F483894A00B6}" srcOrd="2" destOrd="0" parTransId="{9BAD2A89-7682-4AA8-BDBD-5D0D7364FC27}" sibTransId="{ACBCB8E4-21A7-4FE1-8D20-34C93114FDBF}"/>
    <dgm:cxn modelId="{2B23C4A5-D7D6-49BA-9E68-C8CAF623A2EC}" type="presOf" srcId="{FF42A923-8EF2-4827-879F-140494067892}" destId="{B6B39B75-7002-4F28-B233-9A40EB5597CE}" srcOrd="0" destOrd="5" presId="urn:microsoft.com/office/officeart/2005/8/layout/hProcess4"/>
    <dgm:cxn modelId="{240D06A8-2E73-4E77-A586-AD46A6D2D13E}" srcId="{37026EAA-E736-4EF6-B982-2347AC4C3497}" destId="{24E88DEB-D6F0-493A-B80F-E8D92599F47D}" srcOrd="4" destOrd="0" parTransId="{CA8DD2BF-6AD9-4EF1-9747-3776663C07F3}" sibTransId="{D3A2265D-D930-4507-BFC9-6C55AEB11159}"/>
    <dgm:cxn modelId="{18AECFAB-A0A9-4540-B100-B334BF8488E9}" srcId="{6A9EA5F4-88D4-426E-8C51-D19E494BF83B}" destId="{BBD92842-4531-42E7-8035-7005F946BB23}" srcOrd="0" destOrd="0" parTransId="{34F88ED8-FD4E-464D-ADD0-A17A7459A892}" sibTransId="{3A23A2F6-D4E2-402B-A198-521A3EAD8E1B}"/>
    <dgm:cxn modelId="{944994B1-A327-4A29-8C1E-E25FFCB6298A}" type="presOf" srcId="{34E4B3B7-061B-4C29-AECA-0EEBA8BE357C}" destId="{B6B39B75-7002-4F28-B233-9A40EB5597CE}" srcOrd="0" destOrd="1" presId="urn:microsoft.com/office/officeart/2005/8/layout/hProcess4"/>
    <dgm:cxn modelId="{5CB390B3-BDDD-4CCC-8AC6-DDD398AAF50F}" type="presOf" srcId="{24E88DEB-D6F0-493A-B80F-E8D92599F47D}" destId="{B6B39B75-7002-4F28-B233-9A40EB5597CE}" srcOrd="0" destOrd="4" presId="urn:microsoft.com/office/officeart/2005/8/layout/hProcess4"/>
    <dgm:cxn modelId="{15773AB4-0789-407A-8C6E-5FDFEF17B82E}" type="presOf" srcId="{7D27C07B-CE57-4DDF-B9BD-75D8BF03DC95}" destId="{BE3238ED-B666-4F11-BC03-F8312C81A4F6}" srcOrd="1" destOrd="0" presId="urn:microsoft.com/office/officeart/2005/8/layout/hProcess4"/>
    <dgm:cxn modelId="{62F1DEB6-89C5-401F-88A4-E0734FAB9EEF}" srcId="{36676271-F206-4006-8803-6C083F376105}" destId="{0E312324-4B05-4B0C-BE07-E32A848158F0}" srcOrd="1" destOrd="0" parTransId="{DA52D2BA-05CC-4BC4-837F-CE4A91144CA8}" sibTransId="{C719974B-F3FC-43AB-93E8-AEC0AB03289E}"/>
    <dgm:cxn modelId="{D66949BA-5EA9-48FE-A612-BB0BABFC55FA}" srcId="{36676271-F206-4006-8803-6C083F376105}" destId="{653AA6F2-79E3-40CD-A137-DB4480869BC8}" srcOrd="0" destOrd="0" parTransId="{068D6C41-28E8-4990-B70B-0349E89C8AC4}" sibTransId="{1CCC4413-18EC-4021-9D61-E2A41395885A}"/>
    <dgm:cxn modelId="{E8AB9DBA-26CA-4B02-8176-5D5A508E3A1A}" type="presOf" srcId="{2952CD1E-251F-4DA5-A0DE-CE72881B253B}" destId="{05FC6FF4-5D65-434D-83B5-61051F19977E}" srcOrd="0" destOrd="1" presId="urn:microsoft.com/office/officeart/2005/8/layout/hProcess4"/>
    <dgm:cxn modelId="{A1F19EC3-8E94-44D2-9FE9-9431CB9A1FE7}" srcId="{37026EAA-E736-4EF6-B982-2347AC4C3497}" destId="{FF42A923-8EF2-4827-879F-140494067892}" srcOrd="5" destOrd="0" parTransId="{7A629B0A-669F-4807-A01D-6736B021BC7B}" sibTransId="{0D7E5003-D04D-49AC-BCAB-F54679B1E3CE}"/>
    <dgm:cxn modelId="{28BD75D3-1552-4574-8A6A-561EB328B22E}" type="presOf" srcId="{A69BFE6D-0263-4623-8AB4-9EB84079C2EA}" destId="{FFD3A12F-BC77-46E3-A052-B859E4DB9813}" srcOrd="0" destOrd="0" presId="urn:microsoft.com/office/officeart/2005/8/layout/hProcess4"/>
    <dgm:cxn modelId="{B9C2E4D5-7324-4B1D-B5FE-2979135F2145}" type="presOf" srcId="{24E88DEB-D6F0-493A-B80F-E8D92599F47D}" destId="{BE3238ED-B666-4F11-BC03-F8312C81A4F6}" srcOrd="1" destOrd="4" presId="urn:microsoft.com/office/officeart/2005/8/layout/hProcess4"/>
    <dgm:cxn modelId="{E94792D8-2910-442D-9A9A-BECFB3794D36}" srcId="{A27D0FAB-6096-4CF9-99EE-82F01DEC3D5A}" destId="{6A9EA5F4-88D4-426E-8C51-D19E494BF83B}" srcOrd="0" destOrd="0" parTransId="{12B882A7-64BB-4DE2-B1A9-ECE746E5B1BA}" sibTransId="{06C47E92-0452-4812-9FB1-5C875E8DB833}"/>
    <dgm:cxn modelId="{DF4363DC-13AA-4926-AADD-6D0501908FFD}" type="presOf" srcId="{2952CD1E-251F-4DA5-A0DE-CE72881B253B}" destId="{1AFBB530-D092-43C9-9477-767B5B2D01C5}" srcOrd="1" destOrd="1" presId="urn:microsoft.com/office/officeart/2005/8/layout/hProcess4"/>
    <dgm:cxn modelId="{17EE92DD-A393-48D0-BE2E-57F6DCBF86FA}" srcId="{37026EAA-E736-4EF6-B982-2347AC4C3497}" destId="{2CCC75DB-CE5F-482E-B901-42334C5BC934}" srcOrd="3" destOrd="0" parTransId="{9B1CC0B3-C5A6-4334-8365-2CE4526A17CB}" sibTransId="{681F444D-5DFB-404D-9EC5-B30C3415278D}"/>
    <dgm:cxn modelId="{EEF14FE9-1CDD-4473-A8FF-3A9445857FF9}" type="presOf" srcId="{2CCC75DB-CE5F-482E-B901-42334C5BC934}" destId="{BE3238ED-B666-4F11-BC03-F8312C81A4F6}" srcOrd="1" destOrd="3" presId="urn:microsoft.com/office/officeart/2005/8/layout/hProcess4"/>
    <dgm:cxn modelId="{EEB037F0-9841-4377-A3C7-64BEE185807A}" type="presOf" srcId="{7D27C07B-CE57-4DDF-B9BD-75D8BF03DC95}" destId="{B6B39B75-7002-4F28-B233-9A40EB5597CE}" srcOrd="0" destOrd="0" presId="urn:microsoft.com/office/officeart/2005/8/layout/hProcess4"/>
    <dgm:cxn modelId="{693E19FA-D2F2-44B0-ACED-743F7BDD28D5}" srcId="{37026EAA-E736-4EF6-B982-2347AC4C3497}" destId="{7D27C07B-CE57-4DDF-B9BD-75D8BF03DC95}" srcOrd="0" destOrd="0" parTransId="{61553CBC-01BC-4171-A317-4736ACCF0148}" sibTransId="{E89A5D12-98CE-41BC-9A67-07F5EAF136D1}"/>
    <dgm:cxn modelId="{6A542623-257E-46C9-AA31-F886BA3FBC0F}" type="presParOf" srcId="{E4504AEC-333C-411F-9867-731891981816}" destId="{F0875ADA-C6B4-49C0-BB5A-FAB3842B3FED}" srcOrd="0" destOrd="0" presId="urn:microsoft.com/office/officeart/2005/8/layout/hProcess4"/>
    <dgm:cxn modelId="{111E160D-D5CD-47D6-8888-D6126E4F0918}" type="presParOf" srcId="{E4504AEC-333C-411F-9867-731891981816}" destId="{1123AA05-4C4C-4EBF-B219-6F834DE9A92A}" srcOrd="1" destOrd="0" presId="urn:microsoft.com/office/officeart/2005/8/layout/hProcess4"/>
    <dgm:cxn modelId="{CC0D4FE0-D7F2-4D3D-BEA8-84D13E3126C3}" type="presParOf" srcId="{E4504AEC-333C-411F-9867-731891981816}" destId="{00FCDEF3-709F-45B4-8092-4031B48A019B}" srcOrd="2" destOrd="0" presId="urn:microsoft.com/office/officeart/2005/8/layout/hProcess4"/>
    <dgm:cxn modelId="{5DB53F1B-C64E-4811-94A6-53FEA2D5A31A}" type="presParOf" srcId="{00FCDEF3-709F-45B4-8092-4031B48A019B}" destId="{45CFB7C6-6903-4B55-90D8-C3A93B687651}" srcOrd="0" destOrd="0" presId="urn:microsoft.com/office/officeart/2005/8/layout/hProcess4"/>
    <dgm:cxn modelId="{389F4260-C324-4457-9335-72F9B0A22045}" type="presParOf" srcId="{45CFB7C6-6903-4B55-90D8-C3A93B687651}" destId="{3B160288-5CB8-4804-A7F0-B3F5644AD0D8}" srcOrd="0" destOrd="0" presId="urn:microsoft.com/office/officeart/2005/8/layout/hProcess4"/>
    <dgm:cxn modelId="{1BD4F08E-F19A-4CD4-B96A-36A1BDE41C74}" type="presParOf" srcId="{45CFB7C6-6903-4B55-90D8-C3A93B687651}" destId="{05FC6FF4-5D65-434D-83B5-61051F19977E}" srcOrd="1" destOrd="0" presId="urn:microsoft.com/office/officeart/2005/8/layout/hProcess4"/>
    <dgm:cxn modelId="{29972A2D-E22D-4FA5-9724-BD47A0FB5EF0}" type="presParOf" srcId="{45CFB7C6-6903-4B55-90D8-C3A93B687651}" destId="{1AFBB530-D092-43C9-9477-767B5B2D01C5}" srcOrd="2" destOrd="0" presId="urn:microsoft.com/office/officeart/2005/8/layout/hProcess4"/>
    <dgm:cxn modelId="{3E6F50C5-50D9-4205-BD01-800729FC629A}" type="presParOf" srcId="{45CFB7C6-6903-4B55-90D8-C3A93B687651}" destId="{D115DB7E-B785-45AE-AF96-E96434FC3706}" srcOrd="3" destOrd="0" presId="urn:microsoft.com/office/officeart/2005/8/layout/hProcess4"/>
    <dgm:cxn modelId="{079D6E64-E738-4824-AB7B-679F07B65103}" type="presParOf" srcId="{45CFB7C6-6903-4B55-90D8-C3A93B687651}" destId="{FA5F7881-3A79-4987-AEF8-F77DC57159ED}" srcOrd="4" destOrd="0" presId="urn:microsoft.com/office/officeart/2005/8/layout/hProcess4"/>
    <dgm:cxn modelId="{62A23335-918C-42AF-B041-487B00E03727}" type="presParOf" srcId="{00FCDEF3-709F-45B4-8092-4031B48A019B}" destId="{B6162010-3891-4BB9-8B3F-66389639D384}" srcOrd="1" destOrd="0" presId="urn:microsoft.com/office/officeart/2005/8/layout/hProcess4"/>
    <dgm:cxn modelId="{BFF0F5CD-0DF8-4A5F-933D-AECA1D3198F4}" type="presParOf" srcId="{00FCDEF3-709F-45B4-8092-4031B48A019B}" destId="{468E195C-1D6E-4548-8D8D-DA1F4D76498D}" srcOrd="2" destOrd="0" presId="urn:microsoft.com/office/officeart/2005/8/layout/hProcess4"/>
    <dgm:cxn modelId="{353CF30B-56D4-4766-886C-2D3FDA2B5461}" type="presParOf" srcId="{468E195C-1D6E-4548-8D8D-DA1F4D76498D}" destId="{49BCAC27-B161-4F15-930E-473CB42FF440}" srcOrd="0" destOrd="0" presId="urn:microsoft.com/office/officeart/2005/8/layout/hProcess4"/>
    <dgm:cxn modelId="{81FAED69-EA10-4E98-B32A-16633F025222}" type="presParOf" srcId="{468E195C-1D6E-4548-8D8D-DA1F4D76498D}" destId="{B6B39B75-7002-4F28-B233-9A40EB5597CE}" srcOrd="1" destOrd="0" presId="urn:microsoft.com/office/officeart/2005/8/layout/hProcess4"/>
    <dgm:cxn modelId="{003941A8-F77A-4661-A841-AE32956C0160}" type="presParOf" srcId="{468E195C-1D6E-4548-8D8D-DA1F4D76498D}" destId="{BE3238ED-B666-4F11-BC03-F8312C81A4F6}" srcOrd="2" destOrd="0" presId="urn:microsoft.com/office/officeart/2005/8/layout/hProcess4"/>
    <dgm:cxn modelId="{2090D2A4-C050-43AD-92D0-5FD7FD7C9C5D}" type="presParOf" srcId="{468E195C-1D6E-4548-8D8D-DA1F4D76498D}" destId="{DC149188-3635-4DFD-AED7-BE5798933A0B}" srcOrd="3" destOrd="0" presId="urn:microsoft.com/office/officeart/2005/8/layout/hProcess4"/>
    <dgm:cxn modelId="{BF805C4A-174C-453F-BD7B-03F25BCB4074}" type="presParOf" srcId="{468E195C-1D6E-4548-8D8D-DA1F4D76498D}" destId="{D8025B12-44DE-4388-9FB9-CB6BD637EAE6}" srcOrd="4" destOrd="0" presId="urn:microsoft.com/office/officeart/2005/8/layout/hProcess4"/>
    <dgm:cxn modelId="{9AAC6CE6-E2AC-480A-9557-2A3A3EB2FCF8}" type="presParOf" srcId="{00FCDEF3-709F-45B4-8092-4031B48A019B}" destId="{FFD3A12F-BC77-46E3-A052-B859E4DB9813}" srcOrd="3" destOrd="0" presId="urn:microsoft.com/office/officeart/2005/8/layout/hProcess4"/>
    <dgm:cxn modelId="{58383F22-9A4B-4C28-91E5-2C4A83D7BD68}" type="presParOf" srcId="{00FCDEF3-709F-45B4-8092-4031B48A019B}" destId="{24E21EA0-205D-441A-A68E-C879C018444B}" srcOrd="4" destOrd="0" presId="urn:microsoft.com/office/officeart/2005/8/layout/hProcess4"/>
    <dgm:cxn modelId="{EC4B7976-F910-48B6-A10C-AAE1E97154E6}" type="presParOf" srcId="{24E21EA0-205D-441A-A68E-C879C018444B}" destId="{0A8E04B3-BEF3-4F22-9AEB-28956FE89E47}" srcOrd="0" destOrd="0" presId="urn:microsoft.com/office/officeart/2005/8/layout/hProcess4"/>
    <dgm:cxn modelId="{2C98A379-2812-4EA9-8443-6494C6603981}" type="presParOf" srcId="{24E21EA0-205D-441A-A68E-C879C018444B}" destId="{1E110AC6-CEBC-43B6-9C01-324C8EA264F7}" srcOrd="1" destOrd="0" presId="urn:microsoft.com/office/officeart/2005/8/layout/hProcess4"/>
    <dgm:cxn modelId="{2114BDA5-DD1A-480D-9B07-BBB2FFE87BC4}" type="presParOf" srcId="{24E21EA0-205D-441A-A68E-C879C018444B}" destId="{21F5AD1A-43F6-4C2E-B619-7412D76CBC65}" srcOrd="2" destOrd="0" presId="urn:microsoft.com/office/officeart/2005/8/layout/hProcess4"/>
    <dgm:cxn modelId="{73C9F327-2383-4839-A5EA-3BE8FDE34485}" type="presParOf" srcId="{24E21EA0-205D-441A-A68E-C879C018444B}" destId="{F667EF3E-D283-4841-91D0-93B9BC42F95E}" srcOrd="3" destOrd="0" presId="urn:microsoft.com/office/officeart/2005/8/layout/hProcess4"/>
    <dgm:cxn modelId="{33A1880D-0446-4933-9E81-C0F19A646C79}" type="presParOf" srcId="{24E21EA0-205D-441A-A68E-C879C018444B}" destId="{95310364-983B-4288-9D78-A21CF69A73CD}"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C6FF4-5D65-434D-83B5-61051F19977E}">
      <dsp:nvSpPr>
        <dsp:cNvPr id="0" name=""/>
        <dsp:cNvSpPr/>
      </dsp:nvSpPr>
      <dsp:spPr>
        <a:xfrm>
          <a:off x="2683" y="1884521"/>
          <a:ext cx="2376593" cy="196019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Alignment of strategic goals and equity metrics</a:t>
          </a:r>
        </a:p>
        <a:p>
          <a:pPr marL="114300" lvl="1" indent="-114300" algn="l" defTabSz="577850">
            <a:lnSpc>
              <a:spcPct val="90000"/>
            </a:lnSpc>
            <a:spcBef>
              <a:spcPct val="0"/>
            </a:spcBef>
            <a:spcAft>
              <a:spcPct val="15000"/>
            </a:spcAft>
            <a:buChar char="•"/>
          </a:pPr>
          <a:r>
            <a:rPr lang="en-US" sz="1300" b="1" kern="1200" dirty="0">
              <a:solidFill>
                <a:srgbClr val="C00000"/>
              </a:solidFill>
            </a:rPr>
            <a:t>College Reorganization to align </a:t>
          </a:r>
          <a:r>
            <a:rPr lang="en-US" sz="1300" b="1" kern="1200" dirty="0">
              <a:solidFill>
                <a:srgbClr val="C00000"/>
              </a:solidFill>
              <a:latin typeface="Arial"/>
            </a:rPr>
            <a:t>equity</a:t>
          </a:r>
          <a:r>
            <a:rPr lang="en-US" sz="1300" b="1" kern="1200" dirty="0">
              <a:solidFill>
                <a:srgbClr val="C00000"/>
              </a:solidFill>
            </a:rPr>
            <a:t> programs under Planning &amp; Development</a:t>
          </a:r>
        </a:p>
        <a:p>
          <a:pPr marL="114300" lvl="1" indent="-114300" algn="l" defTabSz="577850" rtl="0">
            <a:lnSpc>
              <a:spcPct val="90000"/>
            </a:lnSpc>
            <a:spcBef>
              <a:spcPct val="0"/>
            </a:spcBef>
            <a:spcAft>
              <a:spcPct val="15000"/>
            </a:spcAft>
            <a:buChar char="•"/>
          </a:pPr>
          <a:r>
            <a:rPr lang="en-US" sz="1300" kern="1200" dirty="0"/>
            <a:t>Equity </a:t>
          </a:r>
          <a:r>
            <a:rPr lang="en-US" sz="1300" kern="1200" dirty="0">
              <a:latin typeface="Arial"/>
            </a:rPr>
            <a:t>Summer Bridge and FYE with Title V Grant</a:t>
          </a:r>
          <a:endParaRPr lang="en-US" sz="1300" kern="1200" dirty="0"/>
        </a:p>
      </dsp:txBody>
      <dsp:txXfrm>
        <a:off x="47792" y="1929630"/>
        <a:ext cx="2286375" cy="1449933"/>
      </dsp:txXfrm>
    </dsp:sp>
    <dsp:sp modelId="{B6162010-3891-4BB9-8B3F-66389639D384}">
      <dsp:nvSpPr>
        <dsp:cNvPr id="0" name=""/>
        <dsp:cNvSpPr/>
      </dsp:nvSpPr>
      <dsp:spPr>
        <a:xfrm>
          <a:off x="1367352" y="2455839"/>
          <a:ext cx="2466621" cy="2466621"/>
        </a:xfrm>
        <a:prstGeom prst="leftCircularArrow">
          <a:avLst>
            <a:gd name="adj1" fmla="val 2533"/>
            <a:gd name="adj2" fmla="val 307233"/>
            <a:gd name="adj3" fmla="val 2082744"/>
            <a:gd name="adj4" fmla="val 9024489"/>
            <a:gd name="adj5" fmla="val 295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15DB7E-B785-45AE-AF96-E96434FC3706}">
      <dsp:nvSpPr>
        <dsp:cNvPr id="0" name=""/>
        <dsp:cNvSpPr/>
      </dsp:nvSpPr>
      <dsp:spPr>
        <a:xfrm>
          <a:off x="530815" y="3424672"/>
          <a:ext cx="2112527" cy="84008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Strategic Planning</a:t>
          </a:r>
        </a:p>
      </dsp:txBody>
      <dsp:txXfrm>
        <a:off x="555420" y="3449277"/>
        <a:ext cx="2063317" cy="790872"/>
      </dsp:txXfrm>
    </dsp:sp>
    <dsp:sp modelId="{B6B39B75-7002-4F28-B233-9A40EB5597CE}">
      <dsp:nvSpPr>
        <dsp:cNvPr id="0" name=""/>
        <dsp:cNvSpPr/>
      </dsp:nvSpPr>
      <dsp:spPr>
        <a:xfrm>
          <a:off x="2940878" y="1884521"/>
          <a:ext cx="2376593" cy="196019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latin typeface="Arial"/>
            </a:rPr>
            <a:t>LFM Team: Faculty Impact Study</a:t>
          </a:r>
          <a:endParaRPr lang="en-US" sz="1300" kern="1200" dirty="0"/>
        </a:p>
        <a:p>
          <a:pPr marL="114300" lvl="1" indent="-114300" algn="l" defTabSz="577850">
            <a:lnSpc>
              <a:spcPct val="90000"/>
            </a:lnSpc>
            <a:spcBef>
              <a:spcPct val="0"/>
            </a:spcBef>
            <a:spcAft>
              <a:spcPct val="15000"/>
            </a:spcAft>
            <a:buChar char="•"/>
          </a:pPr>
          <a:r>
            <a:rPr lang="en-US" sz="1300" b="1" kern="1200" dirty="0">
              <a:solidFill>
                <a:srgbClr val="FF0000"/>
              </a:solidFill>
            </a:rPr>
            <a:t>Faculty Teaching Institute </a:t>
          </a:r>
        </a:p>
        <a:p>
          <a:pPr marL="114300" lvl="1" indent="-114300" algn="l" defTabSz="577850" rtl="0">
            <a:lnSpc>
              <a:spcPct val="90000"/>
            </a:lnSpc>
            <a:spcBef>
              <a:spcPct val="0"/>
            </a:spcBef>
            <a:spcAft>
              <a:spcPct val="15000"/>
            </a:spcAft>
            <a:buChar char="•"/>
          </a:pPr>
          <a:r>
            <a:rPr lang="en-US" sz="1300" kern="1200" dirty="0">
              <a:latin typeface="Arial"/>
            </a:rPr>
            <a:t>Proposal for</a:t>
          </a:r>
          <a:r>
            <a:rPr lang="en-US" sz="1300" kern="1200" dirty="0"/>
            <a:t> Caring Campus</a:t>
          </a:r>
        </a:p>
        <a:p>
          <a:pPr marL="114300" lvl="1" indent="-114300" algn="l" defTabSz="577850" rtl="0">
            <a:lnSpc>
              <a:spcPct val="90000"/>
            </a:lnSpc>
            <a:spcBef>
              <a:spcPct val="0"/>
            </a:spcBef>
            <a:spcAft>
              <a:spcPct val="15000"/>
            </a:spcAft>
            <a:buChar char="•"/>
          </a:pPr>
          <a:r>
            <a:rPr lang="en-US" sz="1300" kern="1200" dirty="0"/>
            <a:t>Annual </a:t>
          </a:r>
          <a:r>
            <a:rPr lang="en-US" sz="1300" kern="1200" dirty="0">
              <a:latin typeface="Arial"/>
            </a:rPr>
            <a:t>DEIA Summit</a:t>
          </a:r>
          <a:endParaRPr lang="en-US" sz="1300" kern="1200" dirty="0"/>
        </a:p>
        <a:p>
          <a:pPr marL="114300" lvl="1" indent="-114300" algn="l" defTabSz="577850">
            <a:lnSpc>
              <a:spcPct val="90000"/>
            </a:lnSpc>
            <a:spcBef>
              <a:spcPct val="0"/>
            </a:spcBef>
            <a:spcAft>
              <a:spcPct val="15000"/>
            </a:spcAft>
            <a:buChar char="•"/>
          </a:pPr>
          <a:endParaRPr lang="en-US" sz="1300" b="1" kern="1200" dirty="0">
            <a:solidFill>
              <a:srgbClr val="C00000"/>
            </a:solidFill>
          </a:endParaRPr>
        </a:p>
        <a:p>
          <a:pPr marL="114300" lvl="1" indent="-114300" algn="l" defTabSz="577850">
            <a:lnSpc>
              <a:spcPct val="90000"/>
            </a:lnSpc>
            <a:spcBef>
              <a:spcPct val="0"/>
            </a:spcBef>
            <a:spcAft>
              <a:spcPct val="15000"/>
            </a:spcAft>
            <a:buChar char="•"/>
          </a:pPr>
          <a:endParaRPr lang="en-US" sz="1300" kern="1200"/>
        </a:p>
      </dsp:txBody>
      <dsp:txXfrm>
        <a:off x="2985987" y="2349671"/>
        <a:ext cx="2286375" cy="1449933"/>
      </dsp:txXfrm>
    </dsp:sp>
    <dsp:sp modelId="{FFD3A12F-BC77-46E3-A052-B859E4DB9813}">
      <dsp:nvSpPr>
        <dsp:cNvPr id="0" name=""/>
        <dsp:cNvSpPr/>
      </dsp:nvSpPr>
      <dsp:spPr>
        <a:xfrm>
          <a:off x="4285742" y="729916"/>
          <a:ext cx="2770297" cy="2770297"/>
        </a:xfrm>
        <a:prstGeom prst="circularArrow">
          <a:avLst>
            <a:gd name="adj1" fmla="val 2255"/>
            <a:gd name="adj2" fmla="val 271805"/>
            <a:gd name="adj3" fmla="val 19552685"/>
            <a:gd name="adj4" fmla="val 12575511"/>
            <a:gd name="adj5" fmla="val 263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49188-3635-4DFD-AED7-BE5798933A0B}">
      <dsp:nvSpPr>
        <dsp:cNvPr id="0" name=""/>
        <dsp:cNvSpPr/>
      </dsp:nvSpPr>
      <dsp:spPr>
        <a:xfrm>
          <a:off x="3469010" y="1464479"/>
          <a:ext cx="2112527" cy="84008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Professional Development</a:t>
          </a:r>
        </a:p>
      </dsp:txBody>
      <dsp:txXfrm>
        <a:off x="3493615" y="1489084"/>
        <a:ext cx="2063317" cy="790872"/>
      </dsp:txXfrm>
    </dsp:sp>
    <dsp:sp modelId="{1E110AC6-CEBC-43B6-9C01-324C8EA264F7}">
      <dsp:nvSpPr>
        <dsp:cNvPr id="0" name=""/>
        <dsp:cNvSpPr/>
      </dsp:nvSpPr>
      <dsp:spPr>
        <a:xfrm>
          <a:off x="5879073" y="1884521"/>
          <a:ext cx="2376593" cy="196019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Website, with a focus on self-service</a:t>
          </a:r>
        </a:p>
        <a:p>
          <a:pPr marL="114300" lvl="1" indent="-114300" algn="l" defTabSz="577850">
            <a:lnSpc>
              <a:spcPct val="90000"/>
            </a:lnSpc>
            <a:spcBef>
              <a:spcPct val="0"/>
            </a:spcBef>
            <a:spcAft>
              <a:spcPct val="15000"/>
            </a:spcAft>
            <a:buChar char="•"/>
          </a:pPr>
          <a:r>
            <a:rPr lang="en-US" sz="1300" kern="1200" dirty="0"/>
            <a:t>Enrollment Management: A&amp;R Collaboration with Academic Affairs</a:t>
          </a:r>
        </a:p>
        <a:p>
          <a:pPr marL="114300" lvl="1" indent="-114300" algn="l" defTabSz="577850">
            <a:lnSpc>
              <a:spcPct val="90000"/>
            </a:lnSpc>
            <a:spcBef>
              <a:spcPct val="0"/>
            </a:spcBef>
            <a:spcAft>
              <a:spcPct val="15000"/>
            </a:spcAft>
            <a:buChar char="•"/>
          </a:pPr>
          <a:r>
            <a:rPr lang="en-US" sz="1300" b="1" kern="1200" dirty="0">
              <a:solidFill>
                <a:srgbClr val="C00000"/>
              </a:solidFill>
            </a:rPr>
            <a:t>Joint Student Support Operational Group of SS and PD</a:t>
          </a:r>
        </a:p>
      </dsp:txBody>
      <dsp:txXfrm>
        <a:off x="5924182" y="1929630"/>
        <a:ext cx="2286375" cy="1449933"/>
      </dsp:txXfrm>
    </dsp:sp>
    <dsp:sp modelId="{F667EF3E-D283-4841-91D0-93B9BC42F95E}">
      <dsp:nvSpPr>
        <dsp:cNvPr id="0" name=""/>
        <dsp:cNvSpPr/>
      </dsp:nvSpPr>
      <dsp:spPr>
        <a:xfrm>
          <a:off x="6407205" y="3424672"/>
          <a:ext cx="2112527" cy="84008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Communication</a:t>
          </a:r>
        </a:p>
      </dsp:txBody>
      <dsp:txXfrm>
        <a:off x="6431810" y="3449277"/>
        <a:ext cx="2063317" cy="7908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0AF87D8B-D067-449E-8C25-BB3BF4ED8592}" type="datetimeFigureOut">
              <a:rPr lang="en-US" smtClean="0"/>
              <a:t>5/28/2025</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577F3BE6-CC0F-42A2-A64B-AF1EE67658EE}" type="slidenum">
              <a:rPr lang="en-US" smtClean="0"/>
              <a:t>‹#›</a:t>
            </a:fld>
            <a:endParaRPr lang="en-US"/>
          </a:p>
        </p:txBody>
      </p:sp>
    </p:spTree>
    <p:extLst>
      <p:ext uri="{BB962C8B-B14F-4D97-AF65-F5344CB8AC3E}">
        <p14:creationId xmlns:p14="http://schemas.microsoft.com/office/powerpoint/2010/main" val="52110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309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now</a:t>
            </a:r>
            <a:r>
              <a:rPr lang="en-US" baseline="0" dirty="0"/>
              <a:t> cohort based- new students at our college. The most recent year available is different based on the metric</a:t>
            </a:r>
            <a:endParaRPr lang="en-US" dirty="0"/>
          </a:p>
          <a:p>
            <a:endParaRPr lang="en-US" dirty="0"/>
          </a:p>
          <a:p>
            <a:r>
              <a:rPr lang="en-US" dirty="0"/>
              <a:t>#1= applied and enrolled beyond census at the same college (Only available</a:t>
            </a:r>
            <a:r>
              <a:rPr lang="en-US" baseline="0" dirty="0"/>
              <a:t> for Ethnicity and Gender because it relies on </a:t>
            </a:r>
            <a:r>
              <a:rPr lang="en-US" baseline="0" dirty="0" err="1"/>
              <a:t>CCCApply</a:t>
            </a:r>
            <a:r>
              <a:rPr lang="en-US" baseline="0" dirty="0"/>
              <a:t> data)</a:t>
            </a:r>
            <a:endParaRPr lang="en-US" dirty="0"/>
          </a:p>
          <a:p>
            <a:pPr defTabSz="924458">
              <a:defRPr/>
            </a:pPr>
            <a:r>
              <a:rPr lang="en-US" dirty="0"/>
              <a:t>#2= proportion who completed both transfer-level math and English in their first academic year of credit enrollment within the district</a:t>
            </a:r>
          </a:p>
          <a:p>
            <a:pPr defTabSz="924458">
              <a:defRPr/>
            </a:pPr>
            <a:r>
              <a:rPr lang="en-US" dirty="0"/>
              <a:t>#3= persisted from their first primary term of enrollment to the subsequent primary term</a:t>
            </a:r>
          </a:p>
          <a:p>
            <a:r>
              <a:rPr lang="en-US" dirty="0"/>
              <a:t>#4= the number of students who earned one or more of the following: Chancellor’s Office approved certificate, associate degree, and/or CCC baccalaureate degree</a:t>
            </a:r>
          </a:p>
          <a:p>
            <a:r>
              <a:rPr lang="en-US" dirty="0"/>
              <a:t>#5= earned 12 or more units at any time and at any college up to and including the selected year and who exited the community college system, the number of students who enrolled in any four-year postsecondary institution in the subsequent year</a:t>
            </a:r>
          </a:p>
        </p:txBody>
      </p:sp>
      <p:sp>
        <p:nvSpPr>
          <p:cNvPr id="4" name="Slide Number Placeholder 3"/>
          <p:cNvSpPr>
            <a:spLocks noGrp="1"/>
          </p:cNvSpPr>
          <p:nvPr>
            <p:ph type="sldNum" sz="quarter" idx="10"/>
          </p:nvPr>
        </p:nvSpPr>
        <p:spPr/>
        <p:txBody>
          <a:bodyPr/>
          <a:lstStyle/>
          <a:p>
            <a:fld id="{577F3BE6-CC0F-42A2-A64B-AF1EE67658EE}" type="slidenum">
              <a:rPr lang="en-US" smtClean="0"/>
              <a:t>14</a:t>
            </a:fld>
            <a:endParaRPr lang="en-US"/>
          </a:p>
        </p:txBody>
      </p:sp>
    </p:spTree>
    <p:extLst>
      <p:ext uri="{BB962C8B-B14F-4D97-AF65-F5344CB8AC3E}">
        <p14:creationId xmlns:p14="http://schemas.microsoft.com/office/powerpoint/2010/main" val="103086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compares one ethnic</a:t>
            </a:r>
            <a:r>
              <a:rPr lang="en-US" baseline="0" dirty="0"/>
              <a:t> group to all other students. Ex- Hispanic students compared to all others</a:t>
            </a:r>
            <a:endParaRPr lang="en-US" dirty="0"/>
          </a:p>
          <a:p>
            <a:r>
              <a:rPr lang="en-US" dirty="0"/>
              <a:t>Talk about PN scenario when you look deeper</a:t>
            </a:r>
            <a:r>
              <a:rPr lang="en-US" baseline="0" dirty="0"/>
              <a:t> to see if there is DI for the gendered subgroups</a:t>
            </a:r>
            <a:endParaRPr lang="en-US" dirty="0"/>
          </a:p>
          <a:p>
            <a:r>
              <a:rPr lang="en-US" dirty="0"/>
              <a:t>Talk about the PY scenario when ther</a:t>
            </a:r>
            <a:r>
              <a:rPr lang="en-US" baseline="0" dirty="0"/>
              <a:t>e is also intersectional Di within gender</a:t>
            </a:r>
            <a:endParaRPr lang="en-US" dirty="0"/>
          </a:p>
        </p:txBody>
      </p:sp>
      <p:sp>
        <p:nvSpPr>
          <p:cNvPr id="4" name="Slide Number Placeholder 3"/>
          <p:cNvSpPr>
            <a:spLocks noGrp="1"/>
          </p:cNvSpPr>
          <p:nvPr>
            <p:ph type="sldNum" sz="quarter" idx="10"/>
          </p:nvPr>
        </p:nvSpPr>
        <p:spPr/>
        <p:txBody>
          <a:bodyPr/>
          <a:lstStyle/>
          <a:p>
            <a:fld id="{577F3BE6-CC0F-42A2-A64B-AF1EE67658EE}" type="slidenum">
              <a:rPr lang="en-US" smtClean="0"/>
              <a:t>15</a:t>
            </a:fld>
            <a:endParaRPr lang="en-US"/>
          </a:p>
        </p:txBody>
      </p:sp>
    </p:spTree>
    <p:extLst>
      <p:ext uri="{BB962C8B-B14F-4D97-AF65-F5344CB8AC3E}">
        <p14:creationId xmlns:p14="http://schemas.microsoft.com/office/powerpoint/2010/main" val="2331686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Headcounts</a:t>
            </a:r>
            <a:r>
              <a:rPr lang="en-US" baseline="0" dirty="0"/>
              <a:t> to help frame the magnitude of DI</a:t>
            </a:r>
            <a:endParaRPr lang="en-US" dirty="0"/>
          </a:p>
        </p:txBody>
      </p:sp>
      <p:sp>
        <p:nvSpPr>
          <p:cNvPr id="4" name="Slide Number Placeholder 3"/>
          <p:cNvSpPr>
            <a:spLocks noGrp="1"/>
          </p:cNvSpPr>
          <p:nvPr>
            <p:ph type="sldNum" sz="quarter" idx="10"/>
          </p:nvPr>
        </p:nvSpPr>
        <p:spPr/>
        <p:txBody>
          <a:bodyPr/>
          <a:lstStyle/>
          <a:p>
            <a:fld id="{577F3BE6-CC0F-42A2-A64B-AF1EE67658EE}" type="slidenum">
              <a:rPr lang="en-US" smtClean="0"/>
              <a:t>16</a:t>
            </a:fld>
            <a:endParaRPr lang="en-US"/>
          </a:p>
        </p:txBody>
      </p:sp>
    </p:spTree>
    <p:extLst>
      <p:ext uri="{BB962C8B-B14F-4D97-AF65-F5344CB8AC3E}">
        <p14:creationId xmlns:p14="http://schemas.microsoft.com/office/powerpoint/2010/main" val="252568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Perkins</a:t>
            </a:r>
            <a:r>
              <a:rPr lang="en-US" baseline="0" dirty="0"/>
              <a:t> students make up 2/3 of the population and first gen is 1/3</a:t>
            </a:r>
            <a:endParaRPr lang="en-US" dirty="0"/>
          </a:p>
        </p:txBody>
      </p:sp>
      <p:sp>
        <p:nvSpPr>
          <p:cNvPr id="4" name="Slide Number Placeholder 3"/>
          <p:cNvSpPr>
            <a:spLocks noGrp="1"/>
          </p:cNvSpPr>
          <p:nvPr>
            <p:ph type="sldNum" sz="quarter" idx="10"/>
          </p:nvPr>
        </p:nvSpPr>
        <p:spPr/>
        <p:txBody>
          <a:bodyPr/>
          <a:lstStyle/>
          <a:p>
            <a:fld id="{577F3BE6-CC0F-42A2-A64B-AF1EE67658EE}" type="slidenum">
              <a:rPr lang="en-US" smtClean="0"/>
              <a:t>17</a:t>
            </a:fld>
            <a:endParaRPr lang="en-US"/>
          </a:p>
        </p:txBody>
      </p:sp>
    </p:spTree>
    <p:extLst>
      <p:ext uri="{BB962C8B-B14F-4D97-AF65-F5344CB8AC3E}">
        <p14:creationId xmlns:p14="http://schemas.microsoft.com/office/powerpoint/2010/main" val="1809805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ethnicity- Black students looks like they</a:t>
            </a:r>
            <a:r>
              <a:rPr lang="en-US" baseline="0" dirty="0"/>
              <a:t> are struggling with the first-year outcomes and Hispanic students are struggling with completion outcomes </a:t>
            </a:r>
            <a:endParaRPr lang="en-US" dirty="0"/>
          </a:p>
        </p:txBody>
      </p:sp>
      <p:sp>
        <p:nvSpPr>
          <p:cNvPr id="4" name="Slide Number Placeholder 3"/>
          <p:cNvSpPr>
            <a:spLocks noGrp="1"/>
          </p:cNvSpPr>
          <p:nvPr>
            <p:ph type="sldNum" sz="quarter" idx="10"/>
          </p:nvPr>
        </p:nvSpPr>
        <p:spPr/>
        <p:txBody>
          <a:bodyPr/>
          <a:lstStyle/>
          <a:p>
            <a:fld id="{577F3BE6-CC0F-42A2-A64B-AF1EE67658EE}" type="slidenum">
              <a:rPr lang="en-US" smtClean="0"/>
              <a:t>18</a:t>
            </a:fld>
            <a:endParaRPr lang="en-US"/>
          </a:p>
        </p:txBody>
      </p:sp>
    </p:spTree>
    <p:extLst>
      <p:ext uri="{BB962C8B-B14F-4D97-AF65-F5344CB8AC3E}">
        <p14:creationId xmlns:p14="http://schemas.microsoft.com/office/powerpoint/2010/main" val="2172106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groups- first gen is 1/3 of our population</a:t>
            </a:r>
          </a:p>
        </p:txBody>
      </p:sp>
      <p:sp>
        <p:nvSpPr>
          <p:cNvPr id="4" name="Slide Number Placeholder 3"/>
          <p:cNvSpPr>
            <a:spLocks noGrp="1"/>
          </p:cNvSpPr>
          <p:nvPr>
            <p:ph type="sldNum" sz="quarter" idx="10"/>
          </p:nvPr>
        </p:nvSpPr>
        <p:spPr/>
        <p:txBody>
          <a:bodyPr/>
          <a:lstStyle/>
          <a:p>
            <a:fld id="{577F3BE6-CC0F-42A2-A64B-AF1EE67658EE}" type="slidenum">
              <a:rPr lang="en-US" smtClean="0"/>
              <a:t>19</a:t>
            </a:fld>
            <a:endParaRPr lang="en-US"/>
          </a:p>
        </p:txBody>
      </p:sp>
    </p:spTree>
    <p:extLst>
      <p:ext uri="{BB962C8B-B14F-4D97-AF65-F5344CB8AC3E}">
        <p14:creationId xmlns:p14="http://schemas.microsoft.com/office/powerpoint/2010/main" val="3211309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experiencing the most DI for the years included</a:t>
            </a:r>
          </a:p>
          <a:p>
            <a:endParaRPr lang="en-US" dirty="0"/>
          </a:p>
          <a:p>
            <a:r>
              <a:rPr lang="en-US" dirty="0"/>
              <a:t>35% of Hispanic Students are first gen</a:t>
            </a:r>
          </a:p>
          <a:p>
            <a:r>
              <a:rPr lang="en-US" dirty="0"/>
              <a:t>20% of Black Students are first gen</a:t>
            </a:r>
          </a:p>
          <a:p>
            <a:endParaRPr lang="en-US" dirty="0"/>
          </a:p>
          <a:p>
            <a:r>
              <a:rPr lang="en-US" dirty="0"/>
              <a:t>423 first gen FTCS (423/1357 = 31%)</a:t>
            </a:r>
          </a:p>
          <a:p>
            <a:r>
              <a:rPr lang="en-US" sz="1800" b="0" i="0" u="none" strike="noStrike" dirty="0">
                <a:solidFill>
                  <a:srgbClr val="000000"/>
                </a:solidFill>
                <a:effectLst/>
                <a:latin typeface="Calibri" panose="020F0502020204030204" pitchFamily="34" charset="0"/>
              </a:rPr>
              <a:t>Asian</a:t>
            </a:r>
            <a:r>
              <a:rPr lang="en-US" dirty="0"/>
              <a:t> </a:t>
            </a:r>
            <a:r>
              <a:rPr lang="en-US" sz="1800" b="0" i="0" u="none" strike="noStrike" dirty="0">
                <a:solidFill>
                  <a:srgbClr val="000000"/>
                </a:solidFill>
                <a:effectLst/>
                <a:latin typeface="Calibri" panose="020F0502020204030204" pitchFamily="34" charset="0"/>
              </a:rPr>
              <a:t>27</a:t>
            </a:r>
            <a:r>
              <a:rPr lang="en-US" dirty="0"/>
              <a:t> </a:t>
            </a:r>
            <a:r>
              <a:rPr lang="en-US" sz="1800" b="0" i="0" u="none" strike="noStrike" dirty="0">
                <a:solidFill>
                  <a:srgbClr val="000000"/>
                </a:solidFill>
                <a:effectLst/>
                <a:latin typeface="Calibri" panose="020F0502020204030204" pitchFamily="34" charset="0"/>
              </a:rPr>
              <a:t>6.4%</a:t>
            </a:r>
            <a:r>
              <a:rPr lang="en-US" dirty="0"/>
              <a:t> </a:t>
            </a:r>
          </a:p>
          <a:p>
            <a:r>
              <a:rPr lang="en-US" sz="1800" b="0" i="0" u="none" strike="noStrike" dirty="0">
                <a:solidFill>
                  <a:srgbClr val="000000"/>
                </a:solidFill>
                <a:effectLst/>
                <a:latin typeface="Calibri" panose="020F0502020204030204" pitchFamily="34" charset="0"/>
              </a:rPr>
              <a:t>Black or African American</a:t>
            </a:r>
            <a:r>
              <a:rPr lang="en-US" dirty="0"/>
              <a:t> </a:t>
            </a:r>
            <a:r>
              <a:rPr lang="en-US" sz="1800" b="0" i="0" u="none" strike="noStrike" dirty="0">
                <a:solidFill>
                  <a:srgbClr val="000000"/>
                </a:solidFill>
                <a:effectLst/>
                <a:latin typeface="Calibri" panose="020F0502020204030204" pitchFamily="34" charset="0"/>
              </a:rPr>
              <a:t>12</a:t>
            </a:r>
            <a:r>
              <a:rPr lang="en-US" dirty="0"/>
              <a:t> </a:t>
            </a:r>
            <a:r>
              <a:rPr lang="en-US" sz="1800" b="0" i="0" u="none" strike="noStrike" dirty="0">
                <a:solidFill>
                  <a:srgbClr val="000000"/>
                </a:solidFill>
                <a:effectLst/>
                <a:latin typeface="Calibri" panose="020F0502020204030204" pitchFamily="34" charset="0"/>
              </a:rPr>
              <a:t>2.8%</a:t>
            </a:r>
            <a:r>
              <a:rPr lang="en-US" dirty="0"/>
              <a:t> </a:t>
            </a:r>
          </a:p>
          <a:p>
            <a:r>
              <a:rPr lang="en-US" sz="1800" b="0" i="0" u="none" strike="noStrike" dirty="0">
                <a:solidFill>
                  <a:srgbClr val="000000"/>
                </a:solidFill>
                <a:effectLst/>
                <a:latin typeface="Calibri" panose="020F0502020204030204" pitchFamily="34" charset="0"/>
              </a:rPr>
              <a:t>Hispanic/Latino</a:t>
            </a:r>
            <a:r>
              <a:rPr lang="en-US" dirty="0"/>
              <a:t> </a:t>
            </a:r>
            <a:r>
              <a:rPr lang="en-US" sz="1800" b="0" i="0" u="none" strike="noStrike" dirty="0">
                <a:solidFill>
                  <a:srgbClr val="000000"/>
                </a:solidFill>
                <a:effectLst/>
                <a:latin typeface="Calibri" panose="020F0502020204030204" pitchFamily="34" charset="0"/>
              </a:rPr>
              <a:t>317</a:t>
            </a:r>
            <a:r>
              <a:rPr lang="en-US" dirty="0"/>
              <a:t> </a:t>
            </a:r>
            <a:r>
              <a:rPr lang="en-US" sz="1800" b="0" i="0" u="none" strike="noStrike" dirty="0">
                <a:solidFill>
                  <a:srgbClr val="000000"/>
                </a:solidFill>
                <a:effectLst/>
                <a:latin typeface="Calibri" panose="020F0502020204030204" pitchFamily="34" charset="0"/>
              </a:rPr>
              <a:t>74.9%</a:t>
            </a:r>
            <a:r>
              <a:rPr lang="en-US" dirty="0"/>
              <a:t> </a:t>
            </a:r>
          </a:p>
          <a:p>
            <a:r>
              <a:rPr lang="en-US" sz="1800" b="0" i="0" u="none" strike="noStrike" dirty="0">
                <a:solidFill>
                  <a:srgbClr val="000000"/>
                </a:solidFill>
                <a:effectLst/>
                <a:latin typeface="Calibri" panose="020F0502020204030204" pitchFamily="34" charset="0"/>
              </a:rPr>
              <a:t>American Indian or Alaska Native</a:t>
            </a:r>
            <a:r>
              <a:rPr lang="en-US" dirty="0"/>
              <a:t> </a:t>
            </a:r>
            <a:r>
              <a:rPr lang="en-US" sz="1800" b="0" i="0" u="none" strike="noStrike" dirty="0">
                <a:solidFill>
                  <a:srgbClr val="000000"/>
                </a:solidFill>
                <a:effectLst/>
                <a:latin typeface="Calibri" panose="020F0502020204030204" pitchFamily="34" charset="0"/>
              </a:rPr>
              <a:t>1</a:t>
            </a:r>
            <a:r>
              <a:rPr lang="en-US" dirty="0"/>
              <a:t> </a:t>
            </a:r>
            <a:r>
              <a:rPr lang="en-US" sz="1800" b="0" i="0" u="none" strike="noStrike" dirty="0">
                <a:solidFill>
                  <a:srgbClr val="000000"/>
                </a:solidFill>
                <a:effectLst/>
                <a:latin typeface="Calibri" panose="020F0502020204030204" pitchFamily="34" charset="0"/>
              </a:rPr>
              <a:t>0.2%</a:t>
            </a:r>
            <a:r>
              <a:rPr lang="en-US" dirty="0"/>
              <a:t> </a:t>
            </a:r>
          </a:p>
          <a:p>
            <a:r>
              <a:rPr lang="en-US" sz="1800" b="0" i="0" u="none" strike="noStrike" dirty="0">
                <a:solidFill>
                  <a:srgbClr val="000000"/>
                </a:solidFill>
                <a:effectLst/>
                <a:latin typeface="Calibri" panose="020F0502020204030204" pitchFamily="34" charset="0"/>
              </a:rPr>
              <a:t>Native Hawaiian or other </a:t>
            </a:r>
            <a:r>
              <a:rPr lang="en-US" sz="1800" b="0" i="0" u="none" strike="noStrike" dirty="0" err="1">
                <a:solidFill>
                  <a:srgbClr val="000000"/>
                </a:solidFill>
                <a:effectLst/>
                <a:latin typeface="Calibri" panose="020F0502020204030204" pitchFamily="34" charset="0"/>
              </a:rPr>
              <a:t>pac</a:t>
            </a:r>
            <a:r>
              <a:rPr lang="en-US" sz="1800" b="0" i="0" u="none" strike="noStrike" dirty="0">
                <a:solidFill>
                  <a:srgbClr val="000000"/>
                </a:solidFill>
                <a:effectLst/>
                <a:latin typeface="Calibri" panose="020F0502020204030204" pitchFamily="34" charset="0"/>
              </a:rPr>
              <a:t> islander</a:t>
            </a:r>
            <a:r>
              <a:rPr lang="en-US" dirty="0"/>
              <a:t> </a:t>
            </a:r>
            <a:r>
              <a:rPr lang="en-US" sz="1800" b="0" i="0" u="none" strike="noStrike" dirty="0">
                <a:solidFill>
                  <a:srgbClr val="000000"/>
                </a:solidFill>
                <a:effectLst/>
                <a:latin typeface="Calibri" panose="020F0502020204030204" pitchFamily="34" charset="0"/>
              </a:rPr>
              <a:t>2</a:t>
            </a:r>
            <a:r>
              <a:rPr lang="en-US" dirty="0"/>
              <a:t> </a:t>
            </a:r>
            <a:r>
              <a:rPr lang="en-US" sz="1800" b="0" i="0" u="none" strike="noStrike" dirty="0">
                <a:solidFill>
                  <a:srgbClr val="000000"/>
                </a:solidFill>
                <a:effectLst/>
                <a:latin typeface="Calibri" panose="020F0502020204030204" pitchFamily="34" charset="0"/>
              </a:rPr>
              <a:t>0.5%</a:t>
            </a:r>
            <a:r>
              <a:rPr lang="en-US" dirty="0"/>
              <a:t> </a:t>
            </a:r>
          </a:p>
          <a:p>
            <a:r>
              <a:rPr lang="en-US" sz="1800" b="0" i="0" u="none" strike="noStrike" dirty="0">
                <a:solidFill>
                  <a:srgbClr val="000000"/>
                </a:solidFill>
                <a:effectLst/>
                <a:latin typeface="Calibri" panose="020F0502020204030204" pitchFamily="34" charset="0"/>
              </a:rPr>
              <a:t>Two or More Races</a:t>
            </a:r>
            <a:r>
              <a:rPr lang="en-US" dirty="0"/>
              <a:t> </a:t>
            </a:r>
            <a:r>
              <a:rPr lang="en-US" sz="1800" b="0" i="0" u="none" strike="noStrike" dirty="0">
                <a:solidFill>
                  <a:srgbClr val="000000"/>
                </a:solidFill>
                <a:effectLst/>
                <a:latin typeface="Calibri" panose="020F0502020204030204" pitchFamily="34" charset="0"/>
              </a:rPr>
              <a:t>10</a:t>
            </a:r>
            <a:r>
              <a:rPr lang="en-US" dirty="0"/>
              <a:t> </a:t>
            </a:r>
            <a:r>
              <a:rPr lang="en-US" sz="1800" b="0" i="0" u="none" strike="noStrike" dirty="0">
                <a:solidFill>
                  <a:srgbClr val="000000"/>
                </a:solidFill>
                <a:effectLst/>
                <a:latin typeface="Calibri" panose="020F0502020204030204" pitchFamily="34" charset="0"/>
              </a:rPr>
              <a:t>2.4%</a:t>
            </a:r>
            <a:r>
              <a:rPr lang="en-US" dirty="0"/>
              <a:t> </a:t>
            </a:r>
          </a:p>
          <a:p>
            <a:r>
              <a:rPr lang="en-US" sz="1800" b="0" i="0" u="none" strike="noStrike" dirty="0">
                <a:solidFill>
                  <a:srgbClr val="000000"/>
                </a:solidFill>
                <a:effectLst/>
                <a:latin typeface="Calibri" panose="020F0502020204030204" pitchFamily="34" charset="0"/>
              </a:rPr>
              <a:t>White</a:t>
            </a:r>
            <a:r>
              <a:rPr lang="en-US" dirty="0"/>
              <a:t> </a:t>
            </a:r>
            <a:r>
              <a:rPr lang="en-US" sz="1800" b="0" i="0" u="none" strike="noStrike" dirty="0">
                <a:solidFill>
                  <a:srgbClr val="000000"/>
                </a:solidFill>
                <a:effectLst/>
                <a:latin typeface="Calibri" panose="020F0502020204030204" pitchFamily="34" charset="0"/>
              </a:rPr>
              <a:t>52</a:t>
            </a:r>
            <a:r>
              <a:rPr lang="en-US" dirty="0"/>
              <a:t> </a:t>
            </a:r>
            <a:r>
              <a:rPr lang="en-US" sz="1800" b="0" i="0" u="none" strike="noStrike" dirty="0">
                <a:solidFill>
                  <a:srgbClr val="000000"/>
                </a:solidFill>
                <a:effectLst/>
                <a:latin typeface="Calibri" panose="020F0502020204030204" pitchFamily="34" charset="0"/>
              </a:rPr>
              <a:t>12.3%</a:t>
            </a:r>
            <a:r>
              <a:rPr lang="en-US" dirty="0"/>
              <a:t> </a:t>
            </a:r>
          </a:p>
          <a:p>
            <a:r>
              <a:rPr lang="en-US" sz="1800" b="0" i="0" u="none" strike="noStrike" dirty="0">
                <a:solidFill>
                  <a:srgbClr val="000000"/>
                </a:solidFill>
                <a:effectLst/>
                <a:latin typeface="Calibri" panose="020F0502020204030204" pitchFamily="34" charset="0"/>
              </a:rPr>
              <a:t>Unknown</a:t>
            </a:r>
            <a:r>
              <a:rPr lang="en-US" dirty="0"/>
              <a:t> </a:t>
            </a:r>
            <a:r>
              <a:rPr lang="en-US" sz="1800" b="0" i="0" u="none" strike="noStrike" dirty="0">
                <a:solidFill>
                  <a:srgbClr val="000000"/>
                </a:solidFill>
                <a:effectLst/>
                <a:latin typeface="Calibri" panose="020F0502020204030204" pitchFamily="34" charset="0"/>
              </a:rPr>
              <a:t>2</a:t>
            </a:r>
            <a:r>
              <a:rPr lang="en-US" dirty="0"/>
              <a:t> </a:t>
            </a:r>
            <a:r>
              <a:rPr lang="en-US" sz="1800" b="0" i="0" u="none" strike="noStrike" dirty="0">
                <a:solidFill>
                  <a:srgbClr val="000000"/>
                </a:solidFill>
                <a:effectLst/>
                <a:latin typeface="Calibri" panose="020F0502020204030204" pitchFamily="34" charset="0"/>
              </a:rPr>
              <a:t>0.5%</a:t>
            </a:r>
            <a:r>
              <a:rPr lang="en-US" dirty="0"/>
              <a:t> </a:t>
            </a:r>
          </a:p>
        </p:txBody>
      </p:sp>
      <p:sp>
        <p:nvSpPr>
          <p:cNvPr id="4" name="Slide Number Placeholder 3"/>
          <p:cNvSpPr>
            <a:spLocks noGrp="1"/>
          </p:cNvSpPr>
          <p:nvPr>
            <p:ph type="sldNum" sz="quarter" idx="5"/>
          </p:nvPr>
        </p:nvSpPr>
        <p:spPr/>
        <p:txBody>
          <a:bodyPr/>
          <a:lstStyle/>
          <a:p>
            <a:fld id="{577F3BE6-CC0F-42A2-A64B-AF1EE67658EE}" type="slidenum">
              <a:rPr lang="en-US" smtClean="0"/>
              <a:t>20</a:t>
            </a:fld>
            <a:endParaRPr lang="en-US"/>
          </a:p>
        </p:txBody>
      </p:sp>
    </p:spTree>
    <p:extLst>
      <p:ext uri="{BB962C8B-B14F-4D97-AF65-F5344CB8AC3E}">
        <p14:creationId xmlns:p14="http://schemas.microsoft.com/office/powerpoint/2010/main" val="47013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804e9800b4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804e9800b4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Reminder – for each group you choose, you have to complete each section again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4602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8714a43093_1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8714a43093_1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674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9"/>
        <p:cNvGrpSpPr/>
        <p:nvPr/>
      </p:nvGrpSpPr>
      <p:grpSpPr>
        <a:xfrm>
          <a:off x="0" y="0"/>
          <a:ext cx="0" cy="0"/>
          <a:chOff x="0" y="0"/>
          <a:chExt cx="0" cy="0"/>
        </a:xfrm>
      </p:grpSpPr>
      <p:sp>
        <p:nvSpPr>
          <p:cNvPr id="3510" name="Google Shape;3510;g8714a43093_3_1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1" name="Google Shape;3511;g8714a43093_3_1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022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F3BE6-CC0F-42A2-A64B-AF1EE67658EE}" type="slidenum">
              <a:rPr lang="en-US" smtClean="0"/>
              <a:t>5</a:t>
            </a:fld>
            <a:endParaRPr lang="en-US"/>
          </a:p>
        </p:txBody>
      </p:sp>
    </p:spTree>
    <p:extLst>
      <p:ext uri="{BB962C8B-B14F-4D97-AF65-F5344CB8AC3E}">
        <p14:creationId xmlns:p14="http://schemas.microsoft.com/office/powerpoint/2010/main" val="221299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3FA1A-16E1-C21B-50A4-AAF4C7EC1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7C1A8-31D1-536F-7A19-264F919BB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24D90A-C05D-1901-F379-7D1831F3DA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47109C-A9C0-BD90-E2AA-EC867E7FCBA3}"/>
              </a:ext>
            </a:extLst>
          </p:cNvPr>
          <p:cNvSpPr>
            <a:spLocks noGrp="1"/>
          </p:cNvSpPr>
          <p:nvPr>
            <p:ph type="sldNum" sz="quarter" idx="5"/>
          </p:nvPr>
        </p:nvSpPr>
        <p:spPr/>
        <p:txBody>
          <a:bodyPr/>
          <a:lstStyle/>
          <a:p>
            <a:fld id="{577F3BE6-CC0F-42A2-A64B-AF1EE67658EE}" type="slidenum">
              <a:rPr lang="en-US" smtClean="0"/>
              <a:t>6</a:t>
            </a:fld>
            <a:endParaRPr lang="en-US"/>
          </a:p>
        </p:txBody>
      </p:sp>
    </p:spTree>
    <p:extLst>
      <p:ext uri="{BB962C8B-B14F-4D97-AF65-F5344CB8AC3E}">
        <p14:creationId xmlns:p14="http://schemas.microsoft.com/office/powerpoint/2010/main" val="371672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CD084-072E-B075-5B65-737C63B38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04318-54B6-10E2-4CC3-998A25C3F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BAF39-89CA-F755-80D2-057CAE8330FE}"/>
              </a:ext>
            </a:extLst>
          </p:cNvPr>
          <p:cNvSpPr>
            <a:spLocks noGrp="1"/>
          </p:cNvSpPr>
          <p:nvPr>
            <p:ph type="body" idx="1"/>
          </p:nvPr>
        </p:nvSpPr>
        <p:spPr/>
        <p:txBody>
          <a:bodyPr/>
          <a:lstStyle/>
          <a:p>
            <a:r>
              <a:rPr lang="en-US" dirty="0"/>
              <a:t>NEW: all conclusions hold up EXCEPT Hispanic Vision completion</a:t>
            </a:r>
          </a:p>
          <a:p>
            <a:endParaRPr lang="en-US" dirty="0">
              <a:ea typeface="Calibri"/>
              <a:cs typeface="Calibri"/>
            </a:endParaRPr>
          </a:p>
          <a:p>
            <a:r>
              <a:rPr lang="en-US" dirty="0">
                <a:ea typeface="Calibri"/>
                <a:cs typeface="Calibri"/>
              </a:rPr>
              <a:t>Limited to first time college students F24:</a:t>
            </a:r>
          </a:p>
          <a:p>
            <a:r>
              <a:rPr lang="en-US" dirty="0">
                <a:ea typeface="Calibri"/>
                <a:cs typeface="Calibri"/>
              </a:rPr>
              <a:t>72% of first gen students are Hispanic</a:t>
            </a:r>
          </a:p>
          <a:p>
            <a:r>
              <a:rPr lang="en-US" dirty="0">
                <a:ea typeface="Calibri"/>
                <a:cs typeface="Calibri"/>
              </a:rPr>
              <a:t>4% of first gen students are Black</a:t>
            </a:r>
          </a:p>
          <a:p>
            <a:r>
              <a:rPr lang="en-US" dirty="0">
                <a:ea typeface="Calibri"/>
                <a:cs typeface="Calibri"/>
              </a:rPr>
              <a:t>First gen = parent(s) are HS grad or lower</a:t>
            </a:r>
          </a:p>
          <a:p>
            <a:endParaRPr lang="en-US" dirty="0"/>
          </a:p>
          <a:p>
            <a:endParaRPr lang="en-US" dirty="0"/>
          </a:p>
          <a:p>
            <a:r>
              <a:rPr lang="en-US" dirty="0"/>
              <a:t>ORIGINAL: Groups experiencing the most DI for the years included. Talk about the intersectionality of first gen and gender within the 2 larger student groups identified. Benefits of focusing efforts instead of diffusing resources. </a:t>
            </a:r>
          </a:p>
          <a:p>
            <a:endParaRPr lang="en-US" dirty="0"/>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713ADF58-06CC-4DBF-B6DD-91E701DDFBC7}"/>
              </a:ext>
            </a:extLst>
          </p:cNvPr>
          <p:cNvSpPr>
            <a:spLocks noGrp="1"/>
          </p:cNvSpPr>
          <p:nvPr>
            <p:ph type="sldNum" sz="quarter" idx="5"/>
          </p:nvPr>
        </p:nvSpPr>
        <p:spPr/>
        <p:txBody>
          <a:bodyPr/>
          <a:lstStyle/>
          <a:p>
            <a:pPr defTabSz="465887">
              <a:defRPr/>
            </a:pPr>
            <a:fld id="{AC119629-1768-46E1-A759-E1FADA5706F6}" type="slidenum">
              <a:rPr lang="en-US">
                <a:solidFill>
                  <a:prstClr val="black"/>
                </a:solidFill>
                <a:latin typeface="Calibri" panose="020F0502020204030204"/>
              </a:rPr>
              <a:pPr defTabSz="46588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48577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a:extLst>
            <a:ext uri="{FF2B5EF4-FFF2-40B4-BE49-F238E27FC236}">
              <a16:creationId xmlns:a16="http://schemas.microsoft.com/office/drawing/2014/main" id="{69B3B237-2261-D35E-C626-3342B1CBD2FD}"/>
            </a:ext>
          </a:extLst>
        </p:cNvPr>
        <p:cNvGrpSpPr/>
        <p:nvPr/>
      </p:nvGrpSpPr>
      <p:grpSpPr>
        <a:xfrm>
          <a:off x="0" y="0"/>
          <a:ext cx="0" cy="0"/>
          <a:chOff x="0" y="0"/>
          <a:chExt cx="0" cy="0"/>
        </a:xfrm>
      </p:grpSpPr>
      <p:sp>
        <p:nvSpPr>
          <p:cNvPr id="317" name="Google Shape;317;p6:notes">
            <a:extLst>
              <a:ext uri="{FF2B5EF4-FFF2-40B4-BE49-F238E27FC236}">
                <a16:creationId xmlns:a16="http://schemas.microsoft.com/office/drawing/2014/main" id="{E4961820-200E-E58F-CAD3-355C4BAD201F}"/>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T. James</a:t>
            </a:r>
            <a:endParaRPr/>
          </a:p>
        </p:txBody>
      </p:sp>
      <p:sp>
        <p:nvSpPr>
          <p:cNvPr id="318" name="Google Shape;318;p6:notes">
            <a:extLst>
              <a:ext uri="{FF2B5EF4-FFF2-40B4-BE49-F238E27FC236}">
                <a16:creationId xmlns:a16="http://schemas.microsoft.com/office/drawing/2014/main" id="{55CF3647-D66B-C37A-AED3-0B24146ECE5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a:extLst>
            <a:ext uri="{FF2B5EF4-FFF2-40B4-BE49-F238E27FC236}">
              <a16:creationId xmlns:a16="http://schemas.microsoft.com/office/drawing/2014/main" id="{80E0884E-79DF-1AF0-67CF-FE8609F3FEE8}"/>
            </a:ext>
          </a:extLst>
        </p:cNvPr>
        <p:cNvGrpSpPr/>
        <p:nvPr/>
      </p:nvGrpSpPr>
      <p:grpSpPr>
        <a:xfrm>
          <a:off x="0" y="0"/>
          <a:ext cx="0" cy="0"/>
          <a:chOff x="0" y="0"/>
          <a:chExt cx="0" cy="0"/>
        </a:xfrm>
      </p:grpSpPr>
      <p:sp>
        <p:nvSpPr>
          <p:cNvPr id="317" name="Google Shape;317;p6:notes">
            <a:extLst>
              <a:ext uri="{FF2B5EF4-FFF2-40B4-BE49-F238E27FC236}">
                <a16:creationId xmlns:a16="http://schemas.microsoft.com/office/drawing/2014/main" id="{8BF84DBC-85AB-DA08-8CA3-3162A625F214}"/>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T. James</a:t>
            </a:r>
            <a:endParaRPr/>
          </a:p>
        </p:txBody>
      </p:sp>
      <p:sp>
        <p:nvSpPr>
          <p:cNvPr id="318" name="Google Shape;318;p6:notes">
            <a:extLst>
              <a:ext uri="{FF2B5EF4-FFF2-40B4-BE49-F238E27FC236}">
                <a16:creationId xmlns:a16="http://schemas.microsoft.com/office/drawing/2014/main" id="{202BCC13-0825-A28C-EE85-2EF9076F7EF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48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a:extLst>
            <a:ext uri="{FF2B5EF4-FFF2-40B4-BE49-F238E27FC236}">
              <a16:creationId xmlns:a16="http://schemas.microsoft.com/office/drawing/2014/main" id="{585E810F-314D-423A-8139-7D957895FEDD}"/>
            </a:ext>
          </a:extLst>
        </p:cNvPr>
        <p:cNvGrpSpPr/>
        <p:nvPr/>
      </p:nvGrpSpPr>
      <p:grpSpPr>
        <a:xfrm>
          <a:off x="0" y="0"/>
          <a:ext cx="0" cy="0"/>
          <a:chOff x="0" y="0"/>
          <a:chExt cx="0" cy="0"/>
        </a:xfrm>
      </p:grpSpPr>
      <p:sp>
        <p:nvSpPr>
          <p:cNvPr id="346" name="Google Shape;346;g32f168265c7_0_297:notes">
            <a:extLst>
              <a:ext uri="{FF2B5EF4-FFF2-40B4-BE49-F238E27FC236}">
                <a16:creationId xmlns:a16="http://schemas.microsoft.com/office/drawing/2014/main" id="{6B2A67CF-4131-26C1-2025-91020A7BD9BD}"/>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indent="0">
              <a:buNone/>
            </a:pPr>
            <a:r>
              <a:rPr lang="en-US"/>
              <a:t>T. James</a:t>
            </a:r>
            <a:endParaRPr/>
          </a:p>
        </p:txBody>
      </p:sp>
      <p:sp>
        <p:nvSpPr>
          <p:cNvPr id="347" name="Google Shape;347;g32f168265c7_0_297:notes">
            <a:extLst>
              <a:ext uri="{FF2B5EF4-FFF2-40B4-BE49-F238E27FC236}">
                <a16:creationId xmlns:a16="http://schemas.microsoft.com/office/drawing/2014/main" id="{E5EBCD3C-8605-A976-884D-EFC06D48FF2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3607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7F3BE6-CC0F-42A2-A64B-AF1EE67658EE}" type="slidenum">
              <a:rPr lang="en-US" smtClean="0"/>
              <a:t>12</a:t>
            </a:fld>
            <a:endParaRPr lang="en-US"/>
          </a:p>
        </p:txBody>
      </p:sp>
    </p:spTree>
    <p:extLst>
      <p:ext uri="{BB962C8B-B14F-4D97-AF65-F5344CB8AC3E}">
        <p14:creationId xmlns:p14="http://schemas.microsoft.com/office/powerpoint/2010/main" val="223685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293266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141134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88395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390998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97610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3433868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428987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172256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ur columns of text">
  <p:cSld name="Four columns of text">
    <p:spTree>
      <p:nvGrpSpPr>
        <p:cNvPr id="1" name="Shape 665"/>
        <p:cNvGrpSpPr/>
        <p:nvPr/>
      </p:nvGrpSpPr>
      <p:grpSpPr>
        <a:xfrm>
          <a:off x="0" y="0"/>
          <a:ext cx="0" cy="0"/>
          <a:chOff x="0" y="0"/>
          <a:chExt cx="0" cy="0"/>
        </a:xfrm>
      </p:grpSpPr>
      <p:sp>
        <p:nvSpPr>
          <p:cNvPr id="666" name="Google Shape;666;p15"/>
          <p:cNvSpPr txBox="1">
            <a:spLocks noGrp="1"/>
          </p:cNvSpPr>
          <p:nvPr>
            <p:ph type="title"/>
          </p:nvPr>
        </p:nvSpPr>
        <p:spPr>
          <a:xfrm>
            <a:off x="2091700" y="589800"/>
            <a:ext cx="8008400" cy="7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7" name="Google Shape;667;p15"/>
          <p:cNvSpPr txBox="1">
            <a:spLocks noGrp="1"/>
          </p:cNvSpPr>
          <p:nvPr>
            <p:ph type="subTitle" idx="1"/>
          </p:nvPr>
        </p:nvSpPr>
        <p:spPr>
          <a:xfrm>
            <a:off x="2279904" y="2060448"/>
            <a:ext cx="2593600" cy="500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68" name="Google Shape;668;p15"/>
          <p:cNvSpPr txBox="1">
            <a:spLocks noGrp="1"/>
          </p:cNvSpPr>
          <p:nvPr>
            <p:ph type="subTitle" idx="2"/>
          </p:nvPr>
        </p:nvSpPr>
        <p:spPr>
          <a:xfrm>
            <a:off x="2279904" y="2584704"/>
            <a:ext cx="2593600" cy="101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69" name="Google Shape;669;p15"/>
          <p:cNvSpPr txBox="1">
            <a:spLocks noGrp="1"/>
          </p:cNvSpPr>
          <p:nvPr>
            <p:ph type="subTitle" idx="3"/>
          </p:nvPr>
        </p:nvSpPr>
        <p:spPr>
          <a:xfrm>
            <a:off x="7290816" y="2060448"/>
            <a:ext cx="2596800" cy="500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0" name="Google Shape;670;p15"/>
          <p:cNvSpPr txBox="1">
            <a:spLocks noGrp="1"/>
          </p:cNvSpPr>
          <p:nvPr>
            <p:ph type="subTitle" idx="4"/>
          </p:nvPr>
        </p:nvSpPr>
        <p:spPr>
          <a:xfrm>
            <a:off x="7290816" y="2584704"/>
            <a:ext cx="2596800" cy="101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71" name="Google Shape;671;p15"/>
          <p:cNvSpPr txBox="1">
            <a:spLocks noGrp="1"/>
          </p:cNvSpPr>
          <p:nvPr>
            <p:ph type="subTitle" idx="5"/>
          </p:nvPr>
        </p:nvSpPr>
        <p:spPr>
          <a:xfrm>
            <a:off x="3767328" y="4267200"/>
            <a:ext cx="2593600" cy="500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2" name="Google Shape;672;p15"/>
          <p:cNvSpPr txBox="1">
            <a:spLocks noGrp="1"/>
          </p:cNvSpPr>
          <p:nvPr>
            <p:ph type="subTitle" idx="6"/>
          </p:nvPr>
        </p:nvSpPr>
        <p:spPr>
          <a:xfrm>
            <a:off x="3767328" y="4791456"/>
            <a:ext cx="2593600" cy="101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73" name="Google Shape;673;p15"/>
          <p:cNvSpPr txBox="1">
            <a:spLocks noGrp="1"/>
          </p:cNvSpPr>
          <p:nvPr>
            <p:ph type="subTitle" idx="7"/>
          </p:nvPr>
        </p:nvSpPr>
        <p:spPr>
          <a:xfrm>
            <a:off x="8619744" y="4267200"/>
            <a:ext cx="2658000" cy="500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67">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4" name="Google Shape;674;p15"/>
          <p:cNvSpPr txBox="1">
            <a:spLocks noGrp="1"/>
          </p:cNvSpPr>
          <p:nvPr>
            <p:ph type="subTitle" idx="8"/>
          </p:nvPr>
        </p:nvSpPr>
        <p:spPr>
          <a:xfrm>
            <a:off x="8619744" y="4791456"/>
            <a:ext cx="2658000" cy="101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cxnSp>
        <p:nvCxnSpPr>
          <p:cNvPr id="675" name="Google Shape;675;p15"/>
          <p:cNvCxnSpPr/>
          <p:nvPr/>
        </p:nvCxnSpPr>
        <p:spPr>
          <a:xfrm rot="10800000">
            <a:off x="10812000" y="668367"/>
            <a:ext cx="983600" cy="983600"/>
          </a:xfrm>
          <a:prstGeom prst="straightConnector1">
            <a:avLst/>
          </a:prstGeom>
          <a:noFill/>
          <a:ln w="9525" cap="flat" cmpd="sng">
            <a:solidFill>
              <a:schemeClr val="dk1"/>
            </a:solidFill>
            <a:prstDash val="solid"/>
            <a:round/>
            <a:headEnd type="none" w="med" len="med"/>
            <a:tailEnd type="none" w="med" len="med"/>
          </a:ln>
        </p:spPr>
      </p:cxnSp>
      <p:cxnSp>
        <p:nvCxnSpPr>
          <p:cNvPr id="676" name="Google Shape;676;p15"/>
          <p:cNvCxnSpPr/>
          <p:nvPr/>
        </p:nvCxnSpPr>
        <p:spPr>
          <a:xfrm>
            <a:off x="776633" y="376251"/>
            <a:ext cx="1617200" cy="563600"/>
          </a:xfrm>
          <a:prstGeom prst="straightConnector1">
            <a:avLst/>
          </a:prstGeom>
          <a:noFill/>
          <a:ln w="9525" cap="flat" cmpd="sng">
            <a:solidFill>
              <a:schemeClr val="dk1"/>
            </a:solidFill>
            <a:prstDash val="solid"/>
            <a:round/>
            <a:headEnd type="none" w="med" len="med"/>
            <a:tailEnd type="none" w="med" len="med"/>
          </a:ln>
        </p:spPr>
      </p:cxnSp>
      <p:cxnSp>
        <p:nvCxnSpPr>
          <p:cNvPr id="677" name="Google Shape;677;p15"/>
          <p:cNvCxnSpPr/>
          <p:nvPr/>
        </p:nvCxnSpPr>
        <p:spPr>
          <a:xfrm rot="10800000" flipH="1">
            <a:off x="0" y="365584"/>
            <a:ext cx="776800" cy="872400"/>
          </a:xfrm>
          <a:prstGeom prst="straightConnector1">
            <a:avLst/>
          </a:prstGeom>
          <a:noFill/>
          <a:ln w="9525" cap="flat" cmpd="sng">
            <a:solidFill>
              <a:schemeClr val="dk1"/>
            </a:solidFill>
            <a:prstDash val="solid"/>
            <a:round/>
            <a:headEnd type="none" w="med" len="med"/>
            <a:tailEnd type="none" w="med" len="med"/>
          </a:ln>
        </p:spPr>
      </p:cxnSp>
      <p:grpSp>
        <p:nvGrpSpPr>
          <p:cNvPr id="678" name="Google Shape;678;p15"/>
          <p:cNvGrpSpPr/>
          <p:nvPr/>
        </p:nvGrpSpPr>
        <p:grpSpPr>
          <a:xfrm flipH="1">
            <a:off x="565001" y="167151"/>
            <a:ext cx="389367" cy="390100"/>
            <a:chOff x="7353050" y="316275"/>
            <a:chExt cx="292025" cy="292575"/>
          </a:xfrm>
        </p:grpSpPr>
        <p:sp>
          <p:nvSpPr>
            <p:cNvPr id="679" name="Google Shape;679;p15"/>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5"/>
          <p:cNvGrpSpPr/>
          <p:nvPr/>
        </p:nvGrpSpPr>
        <p:grpSpPr>
          <a:xfrm>
            <a:off x="2184986" y="744217"/>
            <a:ext cx="390815" cy="391184"/>
            <a:chOff x="3164039" y="430875"/>
            <a:chExt cx="293111" cy="293388"/>
          </a:xfrm>
        </p:grpSpPr>
        <p:sp>
          <p:nvSpPr>
            <p:cNvPr id="684" name="Google Shape;684;p15"/>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5"/>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5"/>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5"/>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5"/>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0" name="Google Shape;690;p15"/>
          <p:cNvGrpSpPr/>
          <p:nvPr/>
        </p:nvGrpSpPr>
        <p:grpSpPr>
          <a:xfrm>
            <a:off x="2122334" y="483467"/>
            <a:ext cx="233351" cy="36000"/>
            <a:chOff x="5662375" y="212375"/>
            <a:chExt cx="175013" cy="27000"/>
          </a:xfrm>
        </p:grpSpPr>
        <p:sp>
          <p:nvSpPr>
            <p:cNvPr id="691" name="Google Shape;691;p15"/>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5"/>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5"/>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694" name="Google Shape;694;p15"/>
          <p:cNvCxnSpPr/>
          <p:nvPr/>
        </p:nvCxnSpPr>
        <p:spPr>
          <a:xfrm flipH="1">
            <a:off x="10868433" y="9167"/>
            <a:ext cx="1336800" cy="659200"/>
          </a:xfrm>
          <a:prstGeom prst="straightConnector1">
            <a:avLst/>
          </a:prstGeom>
          <a:noFill/>
          <a:ln w="9525" cap="flat" cmpd="sng">
            <a:solidFill>
              <a:schemeClr val="dk1"/>
            </a:solidFill>
            <a:prstDash val="solid"/>
            <a:round/>
            <a:headEnd type="none" w="med" len="med"/>
            <a:tailEnd type="none" w="med" len="med"/>
          </a:ln>
        </p:spPr>
      </p:cxnSp>
      <p:grpSp>
        <p:nvGrpSpPr>
          <p:cNvPr id="695" name="Google Shape;695;p15"/>
          <p:cNvGrpSpPr/>
          <p:nvPr/>
        </p:nvGrpSpPr>
        <p:grpSpPr>
          <a:xfrm>
            <a:off x="10431834" y="269833"/>
            <a:ext cx="775733" cy="776467"/>
            <a:chOff x="8064275" y="887850"/>
            <a:chExt cx="581800" cy="582350"/>
          </a:xfrm>
        </p:grpSpPr>
        <p:sp>
          <p:nvSpPr>
            <p:cNvPr id="696" name="Google Shape;696;p15"/>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5"/>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5"/>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5"/>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5"/>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5"/>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2" name="Google Shape;702;p15"/>
          <p:cNvGrpSpPr/>
          <p:nvPr/>
        </p:nvGrpSpPr>
        <p:grpSpPr>
          <a:xfrm flipH="1">
            <a:off x="11598201" y="1489985"/>
            <a:ext cx="389367" cy="390100"/>
            <a:chOff x="7353050" y="316275"/>
            <a:chExt cx="292025" cy="292575"/>
          </a:xfrm>
        </p:grpSpPr>
        <p:sp>
          <p:nvSpPr>
            <p:cNvPr id="703" name="Google Shape;703;p15"/>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5"/>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5"/>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5"/>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15"/>
          <p:cNvGrpSpPr/>
          <p:nvPr/>
        </p:nvGrpSpPr>
        <p:grpSpPr>
          <a:xfrm>
            <a:off x="11571134" y="2109067"/>
            <a:ext cx="233351" cy="36000"/>
            <a:chOff x="5662375" y="212375"/>
            <a:chExt cx="175013" cy="27000"/>
          </a:xfrm>
        </p:grpSpPr>
        <p:sp>
          <p:nvSpPr>
            <p:cNvPr id="708" name="Google Shape;708;p15"/>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5"/>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5"/>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1164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columns of text 2">
  <p:cSld name="Three columns of text 2">
    <p:spTree>
      <p:nvGrpSpPr>
        <p:cNvPr id="1" name="Shape 711"/>
        <p:cNvGrpSpPr/>
        <p:nvPr/>
      </p:nvGrpSpPr>
      <p:grpSpPr>
        <a:xfrm>
          <a:off x="0" y="0"/>
          <a:ext cx="0" cy="0"/>
          <a:chOff x="0" y="0"/>
          <a:chExt cx="0" cy="0"/>
        </a:xfrm>
      </p:grpSpPr>
      <p:cxnSp>
        <p:nvCxnSpPr>
          <p:cNvPr id="712" name="Google Shape;712;p16"/>
          <p:cNvCxnSpPr/>
          <p:nvPr/>
        </p:nvCxnSpPr>
        <p:spPr>
          <a:xfrm>
            <a:off x="787267" y="5787467"/>
            <a:ext cx="893600" cy="564000"/>
          </a:xfrm>
          <a:prstGeom prst="straightConnector1">
            <a:avLst/>
          </a:prstGeom>
          <a:noFill/>
          <a:ln w="9525" cap="flat" cmpd="sng">
            <a:solidFill>
              <a:schemeClr val="dk1"/>
            </a:solidFill>
            <a:prstDash val="solid"/>
            <a:round/>
            <a:headEnd type="none" w="med" len="med"/>
            <a:tailEnd type="none" w="med" len="med"/>
          </a:ln>
        </p:spPr>
      </p:cxnSp>
      <p:sp>
        <p:nvSpPr>
          <p:cNvPr id="713" name="Google Shape;713;p16"/>
          <p:cNvSpPr txBox="1">
            <a:spLocks noGrp="1"/>
          </p:cNvSpPr>
          <p:nvPr>
            <p:ph type="title"/>
          </p:nvPr>
        </p:nvSpPr>
        <p:spPr>
          <a:xfrm>
            <a:off x="2944233" y="457033"/>
            <a:ext cx="630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714" name="Google Shape;714;p16"/>
          <p:cNvCxnSpPr/>
          <p:nvPr/>
        </p:nvCxnSpPr>
        <p:spPr>
          <a:xfrm rot="10800000" flipH="1">
            <a:off x="0" y="5776733"/>
            <a:ext cx="787600" cy="885200"/>
          </a:xfrm>
          <a:prstGeom prst="straightConnector1">
            <a:avLst/>
          </a:prstGeom>
          <a:noFill/>
          <a:ln w="9525" cap="flat" cmpd="sng">
            <a:solidFill>
              <a:schemeClr val="dk1"/>
            </a:solidFill>
            <a:prstDash val="solid"/>
            <a:round/>
            <a:headEnd type="none" w="med" len="med"/>
            <a:tailEnd type="none" w="med" len="med"/>
          </a:ln>
        </p:spPr>
      </p:cxnSp>
      <p:grpSp>
        <p:nvGrpSpPr>
          <p:cNvPr id="715" name="Google Shape;715;p16"/>
          <p:cNvGrpSpPr/>
          <p:nvPr/>
        </p:nvGrpSpPr>
        <p:grpSpPr>
          <a:xfrm flipH="1">
            <a:off x="575634" y="5578367"/>
            <a:ext cx="389367" cy="390100"/>
            <a:chOff x="7353050" y="316275"/>
            <a:chExt cx="292025" cy="292575"/>
          </a:xfrm>
        </p:grpSpPr>
        <p:sp>
          <p:nvSpPr>
            <p:cNvPr id="716" name="Google Shape;716;p1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6"/>
          <p:cNvGrpSpPr/>
          <p:nvPr/>
        </p:nvGrpSpPr>
        <p:grpSpPr>
          <a:xfrm>
            <a:off x="1434386" y="6139567"/>
            <a:ext cx="390815" cy="391184"/>
            <a:chOff x="3164039" y="430875"/>
            <a:chExt cx="293111" cy="293388"/>
          </a:xfrm>
        </p:grpSpPr>
        <p:sp>
          <p:nvSpPr>
            <p:cNvPr id="721" name="Google Shape;721;p16"/>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6"/>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6"/>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6"/>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6"/>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727" name="Google Shape;727;p16"/>
          <p:cNvCxnSpPr/>
          <p:nvPr/>
        </p:nvCxnSpPr>
        <p:spPr>
          <a:xfrm rot="10800000">
            <a:off x="9595967" y="393467"/>
            <a:ext cx="1542800" cy="723600"/>
          </a:xfrm>
          <a:prstGeom prst="straightConnector1">
            <a:avLst/>
          </a:prstGeom>
          <a:noFill/>
          <a:ln w="9525" cap="flat" cmpd="sng">
            <a:solidFill>
              <a:schemeClr val="dk1"/>
            </a:solidFill>
            <a:prstDash val="solid"/>
            <a:round/>
            <a:headEnd type="none" w="med" len="med"/>
            <a:tailEnd type="none" w="med" len="med"/>
          </a:ln>
        </p:spPr>
      </p:cxnSp>
      <p:cxnSp>
        <p:nvCxnSpPr>
          <p:cNvPr id="728" name="Google Shape;728;p16"/>
          <p:cNvCxnSpPr/>
          <p:nvPr/>
        </p:nvCxnSpPr>
        <p:spPr>
          <a:xfrm flipH="1">
            <a:off x="11138767" y="-8833"/>
            <a:ext cx="1055200" cy="1115200"/>
          </a:xfrm>
          <a:prstGeom prst="straightConnector1">
            <a:avLst/>
          </a:prstGeom>
          <a:noFill/>
          <a:ln w="9525" cap="flat" cmpd="sng">
            <a:solidFill>
              <a:schemeClr val="dk1"/>
            </a:solidFill>
            <a:prstDash val="solid"/>
            <a:round/>
            <a:headEnd type="none" w="med" len="med"/>
            <a:tailEnd type="none" w="med" len="med"/>
          </a:ln>
        </p:spPr>
      </p:cxnSp>
      <p:grpSp>
        <p:nvGrpSpPr>
          <p:cNvPr id="729" name="Google Shape;729;p16"/>
          <p:cNvGrpSpPr/>
          <p:nvPr/>
        </p:nvGrpSpPr>
        <p:grpSpPr>
          <a:xfrm>
            <a:off x="10752367" y="702567"/>
            <a:ext cx="775733" cy="776467"/>
            <a:chOff x="8064275" y="887850"/>
            <a:chExt cx="581800" cy="582350"/>
          </a:xfrm>
        </p:grpSpPr>
        <p:sp>
          <p:nvSpPr>
            <p:cNvPr id="730" name="Google Shape;730;p16"/>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6"/>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6"/>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6"/>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6"/>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6"/>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6"/>
          <p:cNvGrpSpPr/>
          <p:nvPr/>
        </p:nvGrpSpPr>
        <p:grpSpPr>
          <a:xfrm>
            <a:off x="9378501" y="227834"/>
            <a:ext cx="389367" cy="390100"/>
            <a:chOff x="7353050" y="316275"/>
            <a:chExt cx="292025" cy="292575"/>
          </a:xfrm>
        </p:grpSpPr>
        <p:sp>
          <p:nvSpPr>
            <p:cNvPr id="737" name="Google Shape;737;p1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1" name="Google Shape;741;p16"/>
          <p:cNvGrpSpPr/>
          <p:nvPr/>
        </p:nvGrpSpPr>
        <p:grpSpPr>
          <a:xfrm>
            <a:off x="11677267" y="306200"/>
            <a:ext cx="233333" cy="233333"/>
            <a:chOff x="8792300" y="321275"/>
            <a:chExt cx="175000" cy="175000"/>
          </a:xfrm>
        </p:grpSpPr>
        <p:sp>
          <p:nvSpPr>
            <p:cNvPr id="742" name="Google Shape;742;p16"/>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6"/>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6"/>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6"/>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6" name="Google Shape;746;p16"/>
          <p:cNvGrpSpPr/>
          <p:nvPr/>
        </p:nvGrpSpPr>
        <p:grpSpPr>
          <a:xfrm>
            <a:off x="11320067" y="227833"/>
            <a:ext cx="233351" cy="36000"/>
            <a:chOff x="5662375" y="212375"/>
            <a:chExt cx="175013" cy="27000"/>
          </a:xfrm>
        </p:grpSpPr>
        <p:sp>
          <p:nvSpPr>
            <p:cNvPr id="747" name="Google Shape;747;p1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6"/>
          <p:cNvGrpSpPr/>
          <p:nvPr/>
        </p:nvGrpSpPr>
        <p:grpSpPr>
          <a:xfrm>
            <a:off x="10555134" y="1499467"/>
            <a:ext cx="233351" cy="36000"/>
            <a:chOff x="5662375" y="212375"/>
            <a:chExt cx="175013" cy="27000"/>
          </a:xfrm>
        </p:grpSpPr>
        <p:sp>
          <p:nvSpPr>
            <p:cNvPr id="751" name="Google Shape;751;p1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6"/>
          <p:cNvSpPr txBox="1">
            <a:spLocks noGrp="1"/>
          </p:cNvSpPr>
          <p:nvPr>
            <p:ph type="subTitle" idx="1"/>
          </p:nvPr>
        </p:nvSpPr>
        <p:spPr>
          <a:xfrm>
            <a:off x="8290560" y="2426208"/>
            <a:ext cx="2182400" cy="47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755" name="Google Shape;755;p16"/>
          <p:cNvSpPr txBox="1">
            <a:spLocks noGrp="1"/>
          </p:cNvSpPr>
          <p:nvPr>
            <p:ph type="subTitle" idx="2"/>
          </p:nvPr>
        </p:nvSpPr>
        <p:spPr>
          <a:xfrm>
            <a:off x="4998720" y="1670304"/>
            <a:ext cx="2182400" cy="47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756" name="Google Shape;756;p16"/>
          <p:cNvSpPr txBox="1">
            <a:spLocks noGrp="1"/>
          </p:cNvSpPr>
          <p:nvPr>
            <p:ph type="subTitle" idx="3"/>
          </p:nvPr>
        </p:nvSpPr>
        <p:spPr>
          <a:xfrm>
            <a:off x="1719072" y="2426208"/>
            <a:ext cx="2182400" cy="47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24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757" name="Google Shape;757;p16"/>
          <p:cNvSpPr txBox="1">
            <a:spLocks noGrp="1"/>
          </p:cNvSpPr>
          <p:nvPr>
            <p:ph type="subTitle" idx="4"/>
          </p:nvPr>
        </p:nvSpPr>
        <p:spPr>
          <a:xfrm>
            <a:off x="8290560" y="2852928"/>
            <a:ext cx="2182400" cy="117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chemeClr val="dk2"/>
                </a:solidFill>
              </a:defRPr>
            </a:lvl1pPr>
            <a:lvl2pPr lvl="1" algn="ctr" rtl="0">
              <a:spcBef>
                <a:spcPts val="0"/>
              </a:spcBef>
              <a:spcAft>
                <a:spcPts val="0"/>
              </a:spcAft>
              <a:buNone/>
              <a:defRPr sz="2133">
                <a:solidFill>
                  <a:schemeClr val="dk2"/>
                </a:solidFill>
              </a:defRPr>
            </a:lvl2pPr>
            <a:lvl3pPr lvl="2" algn="ctr" rtl="0">
              <a:spcBef>
                <a:spcPts val="0"/>
              </a:spcBef>
              <a:spcAft>
                <a:spcPts val="0"/>
              </a:spcAft>
              <a:buNone/>
              <a:defRPr sz="2133">
                <a:solidFill>
                  <a:schemeClr val="dk2"/>
                </a:solidFill>
              </a:defRPr>
            </a:lvl3pPr>
            <a:lvl4pPr lvl="3" algn="ctr" rtl="0">
              <a:spcBef>
                <a:spcPts val="0"/>
              </a:spcBef>
              <a:spcAft>
                <a:spcPts val="0"/>
              </a:spcAft>
              <a:buNone/>
              <a:defRPr sz="2133">
                <a:solidFill>
                  <a:schemeClr val="dk2"/>
                </a:solidFill>
              </a:defRPr>
            </a:lvl4pPr>
            <a:lvl5pPr lvl="4" algn="ctr" rtl="0">
              <a:spcBef>
                <a:spcPts val="0"/>
              </a:spcBef>
              <a:spcAft>
                <a:spcPts val="0"/>
              </a:spcAft>
              <a:buNone/>
              <a:defRPr sz="2133">
                <a:solidFill>
                  <a:schemeClr val="dk2"/>
                </a:solidFill>
              </a:defRPr>
            </a:lvl5pPr>
            <a:lvl6pPr lvl="5" algn="ctr" rtl="0">
              <a:spcBef>
                <a:spcPts val="0"/>
              </a:spcBef>
              <a:spcAft>
                <a:spcPts val="0"/>
              </a:spcAft>
              <a:buNone/>
              <a:defRPr sz="2133">
                <a:solidFill>
                  <a:schemeClr val="dk2"/>
                </a:solidFill>
              </a:defRPr>
            </a:lvl6pPr>
            <a:lvl7pPr lvl="6" algn="ctr" rtl="0">
              <a:spcBef>
                <a:spcPts val="0"/>
              </a:spcBef>
              <a:spcAft>
                <a:spcPts val="0"/>
              </a:spcAft>
              <a:buNone/>
              <a:defRPr sz="2133">
                <a:solidFill>
                  <a:schemeClr val="dk2"/>
                </a:solidFill>
              </a:defRPr>
            </a:lvl7pPr>
            <a:lvl8pPr lvl="7" algn="ctr" rtl="0">
              <a:spcBef>
                <a:spcPts val="0"/>
              </a:spcBef>
              <a:spcAft>
                <a:spcPts val="0"/>
              </a:spcAft>
              <a:buNone/>
              <a:defRPr sz="2133">
                <a:solidFill>
                  <a:schemeClr val="dk2"/>
                </a:solidFill>
              </a:defRPr>
            </a:lvl8pPr>
            <a:lvl9pPr lvl="8" algn="ctr" rtl="0">
              <a:spcBef>
                <a:spcPts val="0"/>
              </a:spcBef>
              <a:spcAft>
                <a:spcPts val="0"/>
              </a:spcAft>
              <a:buNone/>
              <a:defRPr sz="2133">
                <a:solidFill>
                  <a:schemeClr val="dk2"/>
                </a:solidFill>
              </a:defRPr>
            </a:lvl9pPr>
          </a:lstStyle>
          <a:p>
            <a:endParaRPr/>
          </a:p>
        </p:txBody>
      </p:sp>
      <p:sp>
        <p:nvSpPr>
          <p:cNvPr id="758" name="Google Shape;758;p16"/>
          <p:cNvSpPr txBox="1">
            <a:spLocks noGrp="1"/>
          </p:cNvSpPr>
          <p:nvPr>
            <p:ph type="subTitle" idx="5"/>
          </p:nvPr>
        </p:nvSpPr>
        <p:spPr>
          <a:xfrm>
            <a:off x="4998720" y="2109216"/>
            <a:ext cx="2182400" cy="1170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9pPr>
          </a:lstStyle>
          <a:p>
            <a:endParaRPr/>
          </a:p>
        </p:txBody>
      </p:sp>
      <p:sp>
        <p:nvSpPr>
          <p:cNvPr id="759" name="Google Shape;759;p16"/>
          <p:cNvSpPr txBox="1">
            <a:spLocks noGrp="1"/>
          </p:cNvSpPr>
          <p:nvPr>
            <p:ph type="subTitle" idx="6"/>
          </p:nvPr>
        </p:nvSpPr>
        <p:spPr>
          <a:xfrm>
            <a:off x="1719072" y="2852928"/>
            <a:ext cx="2182400" cy="1170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2133">
                <a:solidFill>
                  <a:schemeClr val="dk2"/>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3650130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1"/>
        <p:cNvGrpSpPr/>
        <p:nvPr/>
      </p:nvGrpSpPr>
      <p:grpSpPr>
        <a:xfrm>
          <a:off x="0" y="0"/>
          <a:ext cx="0" cy="0"/>
          <a:chOff x="0" y="0"/>
          <a:chExt cx="0" cy="0"/>
        </a:xfrm>
      </p:grpSpPr>
      <p:sp>
        <p:nvSpPr>
          <p:cNvPr id="502" name="Google Shape;502;p10"/>
          <p:cNvSpPr txBox="1">
            <a:spLocks noGrp="1"/>
          </p:cNvSpPr>
          <p:nvPr>
            <p:ph type="body" idx="1"/>
          </p:nvPr>
        </p:nvSpPr>
        <p:spPr>
          <a:xfrm>
            <a:off x="1496067" y="2596896"/>
            <a:ext cx="3718400" cy="1816800"/>
          </a:xfrm>
          <a:prstGeom prst="rect">
            <a:avLst/>
          </a:prstGeom>
          <a:noFill/>
          <a:ln>
            <a:noFill/>
          </a:ln>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dk2"/>
              </a:buClr>
              <a:buSzPts val="1600"/>
              <a:buFont typeface="Barlow Semi Condensed"/>
              <a:buNone/>
              <a:defRPr sz="2133">
                <a:solidFill>
                  <a:schemeClr val="dk2"/>
                </a:solidFill>
                <a:latin typeface="Barlow Semi Condensed"/>
                <a:ea typeface="Barlow Semi Condensed"/>
                <a:cs typeface="Barlow Semi Condensed"/>
                <a:sym typeface="Barlow Semi Condensed"/>
              </a:defRPr>
            </a:lvl1pPr>
          </a:lstStyle>
          <a:p>
            <a:endParaRPr/>
          </a:p>
        </p:txBody>
      </p:sp>
      <p:sp>
        <p:nvSpPr>
          <p:cNvPr id="503" name="Google Shape;503;p10"/>
          <p:cNvSpPr txBox="1">
            <a:spLocks noGrp="1"/>
          </p:cNvSpPr>
          <p:nvPr>
            <p:ph type="title"/>
          </p:nvPr>
        </p:nvSpPr>
        <p:spPr>
          <a:xfrm>
            <a:off x="2800800" y="463296"/>
            <a:ext cx="6596000" cy="7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cxnSp>
        <p:nvCxnSpPr>
          <p:cNvPr id="504" name="Google Shape;504;p10"/>
          <p:cNvCxnSpPr/>
          <p:nvPr/>
        </p:nvCxnSpPr>
        <p:spPr>
          <a:xfrm>
            <a:off x="787267" y="5787467"/>
            <a:ext cx="1617200" cy="563600"/>
          </a:xfrm>
          <a:prstGeom prst="straightConnector1">
            <a:avLst/>
          </a:prstGeom>
          <a:noFill/>
          <a:ln w="9525" cap="flat" cmpd="sng">
            <a:solidFill>
              <a:schemeClr val="dk1"/>
            </a:solidFill>
            <a:prstDash val="solid"/>
            <a:round/>
            <a:headEnd type="none" w="med" len="med"/>
            <a:tailEnd type="none" w="med" len="med"/>
          </a:ln>
        </p:spPr>
      </p:cxnSp>
      <p:cxnSp>
        <p:nvCxnSpPr>
          <p:cNvPr id="505" name="Google Shape;505;p10"/>
          <p:cNvCxnSpPr/>
          <p:nvPr/>
        </p:nvCxnSpPr>
        <p:spPr>
          <a:xfrm rot="10800000" flipH="1">
            <a:off x="10633" y="5776800"/>
            <a:ext cx="776800" cy="872400"/>
          </a:xfrm>
          <a:prstGeom prst="straightConnector1">
            <a:avLst/>
          </a:prstGeom>
          <a:noFill/>
          <a:ln w="9525" cap="flat" cmpd="sng">
            <a:solidFill>
              <a:schemeClr val="dk1"/>
            </a:solidFill>
            <a:prstDash val="solid"/>
            <a:round/>
            <a:headEnd type="none" w="med" len="med"/>
            <a:tailEnd type="none" w="med" len="med"/>
          </a:ln>
        </p:spPr>
      </p:cxnSp>
      <p:grpSp>
        <p:nvGrpSpPr>
          <p:cNvPr id="506" name="Google Shape;506;p10"/>
          <p:cNvGrpSpPr/>
          <p:nvPr/>
        </p:nvGrpSpPr>
        <p:grpSpPr>
          <a:xfrm flipH="1">
            <a:off x="575634" y="5578367"/>
            <a:ext cx="389367" cy="390100"/>
            <a:chOff x="7353050" y="316275"/>
            <a:chExt cx="292025" cy="292575"/>
          </a:xfrm>
        </p:grpSpPr>
        <p:sp>
          <p:nvSpPr>
            <p:cNvPr id="507" name="Google Shape;507;p10"/>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0"/>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0"/>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0"/>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1" name="Google Shape;511;p10"/>
          <p:cNvGrpSpPr/>
          <p:nvPr/>
        </p:nvGrpSpPr>
        <p:grpSpPr>
          <a:xfrm>
            <a:off x="2195619" y="6155433"/>
            <a:ext cx="390815" cy="391184"/>
            <a:chOff x="3164039" y="430875"/>
            <a:chExt cx="293111" cy="293388"/>
          </a:xfrm>
        </p:grpSpPr>
        <p:sp>
          <p:nvSpPr>
            <p:cNvPr id="512" name="Google Shape;512;p10"/>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0"/>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0"/>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0"/>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0"/>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0"/>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18" name="Google Shape;518;p10"/>
          <p:cNvCxnSpPr/>
          <p:nvPr/>
        </p:nvCxnSpPr>
        <p:spPr>
          <a:xfrm rot="10800000">
            <a:off x="9595967" y="393467"/>
            <a:ext cx="1542800" cy="723600"/>
          </a:xfrm>
          <a:prstGeom prst="straightConnector1">
            <a:avLst/>
          </a:prstGeom>
          <a:noFill/>
          <a:ln w="9525" cap="flat" cmpd="sng">
            <a:solidFill>
              <a:schemeClr val="dk1"/>
            </a:solidFill>
            <a:prstDash val="solid"/>
            <a:round/>
            <a:headEnd type="none" w="med" len="med"/>
            <a:tailEnd type="none" w="med" len="med"/>
          </a:ln>
        </p:spPr>
      </p:cxnSp>
      <p:cxnSp>
        <p:nvCxnSpPr>
          <p:cNvPr id="519" name="Google Shape;519;p10"/>
          <p:cNvCxnSpPr/>
          <p:nvPr/>
        </p:nvCxnSpPr>
        <p:spPr>
          <a:xfrm flipH="1">
            <a:off x="11138767" y="-8833"/>
            <a:ext cx="1055200" cy="1115200"/>
          </a:xfrm>
          <a:prstGeom prst="straightConnector1">
            <a:avLst/>
          </a:prstGeom>
          <a:noFill/>
          <a:ln w="9525" cap="flat" cmpd="sng">
            <a:solidFill>
              <a:schemeClr val="dk1"/>
            </a:solidFill>
            <a:prstDash val="solid"/>
            <a:round/>
            <a:headEnd type="none" w="med" len="med"/>
            <a:tailEnd type="none" w="med" len="med"/>
          </a:ln>
        </p:spPr>
      </p:cxnSp>
      <p:grpSp>
        <p:nvGrpSpPr>
          <p:cNvPr id="520" name="Google Shape;520;p10"/>
          <p:cNvGrpSpPr/>
          <p:nvPr/>
        </p:nvGrpSpPr>
        <p:grpSpPr>
          <a:xfrm>
            <a:off x="10752367" y="702567"/>
            <a:ext cx="775733" cy="776467"/>
            <a:chOff x="8064275" y="887850"/>
            <a:chExt cx="581800" cy="582350"/>
          </a:xfrm>
        </p:grpSpPr>
        <p:sp>
          <p:nvSpPr>
            <p:cNvPr id="521" name="Google Shape;521;p10"/>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 name="Google Shape;527;p10"/>
          <p:cNvGrpSpPr/>
          <p:nvPr/>
        </p:nvGrpSpPr>
        <p:grpSpPr>
          <a:xfrm>
            <a:off x="9378501" y="227834"/>
            <a:ext cx="389367" cy="390100"/>
            <a:chOff x="7353050" y="316275"/>
            <a:chExt cx="292025" cy="292575"/>
          </a:xfrm>
        </p:grpSpPr>
        <p:sp>
          <p:nvSpPr>
            <p:cNvPr id="528" name="Google Shape;528;p10"/>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10"/>
          <p:cNvGrpSpPr/>
          <p:nvPr/>
        </p:nvGrpSpPr>
        <p:grpSpPr>
          <a:xfrm>
            <a:off x="11677267" y="306200"/>
            <a:ext cx="233333" cy="233333"/>
            <a:chOff x="8792300" y="321275"/>
            <a:chExt cx="175000" cy="175000"/>
          </a:xfrm>
        </p:grpSpPr>
        <p:sp>
          <p:nvSpPr>
            <p:cNvPr id="533" name="Google Shape;533;p10"/>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0"/>
          <p:cNvGrpSpPr/>
          <p:nvPr/>
        </p:nvGrpSpPr>
        <p:grpSpPr>
          <a:xfrm>
            <a:off x="11320067" y="227833"/>
            <a:ext cx="233351" cy="36000"/>
            <a:chOff x="5662375" y="212375"/>
            <a:chExt cx="175013" cy="27000"/>
          </a:xfrm>
        </p:grpSpPr>
        <p:sp>
          <p:nvSpPr>
            <p:cNvPr id="538" name="Google Shape;538;p10"/>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0"/>
          <p:cNvGrpSpPr/>
          <p:nvPr/>
        </p:nvGrpSpPr>
        <p:grpSpPr>
          <a:xfrm>
            <a:off x="10555134" y="1499467"/>
            <a:ext cx="233351" cy="36000"/>
            <a:chOff x="5662375" y="212375"/>
            <a:chExt cx="175013" cy="27000"/>
          </a:xfrm>
        </p:grpSpPr>
        <p:sp>
          <p:nvSpPr>
            <p:cNvPr id="542" name="Google Shape;542;p10"/>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311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3152080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1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12"/>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1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13"/>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13"/>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13"/>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1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15"/>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1194859" y="408517"/>
            <a:ext cx="3657600" cy="2743200"/>
          </a:xfrm>
          <a:prstGeom prst="rect">
            <a:avLst/>
          </a:prstGeom>
          <a:noFill/>
          <a:ln>
            <a:noFill/>
          </a:ln>
        </p:spPr>
      </p:sp>
      <p:sp>
        <p:nvSpPr>
          <p:cNvPr id="64" name="Google Shape;64;p16"/>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D07436-C9FF-4E70-96F9-4837AC59E99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2667019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32f168265c7_0_315"/>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g32f168265c7_0_315"/>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g32f168265c7_0_315"/>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32f168265c7_0_325"/>
          <p:cNvSpPr txBox="1">
            <a:spLocks noGrp="1"/>
          </p:cNvSpPr>
          <p:nvPr>
            <p:ph type="title"/>
          </p:nvPr>
        </p:nvSpPr>
        <p:spPr>
          <a:xfrm>
            <a:off x="304800" y="183092"/>
            <a:ext cx="5486400" cy="762000"/>
          </a:xfrm>
          <a:prstGeom prst="rect">
            <a:avLst/>
          </a:prstGeom>
          <a:noFill/>
          <a:ln>
            <a:noFill/>
          </a:ln>
        </p:spPr>
        <p:txBody>
          <a:bodyPr spcFirstLastPara="1" wrap="square" lIns="91450" tIns="45700" rIns="91450"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g32f168265c7_0_325"/>
          <p:cNvSpPr txBox="1">
            <a:spLocks noGrp="1"/>
          </p:cNvSpPr>
          <p:nvPr>
            <p:ph type="body" idx="1"/>
          </p:nvPr>
        </p:nvSpPr>
        <p:spPr>
          <a:xfrm>
            <a:off x="304800" y="1066800"/>
            <a:ext cx="5486400" cy="3017600"/>
          </a:xfrm>
          <a:prstGeom prst="rect">
            <a:avLst/>
          </a:prstGeom>
          <a:noFill/>
          <a:ln>
            <a:noFill/>
          </a:ln>
        </p:spPr>
        <p:txBody>
          <a:bodyPr spcFirstLastPara="1" wrap="square" lIns="91450" tIns="45700" rIns="91450" bIns="45700" anchor="t" anchorCtr="0">
            <a:normAutofit/>
          </a:bodyPr>
          <a:lstStyle>
            <a:lvl1pPr marL="304815" lvl="0" indent="-228611" algn="l">
              <a:spcBef>
                <a:spcPts val="267"/>
              </a:spcBef>
              <a:spcAft>
                <a:spcPts val="0"/>
              </a:spcAft>
              <a:buClr>
                <a:schemeClr val="dk1"/>
              </a:buClr>
              <a:buSzPts val="1800"/>
              <a:buChar char="•"/>
              <a:defRPr/>
            </a:lvl1pPr>
            <a:lvl2pPr marL="609630" lvl="1" indent="-228611" algn="l">
              <a:spcBef>
                <a:spcPts val="267"/>
              </a:spcBef>
              <a:spcAft>
                <a:spcPts val="0"/>
              </a:spcAft>
              <a:buClr>
                <a:schemeClr val="dk1"/>
              </a:buClr>
              <a:buSzPts val="1800"/>
              <a:buChar char="–"/>
              <a:defRPr/>
            </a:lvl2pPr>
            <a:lvl3pPr marL="914446" lvl="2" indent="-228611" algn="l">
              <a:spcBef>
                <a:spcPts val="267"/>
              </a:spcBef>
              <a:spcAft>
                <a:spcPts val="0"/>
              </a:spcAft>
              <a:buClr>
                <a:schemeClr val="dk1"/>
              </a:buClr>
              <a:buSzPts val="1800"/>
              <a:buChar char="•"/>
              <a:defRPr/>
            </a:lvl3pPr>
            <a:lvl4pPr marL="1219261" lvl="3" indent="-228611" algn="l">
              <a:spcBef>
                <a:spcPts val="267"/>
              </a:spcBef>
              <a:spcAft>
                <a:spcPts val="0"/>
              </a:spcAft>
              <a:buClr>
                <a:schemeClr val="dk1"/>
              </a:buClr>
              <a:buSzPts val="1800"/>
              <a:buChar char="–"/>
              <a:defRPr/>
            </a:lvl4pPr>
            <a:lvl5pPr marL="1524076" lvl="4" indent="-228611" algn="l">
              <a:spcBef>
                <a:spcPts val="267"/>
              </a:spcBef>
              <a:spcAft>
                <a:spcPts val="0"/>
              </a:spcAft>
              <a:buClr>
                <a:schemeClr val="dk1"/>
              </a:buClr>
              <a:buSzPts val="1800"/>
              <a:buChar char="»"/>
              <a:defRPr/>
            </a:lvl5pPr>
            <a:lvl6pPr marL="1828891" lvl="5" indent="-228611" algn="l">
              <a:spcBef>
                <a:spcPts val="267"/>
              </a:spcBef>
              <a:spcAft>
                <a:spcPts val="0"/>
              </a:spcAft>
              <a:buClr>
                <a:schemeClr val="dk1"/>
              </a:buClr>
              <a:buSzPts val="1800"/>
              <a:buChar char="•"/>
              <a:defRPr/>
            </a:lvl6pPr>
            <a:lvl7pPr marL="2133707" lvl="6" indent="-228611" algn="l">
              <a:spcBef>
                <a:spcPts val="267"/>
              </a:spcBef>
              <a:spcAft>
                <a:spcPts val="0"/>
              </a:spcAft>
              <a:buClr>
                <a:schemeClr val="dk1"/>
              </a:buClr>
              <a:buSzPts val="1800"/>
              <a:buChar char="•"/>
              <a:defRPr/>
            </a:lvl7pPr>
            <a:lvl8pPr marL="2438522" lvl="7" indent="-228611" algn="l">
              <a:spcBef>
                <a:spcPts val="267"/>
              </a:spcBef>
              <a:spcAft>
                <a:spcPts val="0"/>
              </a:spcAft>
              <a:buClr>
                <a:schemeClr val="dk1"/>
              </a:buClr>
              <a:buSzPts val="1800"/>
              <a:buChar char="•"/>
              <a:defRPr/>
            </a:lvl8pPr>
            <a:lvl9pPr marL="2743337" lvl="8" indent="-228611" algn="l">
              <a:spcBef>
                <a:spcPts val="267"/>
              </a:spcBef>
              <a:spcAft>
                <a:spcPts val="0"/>
              </a:spcAft>
              <a:buClr>
                <a:schemeClr val="dk1"/>
              </a:buClr>
              <a:buSzPts val="1800"/>
              <a:buChar char="•"/>
              <a:defRPr/>
            </a:lvl9pPr>
          </a:lstStyle>
          <a:p>
            <a:endParaRPr/>
          </a:p>
        </p:txBody>
      </p:sp>
      <p:sp>
        <p:nvSpPr>
          <p:cNvPr id="99" name="Google Shape;99;g32f168265c7_0_325"/>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g32f168265c7_0_325"/>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g32f168265c7_0_325"/>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g32f168265c7_0_331"/>
          <p:cNvSpPr txBox="1">
            <a:spLocks noGrp="1"/>
          </p:cNvSpPr>
          <p:nvPr>
            <p:ph type="title"/>
          </p:nvPr>
        </p:nvSpPr>
        <p:spPr>
          <a:xfrm>
            <a:off x="481542" y="2937933"/>
            <a:ext cx="5181600" cy="908000"/>
          </a:xfrm>
          <a:prstGeom prst="rect">
            <a:avLst/>
          </a:prstGeom>
          <a:noFill/>
          <a:ln>
            <a:noFill/>
          </a:ln>
        </p:spPr>
        <p:txBody>
          <a:bodyPr spcFirstLastPara="1" wrap="square" lIns="91450" tIns="45700" rIns="91450"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g32f168265c7_0_331"/>
          <p:cNvSpPr txBox="1">
            <a:spLocks noGrp="1"/>
          </p:cNvSpPr>
          <p:nvPr>
            <p:ph type="body" idx="1"/>
          </p:nvPr>
        </p:nvSpPr>
        <p:spPr>
          <a:xfrm>
            <a:off x="481542" y="1937809"/>
            <a:ext cx="5181600" cy="1000400"/>
          </a:xfrm>
          <a:prstGeom prst="rect">
            <a:avLst/>
          </a:prstGeom>
          <a:noFill/>
          <a:ln>
            <a:noFill/>
          </a:ln>
        </p:spPr>
        <p:txBody>
          <a:bodyPr spcFirstLastPara="1" wrap="square" lIns="91450" tIns="45700" rIns="91450"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67"/>
              </a:spcBef>
              <a:spcAft>
                <a:spcPts val="0"/>
              </a:spcAft>
              <a:buClr>
                <a:srgbClr val="888888"/>
              </a:buClr>
              <a:buSzPts val="1800"/>
              <a:buNone/>
              <a:defRPr sz="1200">
                <a:solidFill>
                  <a:srgbClr val="888888"/>
                </a:solidFill>
              </a:defRPr>
            </a:lvl2pPr>
            <a:lvl3pPr marL="914446" lvl="2" indent="-152408" algn="l">
              <a:spcBef>
                <a:spcPts val="267"/>
              </a:spcBef>
              <a:spcAft>
                <a:spcPts val="0"/>
              </a:spcAft>
              <a:buClr>
                <a:srgbClr val="888888"/>
              </a:buClr>
              <a:buSzPts val="1600"/>
              <a:buNone/>
              <a:defRPr sz="1067">
                <a:solidFill>
                  <a:srgbClr val="888888"/>
                </a:solidFill>
              </a:defRPr>
            </a:lvl3pPr>
            <a:lvl4pPr marL="1219261" lvl="3" indent="-152408" algn="l">
              <a:spcBef>
                <a:spcPts val="133"/>
              </a:spcBef>
              <a:spcAft>
                <a:spcPts val="0"/>
              </a:spcAft>
              <a:buClr>
                <a:srgbClr val="888888"/>
              </a:buClr>
              <a:buSzPts val="1400"/>
              <a:buNone/>
              <a:defRPr sz="933">
                <a:solidFill>
                  <a:srgbClr val="888888"/>
                </a:solidFill>
              </a:defRPr>
            </a:lvl4pPr>
            <a:lvl5pPr marL="1524076" lvl="4" indent="-152408" algn="l">
              <a:spcBef>
                <a:spcPts val="133"/>
              </a:spcBef>
              <a:spcAft>
                <a:spcPts val="0"/>
              </a:spcAft>
              <a:buClr>
                <a:srgbClr val="888888"/>
              </a:buClr>
              <a:buSzPts val="1400"/>
              <a:buNone/>
              <a:defRPr sz="933">
                <a:solidFill>
                  <a:srgbClr val="888888"/>
                </a:solidFill>
              </a:defRPr>
            </a:lvl5pPr>
            <a:lvl6pPr marL="1828891" lvl="5" indent="-152408" algn="l">
              <a:spcBef>
                <a:spcPts val="133"/>
              </a:spcBef>
              <a:spcAft>
                <a:spcPts val="0"/>
              </a:spcAft>
              <a:buClr>
                <a:srgbClr val="888888"/>
              </a:buClr>
              <a:buSzPts val="1400"/>
              <a:buNone/>
              <a:defRPr sz="933">
                <a:solidFill>
                  <a:srgbClr val="888888"/>
                </a:solidFill>
              </a:defRPr>
            </a:lvl6pPr>
            <a:lvl7pPr marL="2133707" lvl="6" indent="-152408" algn="l">
              <a:spcBef>
                <a:spcPts val="133"/>
              </a:spcBef>
              <a:spcAft>
                <a:spcPts val="0"/>
              </a:spcAft>
              <a:buClr>
                <a:srgbClr val="888888"/>
              </a:buClr>
              <a:buSzPts val="1400"/>
              <a:buNone/>
              <a:defRPr sz="933">
                <a:solidFill>
                  <a:srgbClr val="888888"/>
                </a:solidFill>
              </a:defRPr>
            </a:lvl7pPr>
            <a:lvl8pPr marL="2438522" lvl="7" indent="-152408" algn="l">
              <a:spcBef>
                <a:spcPts val="133"/>
              </a:spcBef>
              <a:spcAft>
                <a:spcPts val="0"/>
              </a:spcAft>
              <a:buClr>
                <a:srgbClr val="888888"/>
              </a:buClr>
              <a:buSzPts val="1400"/>
              <a:buNone/>
              <a:defRPr sz="933">
                <a:solidFill>
                  <a:srgbClr val="888888"/>
                </a:solidFill>
              </a:defRPr>
            </a:lvl8pPr>
            <a:lvl9pPr marL="2743337" lvl="8" indent="-152408" algn="l">
              <a:spcBef>
                <a:spcPts val="133"/>
              </a:spcBef>
              <a:spcAft>
                <a:spcPts val="0"/>
              </a:spcAft>
              <a:buClr>
                <a:srgbClr val="888888"/>
              </a:buClr>
              <a:buSzPts val="1400"/>
              <a:buNone/>
              <a:defRPr sz="933">
                <a:solidFill>
                  <a:srgbClr val="888888"/>
                </a:solidFill>
              </a:defRPr>
            </a:lvl9pPr>
          </a:lstStyle>
          <a:p>
            <a:endParaRPr/>
          </a:p>
        </p:txBody>
      </p:sp>
      <p:sp>
        <p:nvSpPr>
          <p:cNvPr id="105" name="Google Shape;105;g32f168265c7_0_331"/>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g32f168265c7_0_331"/>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g32f168265c7_0_331"/>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32f168265c7_0_337"/>
          <p:cNvSpPr txBox="1">
            <a:spLocks noGrp="1"/>
          </p:cNvSpPr>
          <p:nvPr>
            <p:ph type="title"/>
          </p:nvPr>
        </p:nvSpPr>
        <p:spPr>
          <a:xfrm>
            <a:off x="304800" y="183092"/>
            <a:ext cx="5486400" cy="762000"/>
          </a:xfrm>
          <a:prstGeom prst="rect">
            <a:avLst/>
          </a:prstGeom>
          <a:noFill/>
          <a:ln>
            <a:noFill/>
          </a:ln>
        </p:spPr>
        <p:txBody>
          <a:bodyPr spcFirstLastPara="1" wrap="square" lIns="91450" tIns="45700" rIns="91450"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g32f168265c7_0_337"/>
          <p:cNvSpPr txBox="1">
            <a:spLocks noGrp="1"/>
          </p:cNvSpPr>
          <p:nvPr>
            <p:ph type="body" idx="1"/>
          </p:nvPr>
        </p:nvSpPr>
        <p:spPr>
          <a:xfrm>
            <a:off x="304800" y="1066800"/>
            <a:ext cx="2692400" cy="3017600"/>
          </a:xfrm>
          <a:prstGeom prst="rect">
            <a:avLst/>
          </a:prstGeom>
          <a:noFill/>
          <a:ln>
            <a:noFill/>
          </a:ln>
        </p:spPr>
        <p:txBody>
          <a:bodyPr spcFirstLastPara="1" wrap="square" lIns="91450" tIns="45700" rIns="91450" bIns="45700" anchor="t" anchorCtr="0">
            <a:normAutofit/>
          </a:bodyPr>
          <a:lstStyle>
            <a:lvl1pPr marL="304815" lvl="0" indent="-270947" algn="l">
              <a:spcBef>
                <a:spcPts val="400"/>
              </a:spcBef>
              <a:spcAft>
                <a:spcPts val="0"/>
              </a:spcAft>
              <a:buClr>
                <a:schemeClr val="dk1"/>
              </a:buClr>
              <a:buSzPts val="2800"/>
              <a:buChar char="•"/>
              <a:defRPr sz="1867"/>
            </a:lvl1pPr>
            <a:lvl2pPr marL="609630" lvl="1" indent="-254013" algn="l">
              <a:spcBef>
                <a:spcPts val="267"/>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67"/>
              </a:spcBef>
              <a:spcAft>
                <a:spcPts val="0"/>
              </a:spcAft>
              <a:buClr>
                <a:schemeClr val="dk1"/>
              </a:buClr>
              <a:buSzPts val="1800"/>
              <a:buChar char="–"/>
              <a:defRPr sz="1200"/>
            </a:lvl4pPr>
            <a:lvl5pPr marL="1524076" lvl="4" indent="-228611" algn="l">
              <a:spcBef>
                <a:spcPts val="267"/>
              </a:spcBef>
              <a:spcAft>
                <a:spcPts val="0"/>
              </a:spcAft>
              <a:buClr>
                <a:schemeClr val="dk1"/>
              </a:buClr>
              <a:buSzPts val="1800"/>
              <a:buChar char="»"/>
              <a:defRPr sz="1200"/>
            </a:lvl5pPr>
            <a:lvl6pPr marL="1828891" lvl="5" indent="-228611" algn="l">
              <a:spcBef>
                <a:spcPts val="267"/>
              </a:spcBef>
              <a:spcAft>
                <a:spcPts val="0"/>
              </a:spcAft>
              <a:buClr>
                <a:schemeClr val="dk1"/>
              </a:buClr>
              <a:buSzPts val="1800"/>
              <a:buChar char="•"/>
              <a:defRPr sz="1200"/>
            </a:lvl6pPr>
            <a:lvl7pPr marL="2133707" lvl="6" indent="-228611" algn="l">
              <a:spcBef>
                <a:spcPts val="267"/>
              </a:spcBef>
              <a:spcAft>
                <a:spcPts val="0"/>
              </a:spcAft>
              <a:buClr>
                <a:schemeClr val="dk1"/>
              </a:buClr>
              <a:buSzPts val="1800"/>
              <a:buChar char="•"/>
              <a:defRPr sz="1200"/>
            </a:lvl7pPr>
            <a:lvl8pPr marL="2438522" lvl="7" indent="-228611" algn="l">
              <a:spcBef>
                <a:spcPts val="267"/>
              </a:spcBef>
              <a:spcAft>
                <a:spcPts val="0"/>
              </a:spcAft>
              <a:buClr>
                <a:schemeClr val="dk1"/>
              </a:buClr>
              <a:buSzPts val="1800"/>
              <a:buChar char="•"/>
              <a:defRPr sz="1200"/>
            </a:lvl8pPr>
            <a:lvl9pPr marL="2743337" lvl="8" indent="-228611" algn="l">
              <a:spcBef>
                <a:spcPts val="267"/>
              </a:spcBef>
              <a:spcAft>
                <a:spcPts val="0"/>
              </a:spcAft>
              <a:buClr>
                <a:schemeClr val="dk1"/>
              </a:buClr>
              <a:buSzPts val="1800"/>
              <a:buChar char="•"/>
              <a:defRPr sz="1200"/>
            </a:lvl9pPr>
          </a:lstStyle>
          <a:p>
            <a:endParaRPr/>
          </a:p>
        </p:txBody>
      </p:sp>
      <p:sp>
        <p:nvSpPr>
          <p:cNvPr id="111" name="Google Shape;111;g32f168265c7_0_337"/>
          <p:cNvSpPr txBox="1">
            <a:spLocks noGrp="1"/>
          </p:cNvSpPr>
          <p:nvPr>
            <p:ph type="body" idx="2"/>
          </p:nvPr>
        </p:nvSpPr>
        <p:spPr>
          <a:xfrm>
            <a:off x="3098800" y="1066800"/>
            <a:ext cx="2692400" cy="3017600"/>
          </a:xfrm>
          <a:prstGeom prst="rect">
            <a:avLst/>
          </a:prstGeom>
          <a:noFill/>
          <a:ln>
            <a:noFill/>
          </a:ln>
        </p:spPr>
        <p:txBody>
          <a:bodyPr spcFirstLastPara="1" wrap="square" lIns="91450" tIns="45700" rIns="91450" bIns="45700" anchor="t" anchorCtr="0">
            <a:normAutofit/>
          </a:bodyPr>
          <a:lstStyle>
            <a:lvl1pPr marL="304815" lvl="0" indent="-270947" algn="l">
              <a:spcBef>
                <a:spcPts val="400"/>
              </a:spcBef>
              <a:spcAft>
                <a:spcPts val="0"/>
              </a:spcAft>
              <a:buClr>
                <a:schemeClr val="dk1"/>
              </a:buClr>
              <a:buSzPts val="2800"/>
              <a:buChar char="•"/>
              <a:defRPr sz="1867"/>
            </a:lvl1pPr>
            <a:lvl2pPr marL="609630" lvl="1" indent="-254013" algn="l">
              <a:spcBef>
                <a:spcPts val="267"/>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67"/>
              </a:spcBef>
              <a:spcAft>
                <a:spcPts val="0"/>
              </a:spcAft>
              <a:buClr>
                <a:schemeClr val="dk1"/>
              </a:buClr>
              <a:buSzPts val="1800"/>
              <a:buChar char="–"/>
              <a:defRPr sz="1200"/>
            </a:lvl4pPr>
            <a:lvl5pPr marL="1524076" lvl="4" indent="-228611" algn="l">
              <a:spcBef>
                <a:spcPts val="267"/>
              </a:spcBef>
              <a:spcAft>
                <a:spcPts val="0"/>
              </a:spcAft>
              <a:buClr>
                <a:schemeClr val="dk1"/>
              </a:buClr>
              <a:buSzPts val="1800"/>
              <a:buChar char="»"/>
              <a:defRPr sz="1200"/>
            </a:lvl5pPr>
            <a:lvl6pPr marL="1828891" lvl="5" indent="-228611" algn="l">
              <a:spcBef>
                <a:spcPts val="267"/>
              </a:spcBef>
              <a:spcAft>
                <a:spcPts val="0"/>
              </a:spcAft>
              <a:buClr>
                <a:schemeClr val="dk1"/>
              </a:buClr>
              <a:buSzPts val="1800"/>
              <a:buChar char="•"/>
              <a:defRPr sz="1200"/>
            </a:lvl6pPr>
            <a:lvl7pPr marL="2133707" lvl="6" indent="-228611" algn="l">
              <a:spcBef>
                <a:spcPts val="267"/>
              </a:spcBef>
              <a:spcAft>
                <a:spcPts val="0"/>
              </a:spcAft>
              <a:buClr>
                <a:schemeClr val="dk1"/>
              </a:buClr>
              <a:buSzPts val="1800"/>
              <a:buChar char="•"/>
              <a:defRPr sz="1200"/>
            </a:lvl7pPr>
            <a:lvl8pPr marL="2438522" lvl="7" indent="-228611" algn="l">
              <a:spcBef>
                <a:spcPts val="267"/>
              </a:spcBef>
              <a:spcAft>
                <a:spcPts val="0"/>
              </a:spcAft>
              <a:buClr>
                <a:schemeClr val="dk1"/>
              </a:buClr>
              <a:buSzPts val="1800"/>
              <a:buChar char="•"/>
              <a:defRPr sz="1200"/>
            </a:lvl8pPr>
            <a:lvl9pPr marL="2743337" lvl="8" indent="-228611" algn="l">
              <a:spcBef>
                <a:spcPts val="267"/>
              </a:spcBef>
              <a:spcAft>
                <a:spcPts val="0"/>
              </a:spcAft>
              <a:buClr>
                <a:schemeClr val="dk1"/>
              </a:buClr>
              <a:buSzPts val="1800"/>
              <a:buChar char="•"/>
              <a:defRPr sz="1200"/>
            </a:lvl9pPr>
          </a:lstStyle>
          <a:p>
            <a:endParaRPr/>
          </a:p>
        </p:txBody>
      </p:sp>
      <p:sp>
        <p:nvSpPr>
          <p:cNvPr id="112" name="Google Shape;112;g32f168265c7_0_337"/>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g32f168265c7_0_337"/>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g32f168265c7_0_337"/>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32f168265c7_0_344"/>
          <p:cNvSpPr txBox="1">
            <a:spLocks noGrp="1"/>
          </p:cNvSpPr>
          <p:nvPr>
            <p:ph type="title"/>
          </p:nvPr>
        </p:nvSpPr>
        <p:spPr>
          <a:xfrm>
            <a:off x="304800" y="183092"/>
            <a:ext cx="5486400" cy="762000"/>
          </a:xfrm>
          <a:prstGeom prst="rect">
            <a:avLst/>
          </a:prstGeom>
          <a:noFill/>
          <a:ln>
            <a:noFill/>
          </a:ln>
        </p:spPr>
        <p:txBody>
          <a:bodyPr spcFirstLastPara="1" wrap="square" lIns="91450" tIns="45700" rIns="91450"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g32f168265c7_0_344"/>
          <p:cNvSpPr txBox="1">
            <a:spLocks noGrp="1"/>
          </p:cNvSpPr>
          <p:nvPr>
            <p:ph type="body" idx="1"/>
          </p:nvPr>
        </p:nvSpPr>
        <p:spPr>
          <a:xfrm>
            <a:off x="304800" y="1023409"/>
            <a:ext cx="2693600" cy="426800"/>
          </a:xfrm>
          <a:prstGeom prst="rect">
            <a:avLst/>
          </a:prstGeom>
          <a:noFill/>
          <a:ln>
            <a:noFill/>
          </a:ln>
        </p:spPr>
        <p:txBody>
          <a:bodyPr spcFirstLastPara="1" wrap="square" lIns="91450" tIns="45700" rIns="91450" bIns="45700" anchor="b" anchorCtr="0">
            <a:normAutofit/>
          </a:bodyPr>
          <a:lstStyle>
            <a:lvl1pPr marL="304815" lvl="0" indent="-152408" algn="l">
              <a:spcBef>
                <a:spcPts val="267"/>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67"/>
              </a:spcBef>
              <a:spcAft>
                <a:spcPts val="0"/>
              </a:spcAft>
              <a:buClr>
                <a:schemeClr val="dk1"/>
              </a:buClr>
              <a:buSzPts val="1800"/>
              <a:buNone/>
              <a:defRPr sz="1200" b="1"/>
            </a:lvl3pPr>
            <a:lvl4pPr marL="1219261" lvl="3" indent="-152408" algn="l">
              <a:spcBef>
                <a:spcPts val="267"/>
              </a:spcBef>
              <a:spcAft>
                <a:spcPts val="0"/>
              </a:spcAft>
              <a:buClr>
                <a:schemeClr val="dk1"/>
              </a:buClr>
              <a:buSzPts val="1600"/>
              <a:buNone/>
              <a:defRPr sz="1067" b="1"/>
            </a:lvl4pPr>
            <a:lvl5pPr marL="1524076" lvl="4" indent="-152408" algn="l">
              <a:spcBef>
                <a:spcPts val="267"/>
              </a:spcBef>
              <a:spcAft>
                <a:spcPts val="0"/>
              </a:spcAft>
              <a:buClr>
                <a:schemeClr val="dk1"/>
              </a:buClr>
              <a:buSzPts val="1600"/>
              <a:buNone/>
              <a:defRPr sz="1067" b="1"/>
            </a:lvl5pPr>
            <a:lvl6pPr marL="1828891" lvl="5" indent="-152408" algn="l">
              <a:spcBef>
                <a:spcPts val="267"/>
              </a:spcBef>
              <a:spcAft>
                <a:spcPts val="0"/>
              </a:spcAft>
              <a:buClr>
                <a:schemeClr val="dk1"/>
              </a:buClr>
              <a:buSzPts val="1600"/>
              <a:buNone/>
              <a:defRPr sz="1067" b="1"/>
            </a:lvl6pPr>
            <a:lvl7pPr marL="2133707" lvl="6" indent="-152408" algn="l">
              <a:spcBef>
                <a:spcPts val="267"/>
              </a:spcBef>
              <a:spcAft>
                <a:spcPts val="0"/>
              </a:spcAft>
              <a:buClr>
                <a:schemeClr val="dk1"/>
              </a:buClr>
              <a:buSzPts val="1600"/>
              <a:buNone/>
              <a:defRPr sz="1067" b="1"/>
            </a:lvl7pPr>
            <a:lvl8pPr marL="2438522" lvl="7" indent="-152408" algn="l">
              <a:spcBef>
                <a:spcPts val="267"/>
              </a:spcBef>
              <a:spcAft>
                <a:spcPts val="0"/>
              </a:spcAft>
              <a:buClr>
                <a:schemeClr val="dk1"/>
              </a:buClr>
              <a:buSzPts val="1600"/>
              <a:buNone/>
              <a:defRPr sz="1067" b="1"/>
            </a:lvl8pPr>
            <a:lvl9pPr marL="2743337" lvl="8" indent="-152408" algn="l">
              <a:spcBef>
                <a:spcPts val="267"/>
              </a:spcBef>
              <a:spcAft>
                <a:spcPts val="0"/>
              </a:spcAft>
              <a:buClr>
                <a:schemeClr val="dk1"/>
              </a:buClr>
              <a:buSzPts val="1600"/>
              <a:buNone/>
              <a:defRPr sz="1067" b="1"/>
            </a:lvl9pPr>
          </a:lstStyle>
          <a:p>
            <a:endParaRPr/>
          </a:p>
        </p:txBody>
      </p:sp>
      <p:sp>
        <p:nvSpPr>
          <p:cNvPr id="118" name="Google Shape;118;g32f168265c7_0_344"/>
          <p:cNvSpPr txBox="1">
            <a:spLocks noGrp="1"/>
          </p:cNvSpPr>
          <p:nvPr>
            <p:ph type="body" idx="2"/>
          </p:nvPr>
        </p:nvSpPr>
        <p:spPr>
          <a:xfrm>
            <a:off x="304800" y="1449917"/>
            <a:ext cx="2693600" cy="2634400"/>
          </a:xfrm>
          <a:prstGeom prst="rect">
            <a:avLst/>
          </a:prstGeom>
          <a:noFill/>
          <a:ln>
            <a:noFill/>
          </a:ln>
        </p:spPr>
        <p:txBody>
          <a:bodyPr spcFirstLastPara="1" wrap="square" lIns="91450" tIns="45700" rIns="91450" bIns="45700" anchor="t" anchorCtr="0">
            <a:normAutofit/>
          </a:bodyPr>
          <a:lstStyle>
            <a:lvl1pPr marL="304815" lvl="0" indent="-254013" algn="l">
              <a:spcBef>
                <a:spcPts val="267"/>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67"/>
              </a:spcBef>
              <a:spcAft>
                <a:spcPts val="0"/>
              </a:spcAft>
              <a:buClr>
                <a:schemeClr val="dk1"/>
              </a:buClr>
              <a:buSzPts val="1800"/>
              <a:buChar char="•"/>
              <a:defRPr sz="1200"/>
            </a:lvl3pPr>
            <a:lvl4pPr marL="1219261" lvl="3" indent="-220144" algn="l">
              <a:spcBef>
                <a:spcPts val="267"/>
              </a:spcBef>
              <a:spcAft>
                <a:spcPts val="0"/>
              </a:spcAft>
              <a:buClr>
                <a:schemeClr val="dk1"/>
              </a:buClr>
              <a:buSzPts val="1600"/>
              <a:buChar char="–"/>
              <a:defRPr sz="1067"/>
            </a:lvl4pPr>
            <a:lvl5pPr marL="1524076" lvl="4" indent="-220144" algn="l">
              <a:spcBef>
                <a:spcPts val="267"/>
              </a:spcBef>
              <a:spcAft>
                <a:spcPts val="0"/>
              </a:spcAft>
              <a:buClr>
                <a:schemeClr val="dk1"/>
              </a:buClr>
              <a:buSzPts val="1600"/>
              <a:buChar char="»"/>
              <a:defRPr sz="1067"/>
            </a:lvl5pPr>
            <a:lvl6pPr marL="1828891" lvl="5" indent="-220144" algn="l">
              <a:spcBef>
                <a:spcPts val="267"/>
              </a:spcBef>
              <a:spcAft>
                <a:spcPts val="0"/>
              </a:spcAft>
              <a:buClr>
                <a:schemeClr val="dk1"/>
              </a:buClr>
              <a:buSzPts val="1600"/>
              <a:buChar char="•"/>
              <a:defRPr sz="1067"/>
            </a:lvl6pPr>
            <a:lvl7pPr marL="2133707" lvl="6" indent="-220144" algn="l">
              <a:spcBef>
                <a:spcPts val="267"/>
              </a:spcBef>
              <a:spcAft>
                <a:spcPts val="0"/>
              </a:spcAft>
              <a:buClr>
                <a:schemeClr val="dk1"/>
              </a:buClr>
              <a:buSzPts val="1600"/>
              <a:buChar char="•"/>
              <a:defRPr sz="1067"/>
            </a:lvl7pPr>
            <a:lvl8pPr marL="2438522" lvl="7" indent="-220144" algn="l">
              <a:spcBef>
                <a:spcPts val="267"/>
              </a:spcBef>
              <a:spcAft>
                <a:spcPts val="0"/>
              </a:spcAft>
              <a:buClr>
                <a:schemeClr val="dk1"/>
              </a:buClr>
              <a:buSzPts val="1600"/>
              <a:buChar char="•"/>
              <a:defRPr sz="1067"/>
            </a:lvl8pPr>
            <a:lvl9pPr marL="2743337" lvl="8" indent="-220144" algn="l">
              <a:spcBef>
                <a:spcPts val="267"/>
              </a:spcBef>
              <a:spcAft>
                <a:spcPts val="0"/>
              </a:spcAft>
              <a:buClr>
                <a:schemeClr val="dk1"/>
              </a:buClr>
              <a:buSzPts val="1600"/>
              <a:buChar char="•"/>
              <a:defRPr sz="1067"/>
            </a:lvl9pPr>
          </a:lstStyle>
          <a:p>
            <a:endParaRPr/>
          </a:p>
        </p:txBody>
      </p:sp>
      <p:sp>
        <p:nvSpPr>
          <p:cNvPr id="119" name="Google Shape;119;g32f168265c7_0_344"/>
          <p:cNvSpPr txBox="1">
            <a:spLocks noGrp="1"/>
          </p:cNvSpPr>
          <p:nvPr>
            <p:ph type="body" idx="3"/>
          </p:nvPr>
        </p:nvSpPr>
        <p:spPr>
          <a:xfrm>
            <a:off x="3096683" y="1023409"/>
            <a:ext cx="2694800" cy="426800"/>
          </a:xfrm>
          <a:prstGeom prst="rect">
            <a:avLst/>
          </a:prstGeom>
          <a:noFill/>
          <a:ln>
            <a:noFill/>
          </a:ln>
        </p:spPr>
        <p:txBody>
          <a:bodyPr spcFirstLastPara="1" wrap="square" lIns="91450" tIns="45700" rIns="91450" bIns="45700" anchor="b" anchorCtr="0">
            <a:normAutofit/>
          </a:bodyPr>
          <a:lstStyle>
            <a:lvl1pPr marL="304815" lvl="0" indent="-152408" algn="l">
              <a:spcBef>
                <a:spcPts val="267"/>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67"/>
              </a:spcBef>
              <a:spcAft>
                <a:spcPts val="0"/>
              </a:spcAft>
              <a:buClr>
                <a:schemeClr val="dk1"/>
              </a:buClr>
              <a:buSzPts val="1800"/>
              <a:buNone/>
              <a:defRPr sz="1200" b="1"/>
            </a:lvl3pPr>
            <a:lvl4pPr marL="1219261" lvl="3" indent="-152408" algn="l">
              <a:spcBef>
                <a:spcPts val="267"/>
              </a:spcBef>
              <a:spcAft>
                <a:spcPts val="0"/>
              </a:spcAft>
              <a:buClr>
                <a:schemeClr val="dk1"/>
              </a:buClr>
              <a:buSzPts val="1600"/>
              <a:buNone/>
              <a:defRPr sz="1067" b="1"/>
            </a:lvl4pPr>
            <a:lvl5pPr marL="1524076" lvl="4" indent="-152408" algn="l">
              <a:spcBef>
                <a:spcPts val="267"/>
              </a:spcBef>
              <a:spcAft>
                <a:spcPts val="0"/>
              </a:spcAft>
              <a:buClr>
                <a:schemeClr val="dk1"/>
              </a:buClr>
              <a:buSzPts val="1600"/>
              <a:buNone/>
              <a:defRPr sz="1067" b="1"/>
            </a:lvl5pPr>
            <a:lvl6pPr marL="1828891" lvl="5" indent="-152408" algn="l">
              <a:spcBef>
                <a:spcPts val="267"/>
              </a:spcBef>
              <a:spcAft>
                <a:spcPts val="0"/>
              </a:spcAft>
              <a:buClr>
                <a:schemeClr val="dk1"/>
              </a:buClr>
              <a:buSzPts val="1600"/>
              <a:buNone/>
              <a:defRPr sz="1067" b="1"/>
            </a:lvl6pPr>
            <a:lvl7pPr marL="2133707" lvl="6" indent="-152408" algn="l">
              <a:spcBef>
                <a:spcPts val="267"/>
              </a:spcBef>
              <a:spcAft>
                <a:spcPts val="0"/>
              </a:spcAft>
              <a:buClr>
                <a:schemeClr val="dk1"/>
              </a:buClr>
              <a:buSzPts val="1600"/>
              <a:buNone/>
              <a:defRPr sz="1067" b="1"/>
            </a:lvl7pPr>
            <a:lvl8pPr marL="2438522" lvl="7" indent="-152408" algn="l">
              <a:spcBef>
                <a:spcPts val="267"/>
              </a:spcBef>
              <a:spcAft>
                <a:spcPts val="0"/>
              </a:spcAft>
              <a:buClr>
                <a:schemeClr val="dk1"/>
              </a:buClr>
              <a:buSzPts val="1600"/>
              <a:buNone/>
              <a:defRPr sz="1067" b="1"/>
            </a:lvl8pPr>
            <a:lvl9pPr marL="2743337" lvl="8" indent="-152408" algn="l">
              <a:spcBef>
                <a:spcPts val="267"/>
              </a:spcBef>
              <a:spcAft>
                <a:spcPts val="0"/>
              </a:spcAft>
              <a:buClr>
                <a:schemeClr val="dk1"/>
              </a:buClr>
              <a:buSzPts val="1600"/>
              <a:buNone/>
              <a:defRPr sz="1067" b="1"/>
            </a:lvl9pPr>
          </a:lstStyle>
          <a:p>
            <a:endParaRPr/>
          </a:p>
        </p:txBody>
      </p:sp>
      <p:sp>
        <p:nvSpPr>
          <p:cNvPr id="120" name="Google Shape;120;g32f168265c7_0_344"/>
          <p:cNvSpPr txBox="1">
            <a:spLocks noGrp="1"/>
          </p:cNvSpPr>
          <p:nvPr>
            <p:ph type="body" idx="4"/>
          </p:nvPr>
        </p:nvSpPr>
        <p:spPr>
          <a:xfrm>
            <a:off x="3096683" y="1449917"/>
            <a:ext cx="2694800" cy="2634400"/>
          </a:xfrm>
          <a:prstGeom prst="rect">
            <a:avLst/>
          </a:prstGeom>
          <a:noFill/>
          <a:ln>
            <a:noFill/>
          </a:ln>
        </p:spPr>
        <p:txBody>
          <a:bodyPr spcFirstLastPara="1" wrap="square" lIns="91450" tIns="45700" rIns="91450" bIns="45700" anchor="t" anchorCtr="0">
            <a:normAutofit/>
          </a:bodyPr>
          <a:lstStyle>
            <a:lvl1pPr marL="304815" lvl="0" indent="-254013" algn="l">
              <a:spcBef>
                <a:spcPts val="267"/>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67"/>
              </a:spcBef>
              <a:spcAft>
                <a:spcPts val="0"/>
              </a:spcAft>
              <a:buClr>
                <a:schemeClr val="dk1"/>
              </a:buClr>
              <a:buSzPts val="1800"/>
              <a:buChar char="•"/>
              <a:defRPr sz="1200"/>
            </a:lvl3pPr>
            <a:lvl4pPr marL="1219261" lvl="3" indent="-220144" algn="l">
              <a:spcBef>
                <a:spcPts val="267"/>
              </a:spcBef>
              <a:spcAft>
                <a:spcPts val="0"/>
              </a:spcAft>
              <a:buClr>
                <a:schemeClr val="dk1"/>
              </a:buClr>
              <a:buSzPts val="1600"/>
              <a:buChar char="–"/>
              <a:defRPr sz="1067"/>
            </a:lvl4pPr>
            <a:lvl5pPr marL="1524076" lvl="4" indent="-220144" algn="l">
              <a:spcBef>
                <a:spcPts val="267"/>
              </a:spcBef>
              <a:spcAft>
                <a:spcPts val="0"/>
              </a:spcAft>
              <a:buClr>
                <a:schemeClr val="dk1"/>
              </a:buClr>
              <a:buSzPts val="1600"/>
              <a:buChar char="»"/>
              <a:defRPr sz="1067"/>
            </a:lvl5pPr>
            <a:lvl6pPr marL="1828891" lvl="5" indent="-220144" algn="l">
              <a:spcBef>
                <a:spcPts val="267"/>
              </a:spcBef>
              <a:spcAft>
                <a:spcPts val="0"/>
              </a:spcAft>
              <a:buClr>
                <a:schemeClr val="dk1"/>
              </a:buClr>
              <a:buSzPts val="1600"/>
              <a:buChar char="•"/>
              <a:defRPr sz="1067"/>
            </a:lvl6pPr>
            <a:lvl7pPr marL="2133707" lvl="6" indent="-220144" algn="l">
              <a:spcBef>
                <a:spcPts val="267"/>
              </a:spcBef>
              <a:spcAft>
                <a:spcPts val="0"/>
              </a:spcAft>
              <a:buClr>
                <a:schemeClr val="dk1"/>
              </a:buClr>
              <a:buSzPts val="1600"/>
              <a:buChar char="•"/>
              <a:defRPr sz="1067"/>
            </a:lvl7pPr>
            <a:lvl8pPr marL="2438522" lvl="7" indent="-220144" algn="l">
              <a:spcBef>
                <a:spcPts val="267"/>
              </a:spcBef>
              <a:spcAft>
                <a:spcPts val="0"/>
              </a:spcAft>
              <a:buClr>
                <a:schemeClr val="dk1"/>
              </a:buClr>
              <a:buSzPts val="1600"/>
              <a:buChar char="•"/>
              <a:defRPr sz="1067"/>
            </a:lvl8pPr>
            <a:lvl9pPr marL="2743337" lvl="8" indent="-220144" algn="l">
              <a:spcBef>
                <a:spcPts val="267"/>
              </a:spcBef>
              <a:spcAft>
                <a:spcPts val="0"/>
              </a:spcAft>
              <a:buClr>
                <a:schemeClr val="dk1"/>
              </a:buClr>
              <a:buSzPts val="1600"/>
              <a:buChar char="•"/>
              <a:defRPr sz="1067"/>
            </a:lvl9pPr>
          </a:lstStyle>
          <a:p>
            <a:endParaRPr/>
          </a:p>
        </p:txBody>
      </p:sp>
      <p:sp>
        <p:nvSpPr>
          <p:cNvPr id="121" name="Google Shape;121;g32f168265c7_0_344"/>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g32f168265c7_0_344"/>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g32f168265c7_0_344"/>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32f168265c7_0_353"/>
          <p:cNvSpPr txBox="1">
            <a:spLocks noGrp="1"/>
          </p:cNvSpPr>
          <p:nvPr>
            <p:ph type="title"/>
          </p:nvPr>
        </p:nvSpPr>
        <p:spPr>
          <a:xfrm>
            <a:off x="304800" y="183092"/>
            <a:ext cx="5486400" cy="762000"/>
          </a:xfrm>
          <a:prstGeom prst="rect">
            <a:avLst/>
          </a:prstGeom>
          <a:noFill/>
          <a:ln>
            <a:noFill/>
          </a:ln>
        </p:spPr>
        <p:txBody>
          <a:bodyPr spcFirstLastPara="1" wrap="square" lIns="91450" tIns="45700" rIns="91450"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g32f168265c7_0_353"/>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g32f168265c7_0_353"/>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g32f168265c7_0_353"/>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32f168265c7_0_358"/>
          <p:cNvSpPr txBox="1">
            <a:spLocks noGrp="1"/>
          </p:cNvSpPr>
          <p:nvPr>
            <p:ph type="title"/>
          </p:nvPr>
        </p:nvSpPr>
        <p:spPr>
          <a:xfrm>
            <a:off x="304800" y="182033"/>
            <a:ext cx="2005600" cy="774800"/>
          </a:xfrm>
          <a:prstGeom prst="rect">
            <a:avLst/>
          </a:prstGeom>
          <a:noFill/>
          <a:ln>
            <a:noFill/>
          </a:ln>
        </p:spPr>
        <p:txBody>
          <a:bodyPr spcFirstLastPara="1" wrap="square" lIns="91450" tIns="45700" rIns="91450"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g32f168265c7_0_358"/>
          <p:cNvSpPr txBox="1">
            <a:spLocks noGrp="1"/>
          </p:cNvSpPr>
          <p:nvPr>
            <p:ph type="body" idx="1"/>
          </p:nvPr>
        </p:nvSpPr>
        <p:spPr>
          <a:xfrm>
            <a:off x="2383367" y="182033"/>
            <a:ext cx="3408000" cy="3902000"/>
          </a:xfrm>
          <a:prstGeom prst="rect">
            <a:avLst/>
          </a:prstGeom>
          <a:noFill/>
          <a:ln>
            <a:noFill/>
          </a:ln>
        </p:spPr>
        <p:txBody>
          <a:bodyPr spcFirstLastPara="1" wrap="square" lIns="91450" tIns="45700" rIns="91450" bIns="45700" anchor="t" anchorCtr="0">
            <a:normAutofit/>
          </a:bodyPr>
          <a:lstStyle>
            <a:lvl1pPr marL="304815" lvl="0" indent="-287881" algn="l">
              <a:spcBef>
                <a:spcPts val="400"/>
              </a:spcBef>
              <a:spcAft>
                <a:spcPts val="0"/>
              </a:spcAft>
              <a:buClr>
                <a:schemeClr val="dk1"/>
              </a:buClr>
              <a:buSzPts val="3200"/>
              <a:buChar char="•"/>
              <a:defRPr sz="2133"/>
            </a:lvl1pPr>
            <a:lvl2pPr marL="609630" lvl="1" indent="-270947" algn="l">
              <a:spcBef>
                <a:spcPts val="400"/>
              </a:spcBef>
              <a:spcAft>
                <a:spcPts val="0"/>
              </a:spcAft>
              <a:buClr>
                <a:schemeClr val="dk1"/>
              </a:buClr>
              <a:buSzPts val="2800"/>
              <a:buChar char="–"/>
              <a:defRPr sz="1867"/>
            </a:lvl2pPr>
            <a:lvl3pPr marL="914446" lvl="2" indent="-254013" algn="l">
              <a:spcBef>
                <a:spcPts val="267"/>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132" name="Google Shape;132;g32f168265c7_0_358"/>
          <p:cNvSpPr txBox="1">
            <a:spLocks noGrp="1"/>
          </p:cNvSpPr>
          <p:nvPr>
            <p:ph type="body" idx="2"/>
          </p:nvPr>
        </p:nvSpPr>
        <p:spPr>
          <a:xfrm>
            <a:off x="304800" y="956733"/>
            <a:ext cx="2005600" cy="3127600"/>
          </a:xfrm>
          <a:prstGeom prst="rect">
            <a:avLst/>
          </a:prstGeom>
          <a:noFill/>
          <a:ln>
            <a:noFill/>
          </a:ln>
        </p:spPr>
        <p:txBody>
          <a:bodyPr spcFirstLastPara="1" wrap="square" lIns="91450" tIns="45700" rIns="91450" bIns="45700" anchor="t" anchorCtr="0">
            <a:normAutofit/>
          </a:bodyPr>
          <a:lstStyle>
            <a:lvl1pPr marL="304815" lvl="0" indent="-152408" algn="l">
              <a:spcBef>
                <a:spcPts val="133"/>
              </a:spcBef>
              <a:spcAft>
                <a:spcPts val="0"/>
              </a:spcAft>
              <a:buClr>
                <a:schemeClr val="dk1"/>
              </a:buClr>
              <a:buSzPts val="1400"/>
              <a:buNone/>
              <a:defRPr sz="933"/>
            </a:lvl1pPr>
            <a:lvl2pPr marL="609630" lvl="1" indent="-152408" algn="l">
              <a:spcBef>
                <a:spcPts val="133"/>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33"/>
              </a:spcBef>
              <a:spcAft>
                <a:spcPts val="0"/>
              </a:spcAft>
              <a:buClr>
                <a:schemeClr val="dk1"/>
              </a:buClr>
              <a:buSzPts val="1000"/>
              <a:buNone/>
              <a:defRPr sz="667"/>
            </a:lvl4pPr>
            <a:lvl5pPr marL="1524076" lvl="4" indent="-152408" algn="l">
              <a:spcBef>
                <a:spcPts val="133"/>
              </a:spcBef>
              <a:spcAft>
                <a:spcPts val="0"/>
              </a:spcAft>
              <a:buClr>
                <a:schemeClr val="dk1"/>
              </a:buClr>
              <a:buSzPts val="1000"/>
              <a:buNone/>
              <a:defRPr sz="667"/>
            </a:lvl5pPr>
            <a:lvl6pPr marL="1828891" lvl="5" indent="-152408" algn="l">
              <a:spcBef>
                <a:spcPts val="133"/>
              </a:spcBef>
              <a:spcAft>
                <a:spcPts val="0"/>
              </a:spcAft>
              <a:buClr>
                <a:schemeClr val="dk1"/>
              </a:buClr>
              <a:buSzPts val="1000"/>
              <a:buNone/>
              <a:defRPr sz="667"/>
            </a:lvl6pPr>
            <a:lvl7pPr marL="2133707" lvl="6" indent="-152408" algn="l">
              <a:spcBef>
                <a:spcPts val="133"/>
              </a:spcBef>
              <a:spcAft>
                <a:spcPts val="0"/>
              </a:spcAft>
              <a:buClr>
                <a:schemeClr val="dk1"/>
              </a:buClr>
              <a:buSzPts val="1000"/>
              <a:buNone/>
              <a:defRPr sz="667"/>
            </a:lvl7pPr>
            <a:lvl8pPr marL="2438522" lvl="7" indent="-152408" algn="l">
              <a:spcBef>
                <a:spcPts val="133"/>
              </a:spcBef>
              <a:spcAft>
                <a:spcPts val="0"/>
              </a:spcAft>
              <a:buClr>
                <a:schemeClr val="dk1"/>
              </a:buClr>
              <a:buSzPts val="1000"/>
              <a:buNone/>
              <a:defRPr sz="667"/>
            </a:lvl8pPr>
            <a:lvl9pPr marL="2743337" lvl="8" indent="-152408" algn="l">
              <a:spcBef>
                <a:spcPts val="133"/>
              </a:spcBef>
              <a:spcAft>
                <a:spcPts val="0"/>
              </a:spcAft>
              <a:buClr>
                <a:schemeClr val="dk1"/>
              </a:buClr>
              <a:buSzPts val="1000"/>
              <a:buNone/>
              <a:defRPr sz="667"/>
            </a:lvl9pPr>
          </a:lstStyle>
          <a:p>
            <a:endParaRPr/>
          </a:p>
        </p:txBody>
      </p:sp>
      <p:sp>
        <p:nvSpPr>
          <p:cNvPr id="133" name="Google Shape;133;g32f168265c7_0_358"/>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g32f168265c7_0_358"/>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g32f168265c7_0_358"/>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32f168265c7_0_365"/>
          <p:cNvSpPr txBox="1">
            <a:spLocks noGrp="1"/>
          </p:cNvSpPr>
          <p:nvPr>
            <p:ph type="title"/>
          </p:nvPr>
        </p:nvSpPr>
        <p:spPr>
          <a:xfrm>
            <a:off x="1194859" y="3200400"/>
            <a:ext cx="3657600" cy="378000"/>
          </a:xfrm>
          <a:prstGeom prst="rect">
            <a:avLst/>
          </a:prstGeom>
          <a:noFill/>
          <a:ln>
            <a:noFill/>
          </a:ln>
        </p:spPr>
        <p:txBody>
          <a:bodyPr spcFirstLastPara="1" wrap="square" lIns="91450" tIns="45700" rIns="91450"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g32f168265c7_0_365"/>
          <p:cNvSpPr>
            <a:spLocks noGrp="1"/>
          </p:cNvSpPr>
          <p:nvPr>
            <p:ph type="pic" idx="2"/>
          </p:nvPr>
        </p:nvSpPr>
        <p:spPr>
          <a:xfrm>
            <a:off x="1194859" y="408517"/>
            <a:ext cx="3657600" cy="2743200"/>
          </a:xfrm>
          <a:prstGeom prst="rect">
            <a:avLst/>
          </a:prstGeom>
          <a:noFill/>
          <a:ln>
            <a:noFill/>
          </a:ln>
        </p:spPr>
      </p:sp>
      <p:sp>
        <p:nvSpPr>
          <p:cNvPr id="139" name="Google Shape;139;g32f168265c7_0_365"/>
          <p:cNvSpPr txBox="1">
            <a:spLocks noGrp="1"/>
          </p:cNvSpPr>
          <p:nvPr>
            <p:ph type="body" idx="1"/>
          </p:nvPr>
        </p:nvSpPr>
        <p:spPr>
          <a:xfrm>
            <a:off x="1194859" y="3578225"/>
            <a:ext cx="3657600" cy="536800"/>
          </a:xfrm>
          <a:prstGeom prst="rect">
            <a:avLst/>
          </a:prstGeom>
          <a:noFill/>
          <a:ln>
            <a:noFill/>
          </a:ln>
        </p:spPr>
        <p:txBody>
          <a:bodyPr spcFirstLastPara="1" wrap="square" lIns="91450" tIns="45700" rIns="91450" bIns="45700" anchor="t" anchorCtr="0">
            <a:normAutofit/>
          </a:bodyPr>
          <a:lstStyle>
            <a:lvl1pPr marL="304815" lvl="0" indent="-152408" algn="l">
              <a:spcBef>
                <a:spcPts val="133"/>
              </a:spcBef>
              <a:spcAft>
                <a:spcPts val="0"/>
              </a:spcAft>
              <a:buClr>
                <a:schemeClr val="dk1"/>
              </a:buClr>
              <a:buSzPts val="1400"/>
              <a:buNone/>
              <a:defRPr sz="933"/>
            </a:lvl1pPr>
            <a:lvl2pPr marL="609630" lvl="1" indent="-152408" algn="l">
              <a:spcBef>
                <a:spcPts val="133"/>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33"/>
              </a:spcBef>
              <a:spcAft>
                <a:spcPts val="0"/>
              </a:spcAft>
              <a:buClr>
                <a:schemeClr val="dk1"/>
              </a:buClr>
              <a:buSzPts val="1000"/>
              <a:buNone/>
              <a:defRPr sz="667"/>
            </a:lvl4pPr>
            <a:lvl5pPr marL="1524076" lvl="4" indent="-152408" algn="l">
              <a:spcBef>
                <a:spcPts val="133"/>
              </a:spcBef>
              <a:spcAft>
                <a:spcPts val="0"/>
              </a:spcAft>
              <a:buClr>
                <a:schemeClr val="dk1"/>
              </a:buClr>
              <a:buSzPts val="1000"/>
              <a:buNone/>
              <a:defRPr sz="667"/>
            </a:lvl5pPr>
            <a:lvl6pPr marL="1828891" lvl="5" indent="-152408" algn="l">
              <a:spcBef>
                <a:spcPts val="133"/>
              </a:spcBef>
              <a:spcAft>
                <a:spcPts val="0"/>
              </a:spcAft>
              <a:buClr>
                <a:schemeClr val="dk1"/>
              </a:buClr>
              <a:buSzPts val="1000"/>
              <a:buNone/>
              <a:defRPr sz="667"/>
            </a:lvl6pPr>
            <a:lvl7pPr marL="2133707" lvl="6" indent="-152408" algn="l">
              <a:spcBef>
                <a:spcPts val="133"/>
              </a:spcBef>
              <a:spcAft>
                <a:spcPts val="0"/>
              </a:spcAft>
              <a:buClr>
                <a:schemeClr val="dk1"/>
              </a:buClr>
              <a:buSzPts val="1000"/>
              <a:buNone/>
              <a:defRPr sz="667"/>
            </a:lvl7pPr>
            <a:lvl8pPr marL="2438522" lvl="7" indent="-152408" algn="l">
              <a:spcBef>
                <a:spcPts val="133"/>
              </a:spcBef>
              <a:spcAft>
                <a:spcPts val="0"/>
              </a:spcAft>
              <a:buClr>
                <a:schemeClr val="dk1"/>
              </a:buClr>
              <a:buSzPts val="1000"/>
              <a:buNone/>
              <a:defRPr sz="667"/>
            </a:lvl8pPr>
            <a:lvl9pPr marL="2743337" lvl="8" indent="-152408" algn="l">
              <a:spcBef>
                <a:spcPts val="133"/>
              </a:spcBef>
              <a:spcAft>
                <a:spcPts val="0"/>
              </a:spcAft>
              <a:buClr>
                <a:schemeClr val="dk1"/>
              </a:buClr>
              <a:buSzPts val="1000"/>
              <a:buNone/>
              <a:defRPr sz="667"/>
            </a:lvl9pPr>
          </a:lstStyle>
          <a:p>
            <a:endParaRPr/>
          </a:p>
        </p:txBody>
      </p:sp>
      <p:sp>
        <p:nvSpPr>
          <p:cNvPr id="140" name="Google Shape;140;g32f168265c7_0_365"/>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g32f168265c7_0_365"/>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32f168265c7_0_365"/>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32f168265c7_0_372"/>
          <p:cNvSpPr txBox="1">
            <a:spLocks noGrp="1"/>
          </p:cNvSpPr>
          <p:nvPr>
            <p:ph type="title"/>
          </p:nvPr>
        </p:nvSpPr>
        <p:spPr>
          <a:xfrm>
            <a:off x="304800" y="183092"/>
            <a:ext cx="5486400" cy="762000"/>
          </a:xfrm>
          <a:prstGeom prst="rect">
            <a:avLst/>
          </a:prstGeom>
          <a:noFill/>
          <a:ln>
            <a:noFill/>
          </a:ln>
        </p:spPr>
        <p:txBody>
          <a:bodyPr spcFirstLastPara="1" wrap="square" lIns="91450" tIns="45700" rIns="91450"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g32f168265c7_0_372"/>
          <p:cNvSpPr txBox="1">
            <a:spLocks noGrp="1"/>
          </p:cNvSpPr>
          <p:nvPr>
            <p:ph type="body" idx="1"/>
          </p:nvPr>
        </p:nvSpPr>
        <p:spPr>
          <a:xfrm rot="5400000">
            <a:off x="1539200" y="-167600"/>
            <a:ext cx="3017600" cy="5486400"/>
          </a:xfrm>
          <a:prstGeom prst="rect">
            <a:avLst/>
          </a:prstGeom>
          <a:noFill/>
          <a:ln>
            <a:noFill/>
          </a:ln>
        </p:spPr>
        <p:txBody>
          <a:bodyPr spcFirstLastPara="1" wrap="square" lIns="91450" tIns="45700" rIns="91450" bIns="45700" anchor="t" anchorCtr="0">
            <a:normAutofit/>
          </a:bodyPr>
          <a:lstStyle>
            <a:lvl1pPr marL="304815" lvl="0" indent="-228611" algn="l">
              <a:spcBef>
                <a:spcPts val="267"/>
              </a:spcBef>
              <a:spcAft>
                <a:spcPts val="0"/>
              </a:spcAft>
              <a:buClr>
                <a:schemeClr val="dk1"/>
              </a:buClr>
              <a:buSzPts val="1800"/>
              <a:buChar char="•"/>
              <a:defRPr/>
            </a:lvl1pPr>
            <a:lvl2pPr marL="609630" lvl="1" indent="-228611" algn="l">
              <a:spcBef>
                <a:spcPts val="267"/>
              </a:spcBef>
              <a:spcAft>
                <a:spcPts val="0"/>
              </a:spcAft>
              <a:buClr>
                <a:schemeClr val="dk1"/>
              </a:buClr>
              <a:buSzPts val="1800"/>
              <a:buChar char="–"/>
              <a:defRPr/>
            </a:lvl2pPr>
            <a:lvl3pPr marL="914446" lvl="2" indent="-228611" algn="l">
              <a:spcBef>
                <a:spcPts val="267"/>
              </a:spcBef>
              <a:spcAft>
                <a:spcPts val="0"/>
              </a:spcAft>
              <a:buClr>
                <a:schemeClr val="dk1"/>
              </a:buClr>
              <a:buSzPts val="1800"/>
              <a:buChar char="•"/>
              <a:defRPr/>
            </a:lvl3pPr>
            <a:lvl4pPr marL="1219261" lvl="3" indent="-228611" algn="l">
              <a:spcBef>
                <a:spcPts val="267"/>
              </a:spcBef>
              <a:spcAft>
                <a:spcPts val="0"/>
              </a:spcAft>
              <a:buClr>
                <a:schemeClr val="dk1"/>
              </a:buClr>
              <a:buSzPts val="1800"/>
              <a:buChar char="–"/>
              <a:defRPr/>
            </a:lvl4pPr>
            <a:lvl5pPr marL="1524076" lvl="4" indent="-228611" algn="l">
              <a:spcBef>
                <a:spcPts val="267"/>
              </a:spcBef>
              <a:spcAft>
                <a:spcPts val="0"/>
              </a:spcAft>
              <a:buClr>
                <a:schemeClr val="dk1"/>
              </a:buClr>
              <a:buSzPts val="1800"/>
              <a:buChar char="»"/>
              <a:defRPr/>
            </a:lvl5pPr>
            <a:lvl6pPr marL="1828891" lvl="5" indent="-228611" algn="l">
              <a:spcBef>
                <a:spcPts val="267"/>
              </a:spcBef>
              <a:spcAft>
                <a:spcPts val="0"/>
              </a:spcAft>
              <a:buClr>
                <a:schemeClr val="dk1"/>
              </a:buClr>
              <a:buSzPts val="1800"/>
              <a:buChar char="•"/>
              <a:defRPr/>
            </a:lvl6pPr>
            <a:lvl7pPr marL="2133707" lvl="6" indent="-228611" algn="l">
              <a:spcBef>
                <a:spcPts val="267"/>
              </a:spcBef>
              <a:spcAft>
                <a:spcPts val="0"/>
              </a:spcAft>
              <a:buClr>
                <a:schemeClr val="dk1"/>
              </a:buClr>
              <a:buSzPts val="1800"/>
              <a:buChar char="•"/>
              <a:defRPr/>
            </a:lvl7pPr>
            <a:lvl8pPr marL="2438522" lvl="7" indent="-228611" algn="l">
              <a:spcBef>
                <a:spcPts val="267"/>
              </a:spcBef>
              <a:spcAft>
                <a:spcPts val="0"/>
              </a:spcAft>
              <a:buClr>
                <a:schemeClr val="dk1"/>
              </a:buClr>
              <a:buSzPts val="1800"/>
              <a:buChar char="•"/>
              <a:defRPr/>
            </a:lvl8pPr>
            <a:lvl9pPr marL="2743337" lvl="8" indent="-228611" algn="l">
              <a:spcBef>
                <a:spcPts val="267"/>
              </a:spcBef>
              <a:spcAft>
                <a:spcPts val="0"/>
              </a:spcAft>
              <a:buClr>
                <a:schemeClr val="dk1"/>
              </a:buClr>
              <a:buSzPts val="1800"/>
              <a:buChar char="•"/>
              <a:defRPr/>
            </a:lvl9pPr>
          </a:lstStyle>
          <a:p>
            <a:endParaRPr/>
          </a:p>
        </p:txBody>
      </p:sp>
      <p:sp>
        <p:nvSpPr>
          <p:cNvPr id="146" name="Google Shape;146;g32f168265c7_0_372"/>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g32f168265c7_0_372"/>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g32f168265c7_0_372"/>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D07436-C9FF-4E70-96F9-4837AC59E998}"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3845589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32f168265c7_0_378"/>
          <p:cNvSpPr txBox="1">
            <a:spLocks noGrp="1"/>
          </p:cNvSpPr>
          <p:nvPr>
            <p:ph type="title"/>
          </p:nvPr>
        </p:nvSpPr>
        <p:spPr>
          <a:xfrm rot="5400000">
            <a:off x="3154800" y="1447892"/>
            <a:ext cx="3901200" cy="1371600"/>
          </a:xfrm>
          <a:prstGeom prst="rect">
            <a:avLst/>
          </a:prstGeom>
          <a:noFill/>
          <a:ln>
            <a:noFill/>
          </a:ln>
        </p:spPr>
        <p:txBody>
          <a:bodyPr spcFirstLastPara="1" wrap="square" lIns="91450" tIns="45700" rIns="91450"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g32f168265c7_0_378"/>
          <p:cNvSpPr txBox="1">
            <a:spLocks noGrp="1"/>
          </p:cNvSpPr>
          <p:nvPr>
            <p:ph type="body" idx="1"/>
          </p:nvPr>
        </p:nvSpPr>
        <p:spPr>
          <a:xfrm rot="5400000">
            <a:off x="360800" y="127092"/>
            <a:ext cx="3901200" cy="4013200"/>
          </a:xfrm>
          <a:prstGeom prst="rect">
            <a:avLst/>
          </a:prstGeom>
          <a:noFill/>
          <a:ln>
            <a:noFill/>
          </a:ln>
        </p:spPr>
        <p:txBody>
          <a:bodyPr spcFirstLastPara="1" wrap="square" lIns="91450" tIns="45700" rIns="91450" bIns="45700" anchor="t" anchorCtr="0">
            <a:normAutofit/>
          </a:bodyPr>
          <a:lstStyle>
            <a:lvl1pPr marL="304815" lvl="0" indent="-228611" algn="l">
              <a:spcBef>
                <a:spcPts val="267"/>
              </a:spcBef>
              <a:spcAft>
                <a:spcPts val="0"/>
              </a:spcAft>
              <a:buClr>
                <a:schemeClr val="dk1"/>
              </a:buClr>
              <a:buSzPts val="1800"/>
              <a:buChar char="•"/>
              <a:defRPr/>
            </a:lvl1pPr>
            <a:lvl2pPr marL="609630" lvl="1" indent="-228611" algn="l">
              <a:spcBef>
                <a:spcPts val="267"/>
              </a:spcBef>
              <a:spcAft>
                <a:spcPts val="0"/>
              </a:spcAft>
              <a:buClr>
                <a:schemeClr val="dk1"/>
              </a:buClr>
              <a:buSzPts val="1800"/>
              <a:buChar char="–"/>
              <a:defRPr/>
            </a:lvl2pPr>
            <a:lvl3pPr marL="914446" lvl="2" indent="-228611" algn="l">
              <a:spcBef>
                <a:spcPts val="267"/>
              </a:spcBef>
              <a:spcAft>
                <a:spcPts val="0"/>
              </a:spcAft>
              <a:buClr>
                <a:schemeClr val="dk1"/>
              </a:buClr>
              <a:buSzPts val="1800"/>
              <a:buChar char="•"/>
              <a:defRPr/>
            </a:lvl3pPr>
            <a:lvl4pPr marL="1219261" lvl="3" indent="-228611" algn="l">
              <a:spcBef>
                <a:spcPts val="267"/>
              </a:spcBef>
              <a:spcAft>
                <a:spcPts val="0"/>
              </a:spcAft>
              <a:buClr>
                <a:schemeClr val="dk1"/>
              </a:buClr>
              <a:buSzPts val="1800"/>
              <a:buChar char="–"/>
              <a:defRPr/>
            </a:lvl4pPr>
            <a:lvl5pPr marL="1524076" lvl="4" indent="-228611" algn="l">
              <a:spcBef>
                <a:spcPts val="267"/>
              </a:spcBef>
              <a:spcAft>
                <a:spcPts val="0"/>
              </a:spcAft>
              <a:buClr>
                <a:schemeClr val="dk1"/>
              </a:buClr>
              <a:buSzPts val="1800"/>
              <a:buChar char="»"/>
              <a:defRPr/>
            </a:lvl5pPr>
            <a:lvl6pPr marL="1828891" lvl="5" indent="-228611" algn="l">
              <a:spcBef>
                <a:spcPts val="267"/>
              </a:spcBef>
              <a:spcAft>
                <a:spcPts val="0"/>
              </a:spcAft>
              <a:buClr>
                <a:schemeClr val="dk1"/>
              </a:buClr>
              <a:buSzPts val="1800"/>
              <a:buChar char="•"/>
              <a:defRPr/>
            </a:lvl6pPr>
            <a:lvl7pPr marL="2133707" lvl="6" indent="-228611" algn="l">
              <a:spcBef>
                <a:spcPts val="267"/>
              </a:spcBef>
              <a:spcAft>
                <a:spcPts val="0"/>
              </a:spcAft>
              <a:buClr>
                <a:schemeClr val="dk1"/>
              </a:buClr>
              <a:buSzPts val="1800"/>
              <a:buChar char="•"/>
              <a:defRPr/>
            </a:lvl7pPr>
            <a:lvl8pPr marL="2438522" lvl="7" indent="-228611" algn="l">
              <a:spcBef>
                <a:spcPts val="267"/>
              </a:spcBef>
              <a:spcAft>
                <a:spcPts val="0"/>
              </a:spcAft>
              <a:buClr>
                <a:schemeClr val="dk1"/>
              </a:buClr>
              <a:buSzPts val="1800"/>
              <a:buChar char="•"/>
              <a:defRPr/>
            </a:lvl8pPr>
            <a:lvl9pPr marL="2743337" lvl="8" indent="-228611" algn="l">
              <a:spcBef>
                <a:spcPts val="267"/>
              </a:spcBef>
              <a:spcAft>
                <a:spcPts val="0"/>
              </a:spcAft>
              <a:buClr>
                <a:schemeClr val="dk1"/>
              </a:buClr>
              <a:buSzPts val="1800"/>
              <a:buChar char="•"/>
              <a:defRPr/>
            </a:lvl9pPr>
          </a:lstStyle>
          <a:p>
            <a:endParaRPr/>
          </a:p>
        </p:txBody>
      </p:sp>
      <p:sp>
        <p:nvSpPr>
          <p:cNvPr id="152" name="Google Shape;152;g32f168265c7_0_378"/>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g32f168265c7_0_378"/>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g32f168265c7_0_378"/>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Header 1">
  <p:cSld name="1_Section Header">
    <p:bg>
      <p:bgPr>
        <a:solidFill>
          <a:schemeClr val="dk1"/>
        </a:solidFill>
        <a:effectLst/>
      </p:bgPr>
    </p:bg>
    <p:spTree>
      <p:nvGrpSpPr>
        <p:cNvPr id="1" name="Shape 155"/>
        <p:cNvGrpSpPr/>
        <p:nvPr/>
      </p:nvGrpSpPr>
      <p:grpSpPr>
        <a:xfrm>
          <a:off x="0" y="0"/>
          <a:ext cx="0" cy="0"/>
          <a:chOff x="0" y="0"/>
          <a:chExt cx="0" cy="0"/>
        </a:xfrm>
      </p:grpSpPr>
      <p:sp>
        <p:nvSpPr>
          <p:cNvPr id="156" name="Google Shape;156;g32f168265c7_0_384"/>
          <p:cNvSpPr txBox="1">
            <a:spLocks noGrp="1"/>
          </p:cNvSpPr>
          <p:nvPr>
            <p:ph type="title"/>
          </p:nvPr>
        </p:nvSpPr>
        <p:spPr>
          <a:xfrm>
            <a:off x="765025" y="1301360"/>
            <a:ext cx="9613200" cy="2852800"/>
          </a:xfrm>
          <a:prstGeom prst="rect">
            <a:avLst/>
          </a:prstGeom>
          <a:noFill/>
          <a:ln>
            <a:noFill/>
          </a:ln>
        </p:spPr>
        <p:txBody>
          <a:bodyPr spcFirstLastPara="1" wrap="square" lIns="91450" tIns="45700" rIns="91450" bIns="45700" anchor="b" anchorCtr="0">
            <a:normAutofit/>
          </a:bodyPr>
          <a:lstStyle>
            <a:lvl1pPr lvl="0" algn="r">
              <a:lnSpc>
                <a:spcPct val="89000"/>
              </a:lnSpc>
              <a:spcBef>
                <a:spcPts val="0"/>
              </a:spcBef>
              <a:spcAft>
                <a:spcPts val="0"/>
              </a:spcAft>
              <a:buClr>
                <a:schemeClr val="lt1"/>
              </a:buClr>
              <a:buSzPts val="7200"/>
              <a:buFont typeface="Proxima Nova"/>
              <a:buNone/>
              <a:defRPr sz="7200" cap="none">
                <a:solidFill>
                  <a:schemeClr val="lt1"/>
                </a:solidFill>
                <a:latin typeface="Proxima Nova"/>
                <a:ea typeface="Proxima Nova"/>
                <a:cs typeface="Proxima Nova"/>
                <a:sym typeface="Proxima Nova"/>
              </a:defRPr>
            </a:lvl1pPr>
            <a:lvl2pPr lvl="1" algn="l">
              <a:lnSpc>
                <a:spcPct val="100000"/>
              </a:lnSpc>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2pPr>
            <a:lvl3pPr lvl="2" algn="l">
              <a:lnSpc>
                <a:spcPct val="100000"/>
              </a:lnSpc>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3pPr>
            <a:lvl4pPr lvl="3" algn="l">
              <a:lnSpc>
                <a:spcPct val="100000"/>
              </a:lnSpc>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4pPr>
            <a:lvl5pPr lvl="4" algn="l">
              <a:lnSpc>
                <a:spcPct val="100000"/>
              </a:lnSpc>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5pPr>
            <a:lvl6pPr lvl="5" algn="l">
              <a:lnSpc>
                <a:spcPct val="100000"/>
              </a:lnSpc>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6pPr>
            <a:lvl7pPr lvl="6" algn="l">
              <a:lnSpc>
                <a:spcPct val="100000"/>
              </a:lnSpc>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7pPr>
            <a:lvl8pPr lvl="7" algn="l">
              <a:lnSpc>
                <a:spcPct val="100000"/>
              </a:lnSpc>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8pPr>
            <a:lvl9pPr lvl="8" algn="l">
              <a:lnSpc>
                <a:spcPct val="100000"/>
              </a:lnSpc>
              <a:spcBef>
                <a:spcPts val="0"/>
              </a:spcBef>
              <a:spcAft>
                <a:spcPts val="0"/>
              </a:spcAft>
              <a:buClr>
                <a:schemeClr val="lt1"/>
              </a:buClr>
              <a:buSzPts val="1400"/>
              <a:buFont typeface="Proxima Nova"/>
              <a:buNone/>
              <a:defRPr>
                <a:solidFill>
                  <a:schemeClr val="lt1"/>
                </a:solidFill>
                <a:latin typeface="Proxima Nova"/>
                <a:ea typeface="Proxima Nova"/>
                <a:cs typeface="Proxima Nova"/>
                <a:sym typeface="Proxima Nova"/>
              </a:defRPr>
            </a:lvl9pPr>
          </a:lstStyle>
          <a:p>
            <a:endParaRPr/>
          </a:p>
        </p:txBody>
      </p:sp>
      <p:sp>
        <p:nvSpPr>
          <p:cNvPr id="157" name="Google Shape;157;g32f168265c7_0_384"/>
          <p:cNvSpPr txBox="1">
            <a:spLocks noGrp="1"/>
          </p:cNvSpPr>
          <p:nvPr>
            <p:ph type="body" idx="1"/>
          </p:nvPr>
        </p:nvSpPr>
        <p:spPr>
          <a:xfrm>
            <a:off x="765025" y="4216328"/>
            <a:ext cx="9613200" cy="1143600"/>
          </a:xfrm>
          <a:prstGeom prst="rect">
            <a:avLst/>
          </a:prstGeom>
          <a:noFill/>
          <a:ln>
            <a:noFill/>
          </a:ln>
        </p:spPr>
        <p:txBody>
          <a:bodyPr spcFirstLastPara="1" wrap="square" lIns="91450" tIns="45700" rIns="91450" bIns="45700" anchor="t" anchorCtr="0">
            <a:normAutofit/>
          </a:bodyPr>
          <a:lstStyle>
            <a:lvl1pPr marL="304815" lvl="0" indent="-152408" algn="r">
              <a:lnSpc>
                <a:spcPct val="112000"/>
              </a:lnSpc>
              <a:spcBef>
                <a:spcPts val="0"/>
              </a:spcBef>
              <a:spcAft>
                <a:spcPts val="0"/>
              </a:spcAft>
              <a:buClr>
                <a:schemeClr val="lt1"/>
              </a:buClr>
              <a:buSzPts val="2400"/>
              <a:buFont typeface="Proxima Nova"/>
              <a:buNone/>
              <a:defRPr sz="2400">
                <a:solidFill>
                  <a:schemeClr val="lt1"/>
                </a:solidFill>
                <a:latin typeface="Proxima Nova"/>
                <a:ea typeface="Proxima Nova"/>
                <a:cs typeface="Proxima Nova"/>
                <a:sym typeface="Proxima Nova"/>
              </a:defRPr>
            </a:lvl1pPr>
            <a:lvl2pPr marL="609630" lvl="1" indent="-152408" algn="l">
              <a:lnSpc>
                <a:spcPct val="94000"/>
              </a:lnSpc>
              <a:spcBef>
                <a:spcPts val="533"/>
              </a:spcBef>
              <a:spcAft>
                <a:spcPts val="0"/>
              </a:spcAft>
              <a:buClr>
                <a:schemeClr val="lt1"/>
              </a:buClr>
              <a:buSzPts val="2000"/>
              <a:buFont typeface="Proxima Nova"/>
              <a:buNone/>
              <a:defRPr sz="2000">
                <a:solidFill>
                  <a:schemeClr val="lt1"/>
                </a:solidFill>
                <a:latin typeface="Proxima Nova"/>
                <a:ea typeface="Proxima Nova"/>
                <a:cs typeface="Proxima Nova"/>
                <a:sym typeface="Proxima Nova"/>
              </a:defRPr>
            </a:lvl2pPr>
            <a:lvl3pPr marL="914446" lvl="2" indent="-152408" algn="l">
              <a:lnSpc>
                <a:spcPct val="94000"/>
              </a:lnSpc>
              <a:spcBef>
                <a:spcPts val="533"/>
              </a:spcBef>
              <a:spcAft>
                <a:spcPts val="0"/>
              </a:spcAft>
              <a:buClr>
                <a:schemeClr val="lt1"/>
              </a:buClr>
              <a:buSzPts val="1800"/>
              <a:buFont typeface="Proxima Nova"/>
              <a:buNone/>
              <a:defRPr sz="1867">
                <a:solidFill>
                  <a:schemeClr val="lt1"/>
                </a:solidFill>
                <a:latin typeface="Proxima Nova"/>
                <a:ea typeface="Proxima Nova"/>
                <a:cs typeface="Proxima Nova"/>
                <a:sym typeface="Proxima Nova"/>
              </a:defRPr>
            </a:lvl3pPr>
            <a:lvl4pPr marL="1219261" lvl="3" indent="-152408" algn="l">
              <a:lnSpc>
                <a:spcPct val="94000"/>
              </a:lnSpc>
              <a:spcBef>
                <a:spcPts val="533"/>
              </a:spcBef>
              <a:spcAft>
                <a:spcPts val="0"/>
              </a:spcAft>
              <a:buClr>
                <a:schemeClr val="lt1"/>
              </a:buClr>
              <a:buSzPts val="1600"/>
              <a:buFont typeface="Proxima Nova"/>
              <a:buNone/>
              <a:defRPr sz="1600">
                <a:solidFill>
                  <a:schemeClr val="lt1"/>
                </a:solidFill>
                <a:latin typeface="Proxima Nova"/>
                <a:ea typeface="Proxima Nova"/>
                <a:cs typeface="Proxima Nova"/>
                <a:sym typeface="Proxima Nova"/>
              </a:defRPr>
            </a:lvl4pPr>
            <a:lvl5pPr marL="1524076" lvl="4" indent="-152408" algn="l">
              <a:lnSpc>
                <a:spcPct val="94000"/>
              </a:lnSpc>
              <a:spcBef>
                <a:spcPts val="533"/>
              </a:spcBef>
              <a:spcAft>
                <a:spcPts val="0"/>
              </a:spcAft>
              <a:buClr>
                <a:schemeClr val="lt1"/>
              </a:buClr>
              <a:buSzPts val="1600"/>
              <a:buFont typeface="Proxima Nova"/>
              <a:buNone/>
              <a:defRPr sz="1600">
                <a:solidFill>
                  <a:schemeClr val="lt1"/>
                </a:solidFill>
                <a:latin typeface="Proxima Nova"/>
                <a:ea typeface="Proxima Nova"/>
                <a:cs typeface="Proxima Nova"/>
                <a:sym typeface="Proxima Nova"/>
              </a:defRPr>
            </a:lvl5pPr>
            <a:lvl6pPr marL="1828891" lvl="5" indent="-152408" algn="l">
              <a:lnSpc>
                <a:spcPct val="94000"/>
              </a:lnSpc>
              <a:spcBef>
                <a:spcPts val="533"/>
              </a:spcBef>
              <a:spcAft>
                <a:spcPts val="0"/>
              </a:spcAft>
              <a:buClr>
                <a:schemeClr val="lt1"/>
              </a:buClr>
              <a:buSzPts val="1600"/>
              <a:buFont typeface="Proxima Nova"/>
              <a:buNone/>
              <a:defRPr sz="1600">
                <a:solidFill>
                  <a:schemeClr val="lt1"/>
                </a:solidFill>
                <a:latin typeface="Proxima Nova"/>
                <a:ea typeface="Proxima Nova"/>
                <a:cs typeface="Proxima Nova"/>
                <a:sym typeface="Proxima Nova"/>
              </a:defRPr>
            </a:lvl6pPr>
            <a:lvl7pPr marL="2133707" lvl="6" indent="-152408" algn="l">
              <a:lnSpc>
                <a:spcPct val="94000"/>
              </a:lnSpc>
              <a:spcBef>
                <a:spcPts val="533"/>
              </a:spcBef>
              <a:spcAft>
                <a:spcPts val="0"/>
              </a:spcAft>
              <a:buClr>
                <a:schemeClr val="lt1"/>
              </a:buClr>
              <a:buSzPts val="1600"/>
              <a:buFont typeface="Proxima Nova"/>
              <a:buNone/>
              <a:defRPr sz="1600">
                <a:solidFill>
                  <a:schemeClr val="lt1"/>
                </a:solidFill>
                <a:latin typeface="Proxima Nova"/>
                <a:ea typeface="Proxima Nova"/>
                <a:cs typeface="Proxima Nova"/>
                <a:sym typeface="Proxima Nova"/>
              </a:defRPr>
            </a:lvl7pPr>
            <a:lvl8pPr marL="2438522" lvl="7" indent="-152408" algn="l">
              <a:lnSpc>
                <a:spcPct val="94000"/>
              </a:lnSpc>
              <a:spcBef>
                <a:spcPts val="533"/>
              </a:spcBef>
              <a:spcAft>
                <a:spcPts val="0"/>
              </a:spcAft>
              <a:buClr>
                <a:schemeClr val="lt1"/>
              </a:buClr>
              <a:buSzPts val="1600"/>
              <a:buFont typeface="Proxima Nova"/>
              <a:buNone/>
              <a:defRPr sz="1600">
                <a:solidFill>
                  <a:schemeClr val="lt1"/>
                </a:solidFill>
                <a:latin typeface="Proxima Nova"/>
                <a:ea typeface="Proxima Nova"/>
                <a:cs typeface="Proxima Nova"/>
                <a:sym typeface="Proxima Nova"/>
              </a:defRPr>
            </a:lvl8pPr>
            <a:lvl9pPr marL="2743337" lvl="8" indent="-152408" algn="l">
              <a:lnSpc>
                <a:spcPct val="94000"/>
              </a:lnSpc>
              <a:spcBef>
                <a:spcPts val="533"/>
              </a:spcBef>
              <a:spcAft>
                <a:spcPts val="267"/>
              </a:spcAft>
              <a:buClr>
                <a:schemeClr val="lt1"/>
              </a:buClr>
              <a:buSzPts val="1600"/>
              <a:buFont typeface="Proxima Nova"/>
              <a:buNone/>
              <a:defRPr sz="1600">
                <a:solidFill>
                  <a:schemeClr val="lt1"/>
                </a:solidFill>
                <a:latin typeface="Proxima Nova"/>
                <a:ea typeface="Proxima Nova"/>
                <a:cs typeface="Proxima Nova"/>
                <a:sym typeface="Proxima Nova"/>
              </a:defRPr>
            </a:lvl9pPr>
          </a:lstStyle>
          <a:p>
            <a:endParaRPr/>
          </a:p>
        </p:txBody>
      </p:sp>
      <p:sp>
        <p:nvSpPr>
          <p:cNvPr id="158" name="Google Shape;158;g32f168265c7_0_384" title="Crop Mark"/>
          <p:cNvSpPr/>
          <p:nvPr/>
        </p:nvSpPr>
        <p:spPr>
          <a:xfrm>
            <a:off x="8151963" y="1685653"/>
            <a:ext cx="3275016" cy="4408487"/>
          </a:xfrm>
          <a:custGeom>
            <a:avLst/>
            <a:gdLst/>
            <a:ahLst/>
            <a:cxnLst/>
            <a:rect l="l" t="t" r="r" b="b"/>
            <a:pathLst>
              <a:path w="4125" h="5554" extrusionOk="0">
                <a:moveTo>
                  <a:pt x="3614" y="0"/>
                </a:moveTo>
                <a:lnTo>
                  <a:pt x="4125" y="0"/>
                </a:lnTo>
                <a:lnTo>
                  <a:pt x="4125" y="5554"/>
                </a:lnTo>
                <a:lnTo>
                  <a:pt x="0" y="5554"/>
                </a:lnTo>
                <a:lnTo>
                  <a:pt x="0" y="5074"/>
                </a:lnTo>
                <a:lnTo>
                  <a:pt x="3614" y="5074"/>
                </a:lnTo>
                <a:lnTo>
                  <a:pt x="3614" y="0"/>
                </a:lnTo>
                <a:close/>
              </a:path>
            </a:pathLst>
          </a:custGeom>
          <a:solidFill>
            <a:srgbClr val="A71B34"/>
          </a:solidFill>
          <a:ln>
            <a:noFill/>
          </a:ln>
        </p:spPr>
      </p:sp>
      <p:sp>
        <p:nvSpPr>
          <p:cNvPr id="159" name="Google Shape;159;g32f168265c7_0_384"/>
          <p:cNvSpPr txBox="1">
            <a:spLocks noGrp="1"/>
          </p:cNvSpPr>
          <p:nvPr>
            <p:ph type="sldNum" idx="12"/>
          </p:nvPr>
        </p:nvSpPr>
        <p:spPr>
          <a:xfrm>
            <a:off x="11427025" y="6323125"/>
            <a:ext cx="560400" cy="535200"/>
          </a:xfrm>
          <a:prstGeom prst="rect">
            <a:avLst/>
          </a:prstGeom>
          <a:noFill/>
          <a:ln>
            <a:noFill/>
          </a:ln>
        </p:spPr>
        <p:txBody>
          <a:bodyPr spcFirstLastPara="1" wrap="square" lIns="91450" tIns="45700" rIns="91450" bIns="45700" anchor="ctr" anchorCtr="0">
            <a:noAutofit/>
          </a:bodyPr>
          <a:lstStyle>
            <a:lvl1pPr marL="0" marR="0" lvl="0" indent="0" algn="l">
              <a:buClr>
                <a:schemeClr val="lt1"/>
              </a:buClr>
              <a:buSzPts val="2000"/>
              <a:buFont typeface="Arial"/>
              <a:buNone/>
              <a:defRPr sz="1333">
                <a:solidFill>
                  <a:schemeClr val="lt1"/>
                </a:solidFill>
                <a:latin typeface="Proxima Nova"/>
                <a:ea typeface="Proxima Nova"/>
                <a:cs typeface="Proxima Nova"/>
                <a:sym typeface="Proxima Nova"/>
              </a:defRPr>
            </a:lvl1pPr>
            <a:lvl2pPr marL="0" marR="0" lvl="1" indent="0" algn="l">
              <a:buClr>
                <a:schemeClr val="lt1"/>
              </a:buClr>
              <a:buSzPts val="2000"/>
              <a:buFont typeface="Arial"/>
              <a:buNone/>
              <a:defRPr sz="1333">
                <a:solidFill>
                  <a:schemeClr val="lt1"/>
                </a:solidFill>
                <a:latin typeface="Proxima Nova"/>
                <a:ea typeface="Proxima Nova"/>
                <a:cs typeface="Proxima Nova"/>
                <a:sym typeface="Proxima Nova"/>
              </a:defRPr>
            </a:lvl2pPr>
            <a:lvl3pPr marL="0" marR="0" lvl="2" indent="0" algn="l">
              <a:buClr>
                <a:schemeClr val="lt1"/>
              </a:buClr>
              <a:buSzPts val="2000"/>
              <a:buFont typeface="Arial"/>
              <a:buNone/>
              <a:defRPr sz="1333">
                <a:solidFill>
                  <a:schemeClr val="lt1"/>
                </a:solidFill>
                <a:latin typeface="Proxima Nova"/>
                <a:ea typeface="Proxima Nova"/>
                <a:cs typeface="Proxima Nova"/>
                <a:sym typeface="Proxima Nova"/>
              </a:defRPr>
            </a:lvl3pPr>
            <a:lvl4pPr marL="0" marR="0" lvl="3" indent="0" algn="l">
              <a:buClr>
                <a:schemeClr val="lt1"/>
              </a:buClr>
              <a:buSzPts val="2000"/>
              <a:buFont typeface="Arial"/>
              <a:buNone/>
              <a:defRPr sz="1333">
                <a:solidFill>
                  <a:schemeClr val="lt1"/>
                </a:solidFill>
                <a:latin typeface="Proxima Nova"/>
                <a:ea typeface="Proxima Nova"/>
                <a:cs typeface="Proxima Nova"/>
                <a:sym typeface="Proxima Nova"/>
              </a:defRPr>
            </a:lvl4pPr>
            <a:lvl5pPr marL="0" marR="0" lvl="4" indent="0" algn="l">
              <a:buClr>
                <a:schemeClr val="lt1"/>
              </a:buClr>
              <a:buSzPts val="2000"/>
              <a:buFont typeface="Arial"/>
              <a:buNone/>
              <a:defRPr sz="1333">
                <a:solidFill>
                  <a:schemeClr val="lt1"/>
                </a:solidFill>
                <a:latin typeface="Proxima Nova"/>
                <a:ea typeface="Proxima Nova"/>
                <a:cs typeface="Proxima Nova"/>
                <a:sym typeface="Proxima Nova"/>
              </a:defRPr>
            </a:lvl5pPr>
            <a:lvl6pPr marL="0" marR="0" lvl="5" indent="0" algn="l">
              <a:buClr>
                <a:schemeClr val="lt1"/>
              </a:buClr>
              <a:buSzPts val="2000"/>
              <a:buFont typeface="Arial"/>
              <a:buNone/>
              <a:defRPr sz="1333">
                <a:solidFill>
                  <a:schemeClr val="lt1"/>
                </a:solidFill>
                <a:latin typeface="Proxima Nova"/>
                <a:ea typeface="Proxima Nova"/>
                <a:cs typeface="Proxima Nova"/>
                <a:sym typeface="Proxima Nova"/>
              </a:defRPr>
            </a:lvl6pPr>
            <a:lvl7pPr marL="0" marR="0" lvl="6" indent="0" algn="l">
              <a:buClr>
                <a:schemeClr val="lt1"/>
              </a:buClr>
              <a:buSzPts val="2000"/>
              <a:buFont typeface="Arial"/>
              <a:buNone/>
              <a:defRPr sz="1333">
                <a:solidFill>
                  <a:schemeClr val="lt1"/>
                </a:solidFill>
                <a:latin typeface="Proxima Nova"/>
                <a:ea typeface="Proxima Nova"/>
                <a:cs typeface="Proxima Nova"/>
                <a:sym typeface="Proxima Nova"/>
              </a:defRPr>
            </a:lvl7pPr>
            <a:lvl8pPr marL="0" marR="0" lvl="7" indent="0" algn="l">
              <a:buClr>
                <a:schemeClr val="lt1"/>
              </a:buClr>
              <a:buSzPts val="2000"/>
              <a:buFont typeface="Arial"/>
              <a:buNone/>
              <a:defRPr sz="1333">
                <a:solidFill>
                  <a:schemeClr val="lt1"/>
                </a:solidFill>
                <a:latin typeface="Proxima Nova"/>
                <a:ea typeface="Proxima Nova"/>
                <a:cs typeface="Proxima Nova"/>
                <a:sym typeface="Proxima Nova"/>
              </a:defRPr>
            </a:lvl8pPr>
            <a:lvl9pPr marL="0" marR="0" lvl="8" indent="0" algn="l">
              <a:buClr>
                <a:schemeClr val="lt1"/>
              </a:buClr>
              <a:buSzPts val="2000"/>
              <a:buFont typeface="Arial"/>
              <a:buNone/>
              <a:defRPr sz="1333">
                <a:solidFill>
                  <a:schemeClr val="lt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160" name="Google Shape;160;g32f168265c7_0_384"/>
          <p:cNvSpPr txBox="1"/>
          <p:nvPr/>
        </p:nvSpPr>
        <p:spPr>
          <a:xfrm>
            <a:off x="176225" y="6323075"/>
            <a:ext cx="4136400" cy="535200"/>
          </a:xfrm>
          <a:prstGeom prst="rect">
            <a:avLst/>
          </a:prstGeom>
          <a:no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333">
                <a:solidFill>
                  <a:schemeClr val="lt1"/>
                </a:solidFill>
                <a:latin typeface="Proxima Nova"/>
                <a:ea typeface="Proxima Nova"/>
                <a:cs typeface="Proxima Nova"/>
                <a:sym typeface="Proxima Nova"/>
              </a:rPr>
              <a:t>#CCHALES Research Collective | #EquityStartsToday</a:t>
            </a:r>
            <a:endParaRPr sz="1333">
              <a:solidFill>
                <a:schemeClr val="lt1"/>
              </a:solidFill>
              <a:latin typeface="Proxima Nova"/>
              <a:ea typeface="Proxima Nova"/>
              <a:cs typeface="Proxima Nova"/>
              <a:sym typeface="Proxima Nova"/>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1"/>
        <p:cNvGrpSpPr/>
        <p:nvPr/>
      </p:nvGrpSpPr>
      <p:grpSpPr>
        <a:xfrm>
          <a:off x="0" y="0"/>
          <a:ext cx="0" cy="0"/>
          <a:chOff x="0" y="0"/>
          <a:chExt cx="0" cy="0"/>
        </a:xfrm>
      </p:grpSpPr>
      <p:sp>
        <p:nvSpPr>
          <p:cNvPr id="162" name="Google Shape;162;g32f168265c7_0_39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lvl="0" algn="ctr">
              <a:spcBef>
                <a:spcPts val="0"/>
              </a:spcBef>
              <a:spcAft>
                <a:spcPts val="0"/>
              </a:spcAft>
              <a:buClr>
                <a:schemeClr val="dk1"/>
              </a:buClr>
              <a:buSzPts val="3800"/>
              <a:buFont typeface="Calibri"/>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163" name="Google Shape;163;g32f168265c7_0_390"/>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lvl1pPr marL="304815" lvl="0" indent="-254013" algn="l">
              <a:spcBef>
                <a:spcPts val="0"/>
              </a:spcBef>
              <a:spcAft>
                <a:spcPts val="0"/>
              </a:spcAft>
              <a:buClr>
                <a:schemeClr val="dk1"/>
              </a:buClr>
              <a:buSzPts val="2400"/>
              <a:buChar char="●"/>
              <a:defRPr/>
            </a:lvl1pPr>
            <a:lvl2pPr marL="609630" lvl="1" indent="-237079" algn="l">
              <a:spcBef>
                <a:spcPts val="0"/>
              </a:spcBef>
              <a:spcAft>
                <a:spcPts val="0"/>
              </a:spcAft>
              <a:buClr>
                <a:schemeClr val="dk1"/>
              </a:buClr>
              <a:buSzPts val="2000"/>
              <a:buChar char="○"/>
              <a:defRPr/>
            </a:lvl2pPr>
            <a:lvl3pPr marL="914446" lvl="2" indent="-237079" algn="l">
              <a:spcBef>
                <a:spcPts val="0"/>
              </a:spcBef>
              <a:spcAft>
                <a:spcPts val="0"/>
              </a:spcAft>
              <a:buClr>
                <a:schemeClr val="dk1"/>
              </a:buClr>
              <a:buSzPts val="2000"/>
              <a:buChar char="■"/>
              <a:defRPr/>
            </a:lvl3pPr>
            <a:lvl4pPr marL="1219261" lvl="3" indent="-237079" algn="l">
              <a:spcBef>
                <a:spcPts val="0"/>
              </a:spcBef>
              <a:spcAft>
                <a:spcPts val="0"/>
              </a:spcAft>
              <a:buClr>
                <a:schemeClr val="dk1"/>
              </a:buClr>
              <a:buSzPts val="2000"/>
              <a:buChar char="●"/>
              <a:defRPr/>
            </a:lvl4pPr>
            <a:lvl5pPr marL="1524076" lvl="4" indent="-237079" algn="l">
              <a:spcBef>
                <a:spcPts val="0"/>
              </a:spcBef>
              <a:spcAft>
                <a:spcPts val="0"/>
              </a:spcAft>
              <a:buClr>
                <a:schemeClr val="dk1"/>
              </a:buClr>
              <a:buSzPts val="2000"/>
              <a:buChar char="○"/>
              <a:defRPr/>
            </a:lvl5pPr>
            <a:lvl6pPr marL="1828891" lvl="5" indent="-237079" algn="l">
              <a:spcBef>
                <a:spcPts val="0"/>
              </a:spcBef>
              <a:spcAft>
                <a:spcPts val="0"/>
              </a:spcAft>
              <a:buClr>
                <a:schemeClr val="dk1"/>
              </a:buClr>
              <a:buSzPts val="2000"/>
              <a:buChar char="■"/>
              <a:defRPr/>
            </a:lvl6pPr>
            <a:lvl7pPr marL="2133707" lvl="6" indent="-237079" algn="l">
              <a:spcBef>
                <a:spcPts val="0"/>
              </a:spcBef>
              <a:spcAft>
                <a:spcPts val="0"/>
              </a:spcAft>
              <a:buClr>
                <a:schemeClr val="dk1"/>
              </a:buClr>
              <a:buSzPts val="2000"/>
              <a:buChar char="●"/>
              <a:defRPr/>
            </a:lvl7pPr>
            <a:lvl8pPr marL="2438522" lvl="7" indent="-237079" algn="l">
              <a:spcBef>
                <a:spcPts val="0"/>
              </a:spcBef>
              <a:spcAft>
                <a:spcPts val="0"/>
              </a:spcAft>
              <a:buClr>
                <a:schemeClr val="dk1"/>
              </a:buClr>
              <a:buSzPts val="2000"/>
              <a:buChar char="○"/>
              <a:defRPr/>
            </a:lvl8pPr>
            <a:lvl9pPr marL="2743337" lvl="8" indent="-237079" algn="l">
              <a:spcBef>
                <a:spcPts val="0"/>
              </a:spcBef>
              <a:spcAft>
                <a:spcPts val="0"/>
              </a:spcAft>
              <a:buClr>
                <a:schemeClr val="dk1"/>
              </a:buClr>
              <a:buSzPts val="2000"/>
              <a:buChar char="■"/>
              <a:defRPr/>
            </a:lvl9pPr>
          </a:lstStyle>
          <a:p>
            <a:endParaRPr/>
          </a:p>
        </p:txBody>
      </p:sp>
      <p:sp>
        <p:nvSpPr>
          <p:cNvPr id="164" name="Google Shape;164;g32f168265c7_0_390"/>
          <p:cNvSpPr txBox="1">
            <a:spLocks noGrp="1"/>
          </p:cNvSpPr>
          <p:nvPr>
            <p:ph type="sldNum" idx="12"/>
          </p:nvPr>
        </p:nvSpPr>
        <p:spPr>
          <a:xfrm>
            <a:off x="11296610" y="6333297"/>
            <a:ext cx="732000" cy="524800"/>
          </a:xfrm>
          <a:prstGeom prst="rect">
            <a:avLst/>
          </a:prstGeom>
          <a:noFill/>
          <a:ln>
            <a:noFill/>
          </a:ln>
        </p:spPr>
        <p:txBody>
          <a:bodyPr spcFirstLastPara="1" wrap="square" lIns="91450" tIns="45700" rIns="91450" bIns="45700" anchor="ctr" anchorCtr="0">
            <a:noAutofit/>
          </a:bodyPr>
          <a:lstStyle>
            <a:lvl1pPr marL="0" marR="0" lvl="0" indent="0" algn="l">
              <a:buClr>
                <a:srgbClr val="888888"/>
              </a:buClr>
              <a:buSzPts val="1200"/>
              <a:buFont typeface="Calibri"/>
              <a:buNone/>
              <a:defRPr sz="800">
                <a:solidFill>
                  <a:srgbClr val="888888"/>
                </a:solidFill>
                <a:latin typeface="Calibri"/>
                <a:ea typeface="Calibri"/>
                <a:cs typeface="Calibri"/>
                <a:sym typeface="Calibri"/>
              </a:defRPr>
            </a:lvl1pPr>
            <a:lvl2pPr marL="0" marR="0" lvl="1" indent="0" algn="l">
              <a:buClr>
                <a:srgbClr val="888888"/>
              </a:buClr>
              <a:buSzPts val="1200"/>
              <a:buFont typeface="Calibri"/>
              <a:buNone/>
              <a:defRPr sz="800">
                <a:solidFill>
                  <a:srgbClr val="888888"/>
                </a:solidFill>
                <a:latin typeface="Calibri"/>
                <a:ea typeface="Calibri"/>
                <a:cs typeface="Calibri"/>
                <a:sym typeface="Calibri"/>
              </a:defRPr>
            </a:lvl2pPr>
            <a:lvl3pPr marL="0" marR="0" lvl="2" indent="0" algn="l">
              <a:buClr>
                <a:srgbClr val="888888"/>
              </a:buClr>
              <a:buSzPts val="1200"/>
              <a:buFont typeface="Calibri"/>
              <a:buNone/>
              <a:defRPr sz="800">
                <a:solidFill>
                  <a:srgbClr val="888888"/>
                </a:solidFill>
                <a:latin typeface="Calibri"/>
                <a:ea typeface="Calibri"/>
                <a:cs typeface="Calibri"/>
                <a:sym typeface="Calibri"/>
              </a:defRPr>
            </a:lvl3pPr>
            <a:lvl4pPr marL="0" marR="0" lvl="3" indent="0" algn="l">
              <a:buClr>
                <a:srgbClr val="888888"/>
              </a:buClr>
              <a:buSzPts val="1200"/>
              <a:buFont typeface="Calibri"/>
              <a:buNone/>
              <a:defRPr sz="800">
                <a:solidFill>
                  <a:srgbClr val="888888"/>
                </a:solidFill>
                <a:latin typeface="Calibri"/>
                <a:ea typeface="Calibri"/>
                <a:cs typeface="Calibri"/>
                <a:sym typeface="Calibri"/>
              </a:defRPr>
            </a:lvl4pPr>
            <a:lvl5pPr marL="0" marR="0" lvl="4" indent="0" algn="l">
              <a:buClr>
                <a:srgbClr val="888888"/>
              </a:buClr>
              <a:buSzPts val="1200"/>
              <a:buFont typeface="Calibri"/>
              <a:buNone/>
              <a:defRPr sz="800">
                <a:solidFill>
                  <a:srgbClr val="888888"/>
                </a:solidFill>
                <a:latin typeface="Calibri"/>
                <a:ea typeface="Calibri"/>
                <a:cs typeface="Calibri"/>
                <a:sym typeface="Calibri"/>
              </a:defRPr>
            </a:lvl5pPr>
            <a:lvl6pPr marL="0" marR="0" lvl="5" indent="0" algn="l">
              <a:buClr>
                <a:srgbClr val="888888"/>
              </a:buClr>
              <a:buSzPts val="1200"/>
              <a:buFont typeface="Calibri"/>
              <a:buNone/>
              <a:defRPr sz="800">
                <a:solidFill>
                  <a:srgbClr val="888888"/>
                </a:solidFill>
                <a:latin typeface="Calibri"/>
                <a:ea typeface="Calibri"/>
                <a:cs typeface="Calibri"/>
                <a:sym typeface="Calibri"/>
              </a:defRPr>
            </a:lvl6pPr>
            <a:lvl7pPr marL="0" marR="0" lvl="6" indent="0" algn="l">
              <a:buClr>
                <a:srgbClr val="888888"/>
              </a:buClr>
              <a:buSzPts val="1200"/>
              <a:buFont typeface="Calibri"/>
              <a:buNone/>
              <a:defRPr sz="800">
                <a:solidFill>
                  <a:srgbClr val="888888"/>
                </a:solidFill>
                <a:latin typeface="Calibri"/>
                <a:ea typeface="Calibri"/>
                <a:cs typeface="Calibri"/>
                <a:sym typeface="Calibri"/>
              </a:defRPr>
            </a:lvl7pPr>
            <a:lvl8pPr marL="0" marR="0" lvl="7" indent="0" algn="l">
              <a:buClr>
                <a:srgbClr val="888888"/>
              </a:buClr>
              <a:buSzPts val="1200"/>
              <a:buFont typeface="Calibri"/>
              <a:buNone/>
              <a:defRPr sz="800">
                <a:solidFill>
                  <a:srgbClr val="888888"/>
                </a:solidFill>
                <a:latin typeface="Calibri"/>
                <a:ea typeface="Calibri"/>
                <a:cs typeface="Calibri"/>
                <a:sym typeface="Calibri"/>
              </a:defRPr>
            </a:lvl8pPr>
            <a:lvl9pPr marL="0" marR="0" lvl="8" indent="0" algn="l">
              <a:buClr>
                <a:srgbClr val="888888"/>
              </a:buClr>
              <a:buSzPts val="1200"/>
              <a:buFont typeface="Calibri"/>
              <a:buNone/>
              <a:defRPr sz="8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g32f168265c7_0_394"/>
          <p:cNvSpPr txBox="1">
            <a:spLocks noGrp="1"/>
          </p:cNvSpPr>
          <p:nvPr>
            <p:ph type="title"/>
          </p:nvPr>
        </p:nvSpPr>
        <p:spPr>
          <a:xfrm>
            <a:off x="415600" y="1474833"/>
            <a:ext cx="11360800" cy="2618400"/>
          </a:xfrm>
          <a:prstGeom prst="rect">
            <a:avLst/>
          </a:prstGeom>
          <a:noFill/>
          <a:ln>
            <a:noFill/>
          </a:ln>
        </p:spPr>
        <p:txBody>
          <a:bodyPr spcFirstLastPara="1" wrap="square" lIns="121900" tIns="121900" rIns="121900" bIns="121900" anchor="b" anchorCtr="0">
            <a:normAutofit/>
          </a:bodyPr>
          <a:lstStyle>
            <a:lvl1pPr lvl="0" algn="ctr">
              <a:spcBef>
                <a:spcPts val="0"/>
              </a:spcBef>
              <a:spcAft>
                <a:spcPts val="0"/>
              </a:spcAft>
              <a:buClr>
                <a:schemeClr val="dk1"/>
              </a:buClr>
              <a:buSzPts val="16000"/>
              <a:buFont typeface="Calibri"/>
              <a:buNone/>
              <a:defRPr sz="16001"/>
            </a:lvl1pPr>
            <a:lvl2pPr lvl="1" algn="ctr">
              <a:spcBef>
                <a:spcPts val="0"/>
              </a:spcBef>
              <a:spcAft>
                <a:spcPts val="0"/>
              </a:spcAft>
              <a:buSzPts val="16000"/>
              <a:buNone/>
              <a:defRPr sz="16001"/>
            </a:lvl2pPr>
            <a:lvl3pPr lvl="2" algn="ctr">
              <a:spcBef>
                <a:spcPts val="0"/>
              </a:spcBef>
              <a:spcAft>
                <a:spcPts val="0"/>
              </a:spcAft>
              <a:buSzPts val="16000"/>
              <a:buNone/>
              <a:defRPr sz="16001"/>
            </a:lvl3pPr>
            <a:lvl4pPr lvl="3" algn="ctr">
              <a:spcBef>
                <a:spcPts val="0"/>
              </a:spcBef>
              <a:spcAft>
                <a:spcPts val="0"/>
              </a:spcAft>
              <a:buSzPts val="16000"/>
              <a:buNone/>
              <a:defRPr sz="16001"/>
            </a:lvl4pPr>
            <a:lvl5pPr lvl="4" algn="ctr">
              <a:spcBef>
                <a:spcPts val="0"/>
              </a:spcBef>
              <a:spcAft>
                <a:spcPts val="0"/>
              </a:spcAft>
              <a:buSzPts val="16000"/>
              <a:buNone/>
              <a:defRPr sz="16001"/>
            </a:lvl5pPr>
            <a:lvl6pPr lvl="5" algn="ctr">
              <a:spcBef>
                <a:spcPts val="0"/>
              </a:spcBef>
              <a:spcAft>
                <a:spcPts val="0"/>
              </a:spcAft>
              <a:buSzPts val="16000"/>
              <a:buNone/>
              <a:defRPr sz="16001"/>
            </a:lvl6pPr>
            <a:lvl7pPr lvl="6" algn="ctr">
              <a:spcBef>
                <a:spcPts val="0"/>
              </a:spcBef>
              <a:spcAft>
                <a:spcPts val="0"/>
              </a:spcAft>
              <a:buSzPts val="16000"/>
              <a:buNone/>
              <a:defRPr sz="16001"/>
            </a:lvl7pPr>
            <a:lvl8pPr lvl="7" algn="ctr">
              <a:spcBef>
                <a:spcPts val="0"/>
              </a:spcBef>
              <a:spcAft>
                <a:spcPts val="0"/>
              </a:spcAft>
              <a:buSzPts val="16000"/>
              <a:buNone/>
              <a:defRPr sz="16001"/>
            </a:lvl8pPr>
            <a:lvl9pPr lvl="8" algn="ctr">
              <a:spcBef>
                <a:spcPts val="0"/>
              </a:spcBef>
              <a:spcAft>
                <a:spcPts val="0"/>
              </a:spcAft>
              <a:buSzPts val="16000"/>
              <a:buNone/>
              <a:defRPr sz="16001"/>
            </a:lvl9pPr>
          </a:lstStyle>
          <a:p>
            <a:endParaRPr/>
          </a:p>
        </p:txBody>
      </p:sp>
      <p:sp>
        <p:nvSpPr>
          <p:cNvPr id="167" name="Google Shape;167;g32f168265c7_0_394"/>
          <p:cNvSpPr txBox="1">
            <a:spLocks noGrp="1"/>
          </p:cNvSpPr>
          <p:nvPr>
            <p:ph type="body" idx="1"/>
          </p:nvPr>
        </p:nvSpPr>
        <p:spPr>
          <a:xfrm>
            <a:off x="415600" y="4202967"/>
            <a:ext cx="11360800" cy="1734400"/>
          </a:xfrm>
          <a:prstGeom prst="rect">
            <a:avLst/>
          </a:prstGeom>
          <a:noFill/>
          <a:ln>
            <a:noFill/>
          </a:ln>
        </p:spPr>
        <p:txBody>
          <a:bodyPr spcFirstLastPara="1" wrap="square" lIns="121900" tIns="121900" rIns="121900" bIns="121900" anchor="t" anchorCtr="0">
            <a:normAutofit/>
          </a:bodyPr>
          <a:lstStyle>
            <a:lvl1pPr marL="304815" lvl="0" indent="-254013" algn="ctr">
              <a:spcBef>
                <a:spcPts val="0"/>
              </a:spcBef>
              <a:spcAft>
                <a:spcPts val="0"/>
              </a:spcAft>
              <a:buClr>
                <a:schemeClr val="dk1"/>
              </a:buClr>
              <a:buSzPts val="2400"/>
              <a:buChar char="●"/>
              <a:defRPr/>
            </a:lvl1pPr>
            <a:lvl2pPr marL="609630" lvl="1" indent="-237079" algn="ctr">
              <a:spcBef>
                <a:spcPts val="0"/>
              </a:spcBef>
              <a:spcAft>
                <a:spcPts val="0"/>
              </a:spcAft>
              <a:buClr>
                <a:schemeClr val="dk1"/>
              </a:buClr>
              <a:buSzPts val="2000"/>
              <a:buChar char="○"/>
              <a:defRPr/>
            </a:lvl2pPr>
            <a:lvl3pPr marL="914446" lvl="2" indent="-237079" algn="ctr">
              <a:spcBef>
                <a:spcPts val="0"/>
              </a:spcBef>
              <a:spcAft>
                <a:spcPts val="0"/>
              </a:spcAft>
              <a:buClr>
                <a:schemeClr val="dk1"/>
              </a:buClr>
              <a:buSzPts val="2000"/>
              <a:buChar char="■"/>
              <a:defRPr/>
            </a:lvl3pPr>
            <a:lvl4pPr marL="1219261" lvl="3" indent="-237079" algn="ctr">
              <a:spcBef>
                <a:spcPts val="0"/>
              </a:spcBef>
              <a:spcAft>
                <a:spcPts val="0"/>
              </a:spcAft>
              <a:buClr>
                <a:schemeClr val="dk1"/>
              </a:buClr>
              <a:buSzPts val="2000"/>
              <a:buChar char="●"/>
              <a:defRPr/>
            </a:lvl4pPr>
            <a:lvl5pPr marL="1524076" lvl="4" indent="-237079" algn="ctr">
              <a:spcBef>
                <a:spcPts val="0"/>
              </a:spcBef>
              <a:spcAft>
                <a:spcPts val="0"/>
              </a:spcAft>
              <a:buClr>
                <a:schemeClr val="dk1"/>
              </a:buClr>
              <a:buSzPts val="2000"/>
              <a:buChar char="○"/>
              <a:defRPr/>
            </a:lvl5pPr>
            <a:lvl6pPr marL="1828891" lvl="5" indent="-237079" algn="ctr">
              <a:spcBef>
                <a:spcPts val="0"/>
              </a:spcBef>
              <a:spcAft>
                <a:spcPts val="0"/>
              </a:spcAft>
              <a:buClr>
                <a:schemeClr val="dk1"/>
              </a:buClr>
              <a:buSzPts val="2000"/>
              <a:buChar char="■"/>
              <a:defRPr/>
            </a:lvl6pPr>
            <a:lvl7pPr marL="2133707" lvl="6" indent="-237079" algn="ctr">
              <a:spcBef>
                <a:spcPts val="0"/>
              </a:spcBef>
              <a:spcAft>
                <a:spcPts val="0"/>
              </a:spcAft>
              <a:buClr>
                <a:schemeClr val="dk1"/>
              </a:buClr>
              <a:buSzPts val="2000"/>
              <a:buChar char="●"/>
              <a:defRPr/>
            </a:lvl7pPr>
            <a:lvl8pPr marL="2438522" lvl="7" indent="-237079" algn="ctr">
              <a:spcBef>
                <a:spcPts val="0"/>
              </a:spcBef>
              <a:spcAft>
                <a:spcPts val="0"/>
              </a:spcAft>
              <a:buClr>
                <a:schemeClr val="dk1"/>
              </a:buClr>
              <a:buSzPts val="2000"/>
              <a:buChar char="○"/>
              <a:defRPr/>
            </a:lvl8pPr>
            <a:lvl9pPr marL="2743337" lvl="8" indent="-237079" algn="ctr">
              <a:spcBef>
                <a:spcPts val="0"/>
              </a:spcBef>
              <a:spcAft>
                <a:spcPts val="0"/>
              </a:spcAft>
              <a:buClr>
                <a:schemeClr val="dk1"/>
              </a:buClr>
              <a:buSzPts val="2000"/>
              <a:buChar char="■"/>
              <a:defRPr/>
            </a:lvl9pPr>
          </a:lstStyle>
          <a:p>
            <a:endParaRPr/>
          </a:p>
        </p:txBody>
      </p:sp>
      <p:sp>
        <p:nvSpPr>
          <p:cNvPr id="168" name="Google Shape;168;g32f168265c7_0_394"/>
          <p:cNvSpPr txBox="1"/>
          <p:nvPr/>
        </p:nvSpPr>
        <p:spPr>
          <a:xfrm>
            <a:off x="176225" y="6323075"/>
            <a:ext cx="4136400" cy="535200"/>
          </a:xfrm>
          <a:prstGeom prst="rect">
            <a:avLst/>
          </a:prstGeom>
          <a:no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333">
                <a:solidFill>
                  <a:schemeClr val="lt1"/>
                </a:solidFill>
                <a:latin typeface="Calibri"/>
                <a:ea typeface="Calibri"/>
                <a:cs typeface="Calibri"/>
                <a:sym typeface="Calibri"/>
              </a:rPr>
              <a:t>#CCHALES Research Collective | #SWC2024</a:t>
            </a:r>
            <a:endParaRPr sz="1333">
              <a:solidFill>
                <a:schemeClr val="lt1"/>
              </a:solidFill>
              <a:latin typeface="Calibri"/>
              <a:ea typeface="Calibri"/>
              <a:cs typeface="Calibri"/>
              <a:sym typeface="Calibri"/>
            </a:endParaRPr>
          </a:p>
        </p:txBody>
      </p:sp>
      <p:sp>
        <p:nvSpPr>
          <p:cNvPr id="169" name="Google Shape;169;g32f168265c7_0_394"/>
          <p:cNvSpPr txBox="1">
            <a:spLocks noGrp="1"/>
          </p:cNvSpPr>
          <p:nvPr>
            <p:ph type="sldNum" idx="12"/>
          </p:nvPr>
        </p:nvSpPr>
        <p:spPr>
          <a:xfrm>
            <a:off x="11427025" y="6323125"/>
            <a:ext cx="560400" cy="535200"/>
          </a:xfrm>
          <a:prstGeom prst="rect">
            <a:avLst/>
          </a:prstGeom>
          <a:noFill/>
          <a:ln>
            <a:noFill/>
          </a:ln>
        </p:spPr>
        <p:txBody>
          <a:bodyPr spcFirstLastPara="1" wrap="square" lIns="91450" tIns="45700" rIns="91450" bIns="45700" anchor="ctr" anchorCtr="0">
            <a:noAutofit/>
          </a:bodyPr>
          <a:lstStyle>
            <a:lvl1pPr marL="0" marR="0" lvl="0" indent="0" algn="l">
              <a:buClr>
                <a:schemeClr val="lt1"/>
              </a:buClr>
              <a:buSzPts val="2000"/>
              <a:buFont typeface="Arial"/>
              <a:buNone/>
              <a:defRPr sz="1333">
                <a:solidFill>
                  <a:schemeClr val="lt1"/>
                </a:solidFill>
                <a:latin typeface="Arial"/>
                <a:ea typeface="Arial"/>
                <a:cs typeface="Arial"/>
                <a:sym typeface="Arial"/>
              </a:defRPr>
            </a:lvl1pPr>
            <a:lvl2pPr marL="0" marR="0" lvl="1" indent="0" algn="l">
              <a:buClr>
                <a:schemeClr val="lt1"/>
              </a:buClr>
              <a:buSzPts val="2000"/>
              <a:buFont typeface="Arial"/>
              <a:buNone/>
              <a:defRPr sz="1333">
                <a:solidFill>
                  <a:schemeClr val="lt1"/>
                </a:solidFill>
                <a:latin typeface="Arial"/>
                <a:ea typeface="Arial"/>
                <a:cs typeface="Arial"/>
                <a:sym typeface="Arial"/>
              </a:defRPr>
            </a:lvl2pPr>
            <a:lvl3pPr marL="0" marR="0" lvl="2" indent="0" algn="l">
              <a:buClr>
                <a:schemeClr val="lt1"/>
              </a:buClr>
              <a:buSzPts val="2000"/>
              <a:buFont typeface="Arial"/>
              <a:buNone/>
              <a:defRPr sz="1333">
                <a:solidFill>
                  <a:schemeClr val="lt1"/>
                </a:solidFill>
                <a:latin typeface="Arial"/>
                <a:ea typeface="Arial"/>
                <a:cs typeface="Arial"/>
                <a:sym typeface="Arial"/>
              </a:defRPr>
            </a:lvl3pPr>
            <a:lvl4pPr marL="0" marR="0" lvl="3" indent="0" algn="l">
              <a:buClr>
                <a:schemeClr val="lt1"/>
              </a:buClr>
              <a:buSzPts val="2000"/>
              <a:buFont typeface="Arial"/>
              <a:buNone/>
              <a:defRPr sz="1333">
                <a:solidFill>
                  <a:schemeClr val="lt1"/>
                </a:solidFill>
                <a:latin typeface="Arial"/>
                <a:ea typeface="Arial"/>
                <a:cs typeface="Arial"/>
                <a:sym typeface="Arial"/>
              </a:defRPr>
            </a:lvl4pPr>
            <a:lvl5pPr marL="0" marR="0" lvl="4" indent="0" algn="l">
              <a:buClr>
                <a:schemeClr val="lt1"/>
              </a:buClr>
              <a:buSzPts val="2000"/>
              <a:buFont typeface="Arial"/>
              <a:buNone/>
              <a:defRPr sz="1333">
                <a:solidFill>
                  <a:schemeClr val="lt1"/>
                </a:solidFill>
                <a:latin typeface="Arial"/>
                <a:ea typeface="Arial"/>
                <a:cs typeface="Arial"/>
                <a:sym typeface="Arial"/>
              </a:defRPr>
            </a:lvl5pPr>
            <a:lvl6pPr marL="0" marR="0" lvl="5" indent="0" algn="l">
              <a:buClr>
                <a:schemeClr val="lt1"/>
              </a:buClr>
              <a:buSzPts val="2000"/>
              <a:buFont typeface="Arial"/>
              <a:buNone/>
              <a:defRPr sz="1333">
                <a:solidFill>
                  <a:schemeClr val="lt1"/>
                </a:solidFill>
                <a:latin typeface="Arial"/>
                <a:ea typeface="Arial"/>
                <a:cs typeface="Arial"/>
                <a:sym typeface="Arial"/>
              </a:defRPr>
            </a:lvl6pPr>
            <a:lvl7pPr marL="0" marR="0" lvl="6" indent="0" algn="l">
              <a:buClr>
                <a:schemeClr val="lt1"/>
              </a:buClr>
              <a:buSzPts val="2000"/>
              <a:buFont typeface="Arial"/>
              <a:buNone/>
              <a:defRPr sz="1333">
                <a:solidFill>
                  <a:schemeClr val="lt1"/>
                </a:solidFill>
                <a:latin typeface="Arial"/>
                <a:ea typeface="Arial"/>
                <a:cs typeface="Arial"/>
                <a:sym typeface="Arial"/>
              </a:defRPr>
            </a:lvl7pPr>
            <a:lvl8pPr marL="0" marR="0" lvl="7" indent="0" algn="l">
              <a:buClr>
                <a:schemeClr val="lt1"/>
              </a:buClr>
              <a:buSzPts val="2000"/>
              <a:buFont typeface="Arial"/>
              <a:buNone/>
              <a:defRPr sz="1333">
                <a:solidFill>
                  <a:schemeClr val="lt1"/>
                </a:solidFill>
                <a:latin typeface="Arial"/>
                <a:ea typeface="Arial"/>
                <a:cs typeface="Arial"/>
                <a:sym typeface="Arial"/>
              </a:defRPr>
            </a:lvl8pPr>
            <a:lvl9pPr marL="0" marR="0" lvl="8" indent="0" algn="l">
              <a:buClr>
                <a:schemeClr val="lt1"/>
              </a:buClr>
              <a:buSzPts val="2000"/>
              <a:buFont typeface="Arial"/>
              <a:buNone/>
              <a:defRPr sz="1333">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D07436-C9FF-4E70-96F9-4837AC59E998}"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102326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D07436-C9FF-4E70-96F9-4837AC59E998}"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347644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07436-C9FF-4E70-96F9-4837AC59E998}"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47366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D07436-C9FF-4E70-96F9-4837AC59E998}"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3233393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D07436-C9FF-4E70-96F9-4837AC59E998}"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119BA-9FD2-4718-AAA9-F3DC28C64916}" type="slidenum">
              <a:rPr lang="en-US" smtClean="0"/>
              <a:t>‹#›</a:t>
            </a:fld>
            <a:endParaRPr lang="en-US"/>
          </a:p>
        </p:txBody>
      </p:sp>
    </p:spTree>
    <p:extLst>
      <p:ext uri="{BB962C8B-B14F-4D97-AF65-F5344CB8AC3E}">
        <p14:creationId xmlns:p14="http://schemas.microsoft.com/office/powerpoint/2010/main" val="4151894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D07436-C9FF-4E70-96F9-4837AC59E998}" type="datetimeFigureOut">
              <a:rPr lang="en-US" smtClean="0"/>
              <a:t>5/28/2025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EB119BA-9FD2-4718-AAA9-F3DC28C64916}" type="slidenum">
              <a:rPr lang="en-US" smtClean="0"/>
              <a:t>‹#›</a:t>
            </a:fld>
            <a:endParaRPr lang="en-US"/>
          </a:p>
        </p:txBody>
      </p:sp>
    </p:spTree>
    <p:extLst>
      <p:ext uri="{BB962C8B-B14F-4D97-AF65-F5344CB8AC3E}">
        <p14:creationId xmlns:p14="http://schemas.microsoft.com/office/powerpoint/2010/main" val="3758067665"/>
      </p:ext>
    </p:extLst>
  </p:cSld>
  <p:clrMap bg1="lt1" tx1="dk1" bg2="lt2" tx2="dk2" accent1="accent1" accent2="accent2" accent3="accent3" accent4="accent4" accent5="accent5" accent6="accent6" hlink="hlink" folHlink="folHlink"/>
  <p:sldLayoutIdLst>
    <p:sldLayoutId id="2147483682" r:id="rId1"/>
    <p:sldLayoutId id="214748366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75" r:id="rId15"/>
    <p:sldLayoutId id="2147483676" r:id="rId16"/>
    <p:sldLayoutId id="2147483677" r:id="rId17"/>
    <p:sldLayoutId id="2147483679" r:id="rId18"/>
    <p:sldLayoutId id="2147483680"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g32f168265c7_0_309"/>
          <p:cNvSpPr txBox="1">
            <a:spLocks noGrp="1"/>
          </p:cNvSpPr>
          <p:nvPr>
            <p:ph type="title"/>
          </p:nvPr>
        </p:nvSpPr>
        <p:spPr>
          <a:xfrm>
            <a:off x="304800" y="183092"/>
            <a:ext cx="5486400" cy="762000"/>
          </a:xfrm>
          <a:prstGeom prst="rect">
            <a:avLst/>
          </a:prstGeom>
          <a:noFill/>
          <a:ln>
            <a:noFill/>
          </a:ln>
        </p:spPr>
        <p:txBody>
          <a:bodyPr spcFirstLastPara="1" wrap="square" lIns="91450" tIns="45700" rIns="91450" bIns="45700" anchor="ctr" anchorCtr="0">
            <a:normAutofit/>
          </a:bodyPr>
          <a:lstStyle>
            <a:lvl1pPr marR="0" lvl="0"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g32f168265c7_0_309"/>
          <p:cNvSpPr txBox="1">
            <a:spLocks noGrp="1"/>
          </p:cNvSpPr>
          <p:nvPr>
            <p:ph type="body" idx="1"/>
          </p:nvPr>
        </p:nvSpPr>
        <p:spPr>
          <a:xfrm>
            <a:off x="304800" y="1066800"/>
            <a:ext cx="5486400" cy="3017600"/>
          </a:xfrm>
          <a:prstGeom prst="rect">
            <a:avLst/>
          </a:prstGeom>
          <a:noFill/>
          <a:ln>
            <a:noFill/>
          </a:ln>
        </p:spPr>
        <p:txBody>
          <a:bodyPr spcFirstLastPara="1" wrap="square" lIns="91450" tIns="45700" rIns="91450" bIns="45700" anchor="t" anchorCtr="0">
            <a:normAutofit/>
          </a:bodyPr>
          <a:lstStyle>
            <a:lvl1pPr marL="457200" marR="0" lvl="0" indent="-431800" algn="l">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spcBef>
                <a:spcPts val="4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g32f168265c7_0_309"/>
          <p:cNvSpPr txBox="1">
            <a:spLocks noGrp="1"/>
          </p:cNvSpPr>
          <p:nvPr>
            <p:ph type="dt" idx="10"/>
          </p:nvPr>
        </p:nvSpPr>
        <p:spPr>
          <a:xfrm>
            <a:off x="304800" y="4237567"/>
            <a:ext cx="1422400" cy="243600"/>
          </a:xfrm>
          <a:prstGeom prst="rect">
            <a:avLst/>
          </a:prstGeom>
          <a:noFill/>
          <a:ln>
            <a:noFill/>
          </a:ln>
        </p:spPr>
        <p:txBody>
          <a:bodyPr spcFirstLastPara="1" wrap="square" lIns="91450" tIns="45700" rIns="91450" bIns="45700" anchor="ctr" anchorCtr="0">
            <a:noAutofit/>
          </a:bodyPr>
          <a:lstStyle>
            <a:lvl1pPr marR="0" lvl="0" algn="l">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4" name="Google Shape;84;g32f168265c7_0_309"/>
          <p:cNvSpPr txBox="1">
            <a:spLocks noGrp="1"/>
          </p:cNvSpPr>
          <p:nvPr>
            <p:ph type="ftr" idx="11"/>
          </p:nvPr>
        </p:nvSpPr>
        <p:spPr>
          <a:xfrm>
            <a:off x="2082800" y="4237567"/>
            <a:ext cx="1930400" cy="243600"/>
          </a:xfrm>
          <a:prstGeom prst="rect">
            <a:avLst/>
          </a:prstGeom>
          <a:noFill/>
          <a:ln>
            <a:noFill/>
          </a:ln>
        </p:spPr>
        <p:txBody>
          <a:bodyPr spcFirstLastPara="1" wrap="square" lIns="91450" tIns="45700" rIns="91450" bIns="45700" anchor="ctr" anchorCtr="0">
            <a:noAutofit/>
          </a:bodyPr>
          <a:lstStyle>
            <a:lvl1pPr marR="0" lvl="0" algn="ctr">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5" name="Google Shape;85;g32f168265c7_0_309"/>
          <p:cNvSpPr txBox="1">
            <a:spLocks noGrp="1"/>
          </p:cNvSpPr>
          <p:nvPr>
            <p:ph type="sldNum" idx="12"/>
          </p:nvPr>
        </p:nvSpPr>
        <p:spPr>
          <a:xfrm>
            <a:off x="4368800" y="4237567"/>
            <a:ext cx="1422400" cy="243600"/>
          </a:xfrm>
          <a:prstGeom prst="rect">
            <a:avLst/>
          </a:prstGeom>
          <a:noFill/>
          <a:ln>
            <a:noFill/>
          </a:ln>
        </p:spPr>
        <p:txBody>
          <a:bodyPr spcFirstLastPara="1" wrap="square" lIns="91450" tIns="45700" rIns="91450" bIns="45700" anchor="ctr" anchorCtr="0">
            <a:noAutofit/>
          </a:bodyPr>
          <a:lstStyle>
            <a:lvl1pPr marL="0" marR="0" lvl="0" indent="0" algn="r">
              <a:spcBef>
                <a:spcPts val="0"/>
              </a:spcBef>
              <a:buNone/>
              <a:defRPr sz="800" b="0" i="0" u="none" strike="noStrike" cap="none">
                <a:solidFill>
                  <a:srgbClr val="888888"/>
                </a:solidFill>
                <a:latin typeface="Calibri"/>
                <a:ea typeface="Calibri"/>
                <a:cs typeface="Calibri"/>
                <a:sym typeface="Calibri"/>
              </a:defRPr>
            </a:lvl1pPr>
            <a:lvl2pPr marL="0" marR="0" lvl="1" indent="0" algn="r">
              <a:spcBef>
                <a:spcPts val="0"/>
              </a:spcBef>
              <a:buNone/>
              <a:defRPr sz="800" b="0" i="0" u="none" strike="noStrike" cap="none">
                <a:solidFill>
                  <a:srgbClr val="888888"/>
                </a:solidFill>
                <a:latin typeface="Calibri"/>
                <a:ea typeface="Calibri"/>
                <a:cs typeface="Calibri"/>
                <a:sym typeface="Calibri"/>
              </a:defRPr>
            </a:lvl2pPr>
            <a:lvl3pPr marL="0" marR="0" lvl="2" indent="0" algn="r">
              <a:spcBef>
                <a:spcPts val="0"/>
              </a:spcBef>
              <a:buNone/>
              <a:defRPr sz="800" b="0" i="0" u="none" strike="noStrike" cap="none">
                <a:solidFill>
                  <a:srgbClr val="888888"/>
                </a:solidFill>
                <a:latin typeface="Calibri"/>
                <a:ea typeface="Calibri"/>
                <a:cs typeface="Calibri"/>
                <a:sym typeface="Calibri"/>
              </a:defRPr>
            </a:lvl3pPr>
            <a:lvl4pPr marL="0" marR="0" lvl="3" indent="0" algn="r">
              <a:spcBef>
                <a:spcPts val="0"/>
              </a:spcBef>
              <a:buNone/>
              <a:defRPr sz="800" b="0" i="0" u="none" strike="noStrike" cap="none">
                <a:solidFill>
                  <a:srgbClr val="888888"/>
                </a:solidFill>
                <a:latin typeface="Calibri"/>
                <a:ea typeface="Calibri"/>
                <a:cs typeface="Calibri"/>
                <a:sym typeface="Calibri"/>
              </a:defRPr>
            </a:lvl4pPr>
            <a:lvl5pPr marL="0" marR="0" lvl="4" indent="0" algn="r">
              <a:spcBef>
                <a:spcPts val="0"/>
              </a:spcBef>
              <a:buNone/>
              <a:defRPr sz="800" b="0" i="0" u="none" strike="noStrike" cap="none">
                <a:solidFill>
                  <a:srgbClr val="888888"/>
                </a:solidFill>
                <a:latin typeface="Calibri"/>
                <a:ea typeface="Calibri"/>
                <a:cs typeface="Calibri"/>
                <a:sym typeface="Calibri"/>
              </a:defRPr>
            </a:lvl5pPr>
            <a:lvl6pPr marL="0" marR="0" lvl="5" indent="0" algn="r">
              <a:spcBef>
                <a:spcPts val="0"/>
              </a:spcBef>
              <a:buNone/>
              <a:defRPr sz="800" b="0" i="0" u="none" strike="noStrike" cap="none">
                <a:solidFill>
                  <a:srgbClr val="888888"/>
                </a:solidFill>
                <a:latin typeface="Calibri"/>
                <a:ea typeface="Calibri"/>
                <a:cs typeface="Calibri"/>
                <a:sym typeface="Calibri"/>
              </a:defRPr>
            </a:lvl6pPr>
            <a:lvl7pPr marL="0" marR="0" lvl="6" indent="0" algn="r">
              <a:spcBef>
                <a:spcPts val="0"/>
              </a:spcBef>
              <a:buNone/>
              <a:defRPr sz="800" b="0" i="0" u="none" strike="noStrike" cap="none">
                <a:solidFill>
                  <a:srgbClr val="888888"/>
                </a:solidFill>
                <a:latin typeface="Calibri"/>
                <a:ea typeface="Calibri"/>
                <a:cs typeface="Calibri"/>
                <a:sym typeface="Calibri"/>
              </a:defRPr>
            </a:lvl7pPr>
            <a:lvl8pPr marL="0" marR="0" lvl="7" indent="0" algn="r">
              <a:spcBef>
                <a:spcPts val="0"/>
              </a:spcBef>
              <a:buNone/>
              <a:defRPr sz="800" b="0" i="0" u="none" strike="noStrike" cap="none">
                <a:solidFill>
                  <a:srgbClr val="888888"/>
                </a:solidFill>
                <a:latin typeface="Calibri"/>
                <a:ea typeface="Calibri"/>
                <a:cs typeface="Calibri"/>
                <a:sym typeface="Calibri"/>
              </a:defRPr>
            </a:lvl8pPr>
            <a:lvl9pPr marL="0" marR="0" lvl="8" indent="0" algn="r">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884" name="Google Shape;1884;p35"/>
          <p:cNvSpPr txBox="1">
            <a:spLocks noGrp="1"/>
          </p:cNvSpPr>
          <p:nvPr>
            <p:ph type="ctrTitle"/>
          </p:nvPr>
        </p:nvSpPr>
        <p:spPr>
          <a:xfrm>
            <a:off x="302871" y="429207"/>
            <a:ext cx="9958729" cy="3745287"/>
          </a:xfrm>
          <a:prstGeom prst="rect">
            <a:avLst/>
          </a:prstGeom>
        </p:spPr>
        <p:txBody>
          <a:bodyPr spcFirstLastPara="1" vert="horz" wrap="square" lIns="121900" tIns="121900" rIns="121900" bIns="121900" rtlCol="0" anchor="b" anchorCtr="0">
            <a:noAutofit/>
          </a:bodyPr>
          <a:lstStyle/>
          <a:p>
            <a:pPr algn="l">
              <a:spcBef>
                <a:spcPts val="0"/>
              </a:spcBef>
            </a:pPr>
            <a:r>
              <a:rPr lang="en-US" sz="5467" dirty="0"/>
              <a:t>2025-2028 Student Equity Plan</a:t>
            </a:r>
            <a:endParaRPr lang="en-US" sz="5467" dirty="0">
              <a:solidFill>
                <a:schemeClr val="dk2"/>
              </a:solidFill>
            </a:endParaRPr>
          </a:p>
        </p:txBody>
      </p:sp>
      <p:sp>
        <p:nvSpPr>
          <p:cNvPr id="1885" name="Google Shape;1885;p35"/>
          <p:cNvSpPr txBox="1">
            <a:spLocks noGrp="1"/>
          </p:cNvSpPr>
          <p:nvPr>
            <p:ph type="subTitle" idx="1"/>
          </p:nvPr>
        </p:nvSpPr>
        <p:spPr>
          <a:xfrm>
            <a:off x="582272" y="4174494"/>
            <a:ext cx="7777957" cy="1554501"/>
          </a:xfrm>
          <a:prstGeom prst="rect">
            <a:avLst/>
          </a:prstGeom>
        </p:spPr>
        <p:txBody>
          <a:bodyPr spcFirstLastPara="1" vert="horz" wrap="square" lIns="121900" tIns="121900" rIns="121900" bIns="121900" rtlCol="0" anchor="t" anchorCtr="0">
            <a:noAutofit/>
          </a:bodyPr>
          <a:lstStyle/>
          <a:p>
            <a:pPr algn="l">
              <a:spcBef>
                <a:spcPts val="0"/>
              </a:spcBef>
              <a:buClr>
                <a:schemeClr val="dk1"/>
              </a:buClr>
              <a:buSzPts val="1100"/>
            </a:pPr>
            <a:r>
              <a:rPr lang="en-US" sz="2667" dirty="0"/>
              <a:t>Leveraging Student Voice to Address Systemic Equity Barriers</a:t>
            </a:r>
          </a:p>
          <a:p>
            <a:pPr algn="l">
              <a:spcBef>
                <a:spcPts val="0"/>
              </a:spcBef>
              <a:buClr>
                <a:schemeClr val="dk1"/>
              </a:buClr>
              <a:buSzPts val="1100"/>
            </a:pPr>
            <a:endParaRPr lang="en-US" sz="2667" b="1" dirty="0">
              <a:solidFill>
                <a:schemeClr val="accent5"/>
              </a:solidFill>
            </a:endParaRPr>
          </a:p>
        </p:txBody>
      </p:sp>
    </p:spTree>
    <p:extLst>
      <p:ext uri="{BB962C8B-B14F-4D97-AF65-F5344CB8AC3E}">
        <p14:creationId xmlns:p14="http://schemas.microsoft.com/office/powerpoint/2010/main" val="4180464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a:extLst>
            <a:ext uri="{FF2B5EF4-FFF2-40B4-BE49-F238E27FC236}">
              <a16:creationId xmlns:a16="http://schemas.microsoft.com/office/drawing/2014/main" id="{A227B072-1B1F-BC21-9F57-D8D13E37C686}"/>
            </a:ext>
          </a:extLst>
        </p:cNvPr>
        <p:cNvGrpSpPr/>
        <p:nvPr/>
      </p:nvGrpSpPr>
      <p:grpSpPr>
        <a:xfrm>
          <a:off x="0" y="0"/>
          <a:ext cx="0" cy="0"/>
          <a:chOff x="0" y="0"/>
          <a:chExt cx="0" cy="0"/>
        </a:xfrm>
      </p:grpSpPr>
      <p:grpSp>
        <p:nvGrpSpPr>
          <p:cNvPr id="320" name="Google Shape;320;p6">
            <a:extLst>
              <a:ext uri="{FF2B5EF4-FFF2-40B4-BE49-F238E27FC236}">
                <a16:creationId xmlns:a16="http://schemas.microsoft.com/office/drawing/2014/main" id="{160A5B99-E1BD-9757-E5FF-FA1E227E8C22}"/>
              </a:ext>
            </a:extLst>
          </p:cNvPr>
          <p:cNvGrpSpPr/>
          <p:nvPr/>
        </p:nvGrpSpPr>
        <p:grpSpPr>
          <a:xfrm>
            <a:off x="0" y="-72331"/>
            <a:ext cx="2396151" cy="6930331"/>
            <a:chOff x="0" y="-28575"/>
            <a:chExt cx="946627" cy="2737908"/>
          </a:xfrm>
        </p:grpSpPr>
        <p:sp>
          <p:nvSpPr>
            <p:cNvPr id="321" name="Google Shape;321;p6">
              <a:extLst>
                <a:ext uri="{FF2B5EF4-FFF2-40B4-BE49-F238E27FC236}">
                  <a16:creationId xmlns:a16="http://schemas.microsoft.com/office/drawing/2014/main" id="{BD03C931-9F30-1D1F-5E16-66CD370955E4}"/>
                </a:ext>
              </a:extLst>
            </p:cNvPr>
            <p:cNvSpPr/>
            <p:nvPr/>
          </p:nvSpPr>
          <p:spPr>
            <a:xfrm>
              <a:off x="0" y="0"/>
              <a:ext cx="946627" cy="2709333"/>
            </a:xfrm>
            <a:custGeom>
              <a:avLst/>
              <a:gdLst/>
              <a:ahLst/>
              <a:cxnLst/>
              <a:rect l="l" t="t" r="r" b="b"/>
              <a:pathLst>
                <a:path w="946627" h="2709333" extrusionOk="0">
                  <a:moveTo>
                    <a:pt x="0" y="0"/>
                  </a:moveTo>
                  <a:lnTo>
                    <a:pt x="946627" y="0"/>
                  </a:lnTo>
                  <a:lnTo>
                    <a:pt x="946627" y="2709333"/>
                  </a:lnTo>
                  <a:lnTo>
                    <a:pt x="0" y="2709333"/>
                  </a:lnTo>
                  <a:close/>
                </a:path>
              </a:pathLst>
            </a:custGeom>
            <a:solidFill>
              <a:srgbClr val="D41736"/>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322" name="Google Shape;322;p6">
              <a:extLst>
                <a:ext uri="{FF2B5EF4-FFF2-40B4-BE49-F238E27FC236}">
                  <a16:creationId xmlns:a16="http://schemas.microsoft.com/office/drawing/2014/main" id="{E1F49BF7-25C7-2A4C-6BAD-90922BAABC3B}"/>
                </a:ext>
              </a:extLst>
            </p:cNvPr>
            <p:cNvSpPr txBox="1"/>
            <p:nvPr/>
          </p:nvSpPr>
          <p:spPr>
            <a:xfrm>
              <a:off x="0" y="-28575"/>
              <a:ext cx="946627" cy="2737908"/>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16666"/>
                </a:lnSpc>
                <a:spcBef>
                  <a:spcPts val="0"/>
                </a:spcBef>
                <a:spcAft>
                  <a:spcPts val="0"/>
                </a:spcAft>
                <a:buNone/>
              </a:pPr>
              <a:endParaRPr sz="1200">
                <a:solidFill>
                  <a:schemeClr val="dk1"/>
                </a:solidFill>
                <a:latin typeface="Calibri"/>
                <a:ea typeface="Calibri"/>
                <a:cs typeface="Calibri"/>
                <a:sym typeface="Calibri"/>
              </a:endParaRPr>
            </a:p>
          </p:txBody>
        </p:sp>
      </p:grpSp>
      <p:sp>
        <p:nvSpPr>
          <p:cNvPr id="6" name="TextBox 5">
            <a:extLst>
              <a:ext uri="{FF2B5EF4-FFF2-40B4-BE49-F238E27FC236}">
                <a16:creationId xmlns:a16="http://schemas.microsoft.com/office/drawing/2014/main" id="{2C322FF0-984C-C5B0-3729-32E63CD5F302}"/>
              </a:ext>
            </a:extLst>
          </p:cNvPr>
          <p:cNvSpPr txBox="1"/>
          <p:nvPr/>
        </p:nvSpPr>
        <p:spPr>
          <a:xfrm rot="16200000">
            <a:off x="-2010407" y="2535414"/>
            <a:ext cx="6416965" cy="173406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lang="en-US" sz="5300" dirty="0">
                <a:solidFill>
                  <a:srgbClr val="FFFFFF"/>
                </a:solidFill>
                <a:latin typeface="Josefin Sans"/>
                <a:ea typeface="Calibri"/>
                <a:cs typeface="Calibri"/>
                <a:sym typeface="Calibri"/>
              </a:rPr>
              <a:t>Latinx</a:t>
            </a:r>
            <a:r>
              <a:rPr lang="en-US" sz="5300" kern="1200" dirty="0">
                <a:solidFill>
                  <a:srgbClr val="FFFFFF"/>
                </a:solidFill>
                <a:latin typeface="Josefin Sans"/>
                <a:ea typeface="Calibri"/>
                <a:cs typeface="Calibri"/>
                <a:sym typeface="Calibri"/>
              </a:rPr>
              <a:t> Student Outcomes</a:t>
            </a:r>
            <a:endParaRPr lang="en-US" sz="5300" dirty="0">
              <a:latin typeface="Josefin Sans"/>
            </a:endParaRPr>
          </a:p>
        </p:txBody>
      </p:sp>
      <p:sp>
        <p:nvSpPr>
          <p:cNvPr id="7" name="TextBox 6">
            <a:extLst>
              <a:ext uri="{FF2B5EF4-FFF2-40B4-BE49-F238E27FC236}">
                <a16:creationId xmlns:a16="http://schemas.microsoft.com/office/drawing/2014/main" id="{E638D3B5-3987-FA0A-3E86-738596667956}"/>
              </a:ext>
            </a:extLst>
          </p:cNvPr>
          <p:cNvSpPr txBox="1"/>
          <p:nvPr/>
        </p:nvSpPr>
        <p:spPr>
          <a:xfrm>
            <a:off x="2499154" y="3143283"/>
            <a:ext cx="4323837" cy="1279495"/>
          </a:xfrm>
          <a:prstGeom prst="rect">
            <a:avLst/>
          </a:prstGeom>
          <a:noFill/>
        </p:spPr>
        <p:txBody>
          <a:bodyPr wrap="square" lIns="60960" tIns="30480" rIns="60960" bIns="3048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nSpc>
                <a:spcPct val="120002"/>
              </a:lnSpc>
              <a:defRPr/>
            </a:pPr>
            <a:r>
              <a:rPr lang="en-US" sz="1333" b="1">
                <a:solidFill>
                  <a:srgbClr val="A20E20"/>
                </a:solidFill>
                <a:latin typeface="Josefin Sans"/>
                <a:ea typeface="Josefin Sans"/>
                <a:cs typeface="Josefin Sans"/>
                <a:sym typeface="Josefin Sans"/>
              </a:rPr>
              <a:t>“</a:t>
            </a:r>
            <a:r>
              <a:rPr lang="en-US" sz="1333" b="1" i="1">
                <a:solidFill>
                  <a:srgbClr val="A20E20"/>
                </a:solidFill>
                <a:latin typeface="Josefin Sans"/>
                <a:ea typeface="Josefin Sans"/>
                <a:cs typeface="Josefin Sans"/>
                <a:sym typeface="Josefin Sans"/>
              </a:rPr>
              <a:t>The load needs to be a normal amount because students have lives, families, job stress and other classess. To me it was a very stressful class and I would not retake it if I could” </a:t>
            </a:r>
            <a:r>
              <a:rPr lang="en-US" sz="1333">
                <a:solidFill>
                  <a:srgbClr val="A20E20"/>
                </a:solidFill>
                <a:latin typeface="Josefin Sans"/>
                <a:ea typeface="Josefin Sans"/>
                <a:cs typeface="Josefin Sans"/>
                <a:sym typeface="Josefin Sans"/>
              </a:rPr>
              <a:t>–</a:t>
            </a:r>
            <a:r>
              <a:rPr lang="en-US" sz="1333" b="1">
                <a:solidFill>
                  <a:srgbClr val="A20E20"/>
                </a:solidFill>
                <a:latin typeface="Josefin Sans"/>
                <a:ea typeface="Josefin Sans"/>
                <a:cs typeface="Josefin Sans"/>
                <a:sym typeface="Josefin Sans"/>
              </a:rPr>
              <a:t> </a:t>
            </a:r>
            <a:r>
              <a:rPr lang="en-US" sz="1333">
                <a:solidFill>
                  <a:srgbClr val="A20E20"/>
                </a:solidFill>
                <a:latin typeface="Josefin Sans"/>
                <a:ea typeface="Josefin Sans"/>
                <a:cs typeface="Josefin Sans"/>
                <a:sym typeface="Josefin Sans"/>
              </a:rPr>
              <a:t>Ongoing Student on English Course</a:t>
            </a:r>
            <a:endParaRPr lang="en-US" sz="1333"/>
          </a:p>
        </p:txBody>
      </p:sp>
      <p:sp>
        <p:nvSpPr>
          <p:cNvPr id="8" name="TextBox 7">
            <a:extLst>
              <a:ext uri="{FF2B5EF4-FFF2-40B4-BE49-F238E27FC236}">
                <a16:creationId xmlns:a16="http://schemas.microsoft.com/office/drawing/2014/main" id="{08AC99C1-06AB-EF87-6724-9E08CFCF6D88}"/>
              </a:ext>
            </a:extLst>
          </p:cNvPr>
          <p:cNvSpPr txBox="1"/>
          <p:nvPr/>
        </p:nvSpPr>
        <p:spPr>
          <a:xfrm>
            <a:off x="2560534" y="4847230"/>
            <a:ext cx="4319673" cy="1033274"/>
          </a:xfrm>
          <a:prstGeom prst="rect">
            <a:avLst/>
          </a:prstGeom>
          <a:noFill/>
        </p:spPr>
        <p:txBody>
          <a:bodyPr wrap="square" lIns="60960" tIns="30480" rIns="60960" bIns="3048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nSpc>
                <a:spcPct val="120002"/>
              </a:lnSpc>
              <a:defRPr/>
            </a:pPr>
            <a:r>
              <a:rPr lang="en-US" sz="1333" b="1">
                <a:solidFill>
                  <a:schemeClr val="tx1"/>
                </a:solidFill>
                <a:latin typeface="Josefin Sans"/>
                <a:ea typeface="Josefin Sans"/>
                <a:cs typeface="Josefin Sans"/>
                <a:sym typeface="Josefin Sans"/>
              </a:rPr>
              <a:t>“</a:t>
            </a:r>
            <a:r>
              <a:rPr lang="en-US" sz="1333" b="1" i="1">
                <a:solidFill>
                  <a:schemeClr val="tx1"/>
                </a:solidFill>
                <a:latin typeface="Josefin Sans"/>
                <a:ea typeface="Josefin Sans"/>
                <a:cs typeface="Josefin Sans"/>
                <a:sym typeface="Josefin Sans"/>
              </a:rPr>
              <a:t>I don't know anything about trying to get into a four-year college, and also, I understand attending a four-year college has a much higher tuition rate” </a:t>
            </a:r>
            <a:r>
              <a:rPr lang="en-US" sz="1333" b="1">
                <a:solidFill>
                  <a:schemeClr val="tx1"/>
                </a:solidFill>
                <a:latin typeface="Josefin Sans"/>
                <a:ea typeface="Josefin Sans"/>
                <a:cs typeface="Josefin Sans"/>
                <a:sym typeface="Josefin Sans"/>
              </a:rPr>
              <a:t>– </a:t>
            </a:r>
            <a:r>
              <a:rPr lang="en-US" sz="1333">
                <a:solidFill>
                  <a:schemeClr val="tx1"/>
                </a:solidFill>
                <a:latin typeface="Josefin Sans"/>
                <a:ea typeface="Josefin Sans"/>
                <a:cs typeface="Josefin Sans"/>
                <a:sym typeface="Josefin Sans"/>
              </a:rPr>
              <a:t>Ongoing Student on Transfer</a:t>
            </a:r>
            <a:endParaRPr lang="en-US" sz="1333">
              <a:solidFill>
                <a:schemeClr val="tx1"/>
              </a:solidFill>
            </a:endParaRPr>
          </a:p>
        </p:txBody>
      </p:sp>
      <p:pic>
        <p:nvPicPr>
          <p:cNvPr id="2" name="Picture 1">
            <a:extLst>
              <a:ext uri="{FF2B5EF4-FFF2-40B4-BE49-F238E27FC236}">
                <a16:creationId xmlns:a16="http://schemas.microsoft.com/office/drawing/2014/main" id="{906D4006-F589-11AB-465B-B417DCDEBF7B}"/>
              </a:ext>
            </a:extLst>
          </p:cNvPr>
          <p:cNvPicPr>
            <a:picLocks noChangeAspect="1"/>
          </p:cNvPicPr>
          <p:nvPr/>
        </p:nvPicPr>
        <p:blipFill>
          <a:blip r:embed="rId3"/>
          <a:stretch>
            <a:fillRect/>
          </a:stretch>
        </p:blipFill>
        <p:spPr>
          <a:xfrm>
            <a:off x="6822991" y="1438"/>
            <a:ext cx="5369009" cy="6856562"/>
          </a:xfrm>
          <a:prstGeom prst="rect">
            <a:avLst/>
          </a:prstGeom>
        </p:spPr>
      </p:pic>
      <p:pic>
        <p:nvPicPr>
          <p:cNvPr id="4" name="Picture 3">
            <a:extLst>
              <a:ext uri="{FF2B5EF4-FFF2-40B4-BE49-F238E27FC236}">
                <a16:creationId xmlns:a16="http://schemas.microsoft.com/office/drawing/2014/main" id="{B625BD88-B053-C14E-6F8A-18830E3E4C1E}"/>
              </a:ext>
            </a:extLst>
          </p:cNvPr>
          <p:cNvPicPr>
            <a:picLocks noChangeAspect="1"/>
          </p:cNvPicPr>
          <p:nvPr/>
        </p:nvPicPr>
        <p:blipFill>
          <a:blip r:embed="rId4"/>
          <a:srcRect r="3879"/>
          <a:stretch/>
        </p:blipFill>
        <p:spPr>
          <a:xfrm>
            <a:off x="2499154" y="939910"/>
            <a:ext cx="4222137" cy="1713138"/>
          </a:xfrm>
          <a:prstGeom prst="rect">
            <a:avLst/>
          </a:prstGeom>
        </p:spPr>
      </p:pic>
      <p:pic>
        <p:nvPicPr>
          <p:cNvPr id="10" name="Picture 9" descr="A group of people in graduation gowns and caps">
            <a:extLst>
              <a:ext uri="{FF2B5EF4-FFF2-40B4-BE49-F238E27FC236}">
                <a16:creationId xmlns:a16="http://schemas.microsoft.com/office/drawing/2014/main" id="{C77EF223-D381-D0AA-186F-A28BBEDFA149}"/>
              </a:ext>
            </a:extLst>
          </p:cNvPr>
          <p:cNvPicPr>
            <a:picLocks noChangeAspect="1"/>
          </p:cNvPicPr>
          <p:nvPr/>
        </p:nvPicPr>
        <p:blipFill>
          <a:blip r:embed="rId5"/>
          <a:stretch>
            <a:fillRect/>
          </a:stretch>
        </p:blipFill>
        <p:spPr>
          <a:xfrm>
            <a:off x="1" y="1"/>
            <a:ext cx="2400903" cy="1600748"/>
          </a:xfrm>
          <a:prstGeom prst="rect">
            <a:avLst/>
          </a:prstGeom>
        </p:spPr>
      </p:pic>
    </p:spTree>
    <p:extLst>
      <p:ext uri="{BB962C8B-B14F-4D97-AF65-F5344CB8AC3E}">
        <p14:creationId xmlns:p14="http://schemas.microsoft.com/office/powerpoint/2010/main" val="957534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819CF5ED-0E5D-3356-0D5D-B7AABA66D99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CD1D253-2C23-D291-D44E-E091B74FA899}"/>
              </a:ext>
            </a:extLst>
          </p:cNvPr>
          <p:cNvPicPr>
            <a:picLocks noChangeAspect="1"/>
          </p:cNvPicPr>
          <p:nvPr/>
        </p:nvPicPr>
        <p:blipFill>
          <a:blip r:embed="rId3"/>
          <a:srcRect l="12412" r="32260"/>
          <a:stretch/>
        </p:blipFill>
        <p:spPr>
          <a:xfrm>
            <a:off x="21082" y="1123540"/>
            <a:ext cx="4511994" cy="11632603"/>
          </a:xfrm>
          <a:prstGeom prst="rect">
            <a:avLst/>
          </a:prstGeom>
        </p:spPr>
      </p:pic>
      <p:grpSp>
        <p:nvGrpSpPr>
          <p:cNvPr id="349" name="Google Shape;349;g32f168265c7_0_297">
            <a:extLst>
              <a:ext uri="{FF2B5EF4-FFF2-40B4-BE49-F238E27FC236}">
                <a16:creationId xmlns:a16="http://schemas.microsoft.com/office/drawing/2014/main" id="{B21C7456-3DED-F14B-609E-6078D1ED729B}"/>
              </a:ext>
            </a:extLst>
          </p:cNvPr>
          <p:cNvGrpSpPr/>
          <p:nvPr/>
        </p:nvGrpSpPr>
        <p:grpSpPr>
          <a:xfrm rot="10800000">
            <a:off x="-2128675" y="1649446"/>
            <a:ext cx="5037193" cy="2793850"/>
            <a:chOff x="0" y="-38100"/>
            <a:chExt cx="406400" cy="225405"/>
          </a:xfrm>
        </p:grpSpPr>
        <p:sp>
          <p:nvSpPr>
            <p:cNvPr id="350" name="Google Shape;350;g32f168265c7_0_297">
              <a:extLst>
                <a:ext uri="{FF2B5EF4-FFF2-40B4-BE49-F238E27FC236}">
                  <a16:creationId xmlns:a16="http://schemas.microsoft.com/office/drawing/2014/main" id="{088E9F67-FD92-FBC5-D205-F94891B73922}"/>
                </a:ext>
              </a:extLst>
            </p:cNvPr>
            <p:cNvSpPr/>
            <p:nvPr/>
          </p:nvSpPr>
          <p:spPr>
            <a:xfrm>
              <a:off x="0" y="0"/>
              <a:ext cx="406400" cy="187305"/>
            </a:xfrm>
            <a:custGeom>
              <a:avLst/>
              <a:gdLst/>
              <a:ahLst/>
              <a:cxnLst/>
              <a:rect l="l" t="t" r="r" b="b"/>
              <a:pathLst>
                <a:path w="406400" h="187305" extrusionOk="0">
                  <a:moveTo>
                    <a:pt x="203200" y="0"/>
                  </a:moveTo>
                  <a:lnTo>
                    <a:pt x="203200" y="0"/>
                  </a:lnTo>
                  <a:lnTo>
                    <a:pt x="406400" y="187305"/>
                  </a:lnTo>
                  <a:lnTo>
                    <a:pt x="0" y="187305"/>
                  </a:lnTo>
                  <a:lnTo>
                    <a:pt x="203200" y="0"/>
                  </a:lnTo>
                  <a:close/>
                </a:path>
              </a:pathLst>
            </a:custGeom>
            <a:solidFill>
              <a:srgbClr val="D41736"/>
            </a:solidFill>
            <a:ln>
              <a:noFill/>
            </a:ln>
          </p:spPr>
          <p:txBody>
            <a:bodyPr spcFirstLastPara="1" wrap="square" lIns="60967" tIns="30467" rIns="60967"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1" name="Google Shape;351;g32f168265c7_0_297">
              <a:extLst>
                <a:ext uri="{FF2B5EF4-FFF2-40B4-BE49-F238E27FC236}">
                  <a16:creationId xmlns:a16="http://schemas.microsoft.com/office/drawing/2014/main" id="{48C4F5DD-11A1-2847-9AD5-E81C1C50C342}"/>
                </a:ext>
              </a:extLst>
            </p:cNvPr>
            <p:cNvSpPr txBox="1"/>
            <p:nvPr/>
          </p:nvSpPr>
          <p:spPr>
            <a:xfrm>
              <a:off x="127000" y="-38100"/>
              <a:ext cx="152400" cy="2253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16666"/>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352" name="Google Shape;352;g32f168265c7_0_297">
            <a:extLst>
              <a:ext uri="{FF2B5EF4-FFF2-40B4-BE49-F238E27FC236}">
                <a16:creationId xmlns:a16="http://schemas.microsoft.com/office/drawing/2014/main" id="{0B883763-1585-1131-E472-36FAE10350B5}"/>
              </a:ext>
            </a:extLst>
          </p:cNvPr>
          <p:cNvGrpSpPr/>
          <p:nvPr/>
        </p:nvGrpSpPr>
        <p:grpSpPr>
          <a:xfrm rot="10800000">
            <a:off x="-1799038" y="37312"/>
            <a:ext cx="8835899" cy="2704199"/>
            <a:chOff x="0" y="-38100"/>
            <a:chExt cx="736505" cy="225405"/>
          </a:xfrm>
        </p:grpSpPr>
        <p:sp>
          <p:nvSpPr>
            <p:cNvPr id="353" name="Google Shape;353;g32f168265c7_0_297">
              <a:extLst>
                <a:ext uri="{FF2B5EF4-FFF2-40B4-BE49-F238E27FC236}">
                  <a16:creationId xmlns:a16="http://schemas.microsoft.com/office/drawing/2014/main" id="{E81A6BEF-108E-F143-7D09-0FFE9FE3EFF4}"/>
                </a:ext>
              </a:extLst>
            </p:cNvPr>
            <p:cNvSpPr/>
            <p:nvPr/>
          </p:nvSpPr>
          <p:spPr>
            <a:xfrm>
              <a:off x="0" y="0"/>
              <a:ext cx="736505" cy="187305"/>
            </a:xfrm>
            <a:custGeom>
              <a:avLst/>
              <a:gdLst/>
              <a:ahLst/>
              <a:cxnLst/>
              <a:rect l="l" t="t" r="r" b="b"/>
              <a:pathLst>
                <a:path w="736505" h="187305" extrusionOk="0">
                  <a:moveTo>
                    <a:pt x="203200" y="0"/>
                  </a:moveTo>
                  <a:lnTo>
                    <a:pt x="533305" y="0"/>
                  </a:lnTo>
                  <a:lnTo>
                    <a:pt x="736505" y="187305"/>
                  </a:lnTo>
                  <a:lnTo>
                    <a:pt x="0" y="187305"/>
                  </a:lnTo>
                  <a:lnTo>
                    <a:pt x="203200" y="0"/>
                  </a:lnTo>
                  <a:close/>
                </a:path>
              </a:pathLst>
            </a:custGeom>
            <a:solidFill>
              <a:srgbClr val="A6192E"/>
            </a:solidFill>
            <a:ln>
              <a:noFill/>
            </a:ln>
          </p:spPr>
          <p:txBody>
            <a:bodyPr spcFirstLastPara="1" wrap="square" lIns="60967" tIns="30467" rIns="60967"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4" name="Google Shape;354;g32f168265c7_0_297">
              <a:extLst>
                <a:ext uri="{FF2B5EF4-FFF2-40B4-BE49-F238E27FC236}">
                  <a16:creationId xmlns:a16="http://schemas.microsoft.com/office/drawing/2014/main" id="{379BA6DE-C3B0-BCE6-E401-AAA0CE797E9D}"/>
                </a:ext>
              </a:extLst>
            </p:cNvPr>
            <p:cNvSpPr txBox="1"/>
            <p:nvPr/>
          </p:nvSpPr>
          <p:spPr>
            <a:xfrm>
              <a:off x="127000" y="-38100"/>
              <a:ext cx="482400" cy="2253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16666"/>
                </a:lnSpc>
                <a:spcBef>
                  <a:spcPts val="0"/>
                </a:spcBef>
                <a:spcAft>
                  <a:spcPts val="0"/>
                </a:spcAft>
                <a:buNone/>
              </a:pPr>
              <a:endParaRPr sz="1200">
                <a:solidFill>
                  <a:schemeClr val="dk1"/>
                </a:solidFill>
                <a:latin typeface="Calibri"/>
                <a:ea typeface="Calibri"/>
                <a:cs typeface="Calibri"/>
                <a:sym typeface="Calibri"/>
              </a:endParaRPr>
            </a:p>
          </p:txBody>
        </p:sp>
      </p:grpSp>
      <p:sp>
        <p:nvSpPr>
          <p:cNvPr id="355" name="Google Shape;355;g32f168265c7_0_297">
            <a:extLst>
              <a:ext uri="{FF2B5EF4-FFF2-40B4-BE49-F238E27FC236}">
                <a16:creationId xmlns:a16="http://schemas.microsoft.com/office/drawing/2014/main" id="{9D85149C-141F-3A20-BB38-25AE6EF85678}"/>
              </a:ext>
            </a:extLst>
          </p:cNvPr>
          <p:cNvSpPr txBox="1"/>
          <p:nvPr/>
        </p:nvSpPr>
        <p:spPr>
          <a:xfrm>
            <a:off x="-88839" y="419727"/>
            <a:ext cx="5720815" cy="135421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gn="ctr"/>
            <a:r>
              <a:rPr lang="en-US" sz="4400" b="1" dirty="0">
                <a:solidFill>
                  <a:srgbClr val="FFFFFF"/>
                </a:solidFill>
                <a:latin typeface="Josefin Sans"/>
                <a:sym typeface="Josefin Sans"/>
              </a:rPr>
              <a:t>2025-2028 </a:t>
            </a:r>
            <a:endParaRPr lang="en-US" dirty="0">
              <a:sym typeface="Josefin Sans"/>
            </a:endParaRPr>
          </a:p>
          <a:p>
            <a:pPr algn="ctr"/>
            <a:r>
              <a:rPr lang="en-US" sz="4400" b="1" dirty="0">
                <a:solidFill>
                  <a:srgbClr val="FFFFFF"/>
                </a:solidFill>
                <a:latin typeface="Josefin Sans"/>
                <a:sym typeface="Josefin Sans"/>
              </a:rPr>
              <a:t>Action Plan</a:t>
            </a:r>
            <a:endParaRPr lang="en-US" sz="900" dirty="0"/>
          </a:p>
        </p:txBody>
      </p:sp>
      <p:sp>
        <p:nvSpPr>
          <p:cNvPr id="356" name="Google Shape;356;g32f168265c7_0_297">
            <a:extLst>
              <a:ext uri="{FF2B5EF4-FFF2-40B4-BE49-F238E27FC236}">
                <a16:creationId xmlns:a16="http://schemas.microsoft.com/office/drawing/2014/main" id="{93BD5F97-819A-9D10-3445-FFE8FF767B5C}"/>
              </a:ext>
            </a:extLst>
          </p:cNvPr>
          <p:cNvSpPr txBox="1"/>
          <p:nvPr/>
        </p:nvSpPr>
        <p:spPr>
          <a:xfrm>
            <a:off x="101600" y="6574488"/>
            <a:ext cx="3904000" cy="246195"/>
          </a:xfrm>
          <a:prstGeom prst="rect">
            <a:avLst/>
          </a:prstGeom>
          <a:noFill/>
          <a:ln>
            <a:noFill/>
          </a:ln>
        </p:spPr>
        <p:txBody>
          <a:bodyPr spcFirstLastPara="1" wrap="square" lIns="60967" tIns="30467" rIns="60967" bIns="3046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dk1"/>
                </a:solidFill>
                <a:latin typeface="Josefin Sans"/>
                <a:ea typeface="Josefin Sans"/>
                <a:cs typeface="Josefin Sans"/>
                <a:sym typeface="Josefin Sans"/>
              </a:rPr>
              <a:t>#CCHALES Research Collective l #EquityStartsToday </a:t>
            </a:r>
            <a:endParaRPr sz="933"/>
          </a:p>
        </p:txBody>
      </p:sp>
      <p:graphicFrame>
        <p:nvGraphicFramePr>
          <p:cNvPr id="4" name="Diagram 3">
            <a:extLst>
              <a:ext uri="{FF2B5EF4-FFF2-40B4-BE49-F238E27FC236}">
                <a16:creationId xmlns:a16="http://schemas.microsoft.com/office/drawing/2014/main" id="{4CA24936-80E6-E271-9055-B41ED6498B73}"/>
              </a:ext>
            </a:extLst>
          </p:cNvPr>
          <p:cNvGraphicFramePr/>
          <p:nvPr/>
        </p:nvGraphicFramePr>
        <p:xfrm>
          <a:off x="3648502" y="709038"/>
          <a:ext cx="8522417" cy="5729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9754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1E3875-56FA-B241-86E7-D1E06F27DB71}"/>
              </a:ext>
            </a:extLst>
          </p:cNvPr>
          <p:cNvSpPr>
            <a:spLocks noGrp="1"/>
          </p:cNvSpPr>
          <p:nvPr>
            <p:ph type="body" idx="1"/>
          </p:nvPr>
        </p:nvSpPr>
        <p:spPr>
          <a:xfrm>
            <a:off x="2201333" y="1913467"/>
            <a:ext cx="7823201" cy="3945465"/>
          </a:xfrm>
        </p:spPr>
        <p:txBody>
          <a:bodyPr/>
          <a:lstStyle/>
          <a:p>
            <a:r>
              <a:rPr lang="en-US" b="1" u="sng" dirty="0"/>
              <a:t>First Readings:</a:t>
            </a:r>
          </a:p>
          <a:p>
            <a:pPr marL="647693" indent="-342900">
              <a:buFont typeface="Arial" panose="020B0604020202020204" pitchFamily="34" charset="0"/>
              <a:buChar char="•"/>
            </a:pPr>
            <a:r>
              <a:rPr lang="en-US" dirty="0"/>
              <a:t>Thursday, April 24, 2025 – All Leadership Councils</a:t>
            </a:r>
          </a:p>
          <a:p>
            <a:pPr marL="647693" indent="-342900">
              <a:buFont typeface="Arial" panose="020B0604020202020204" pitchFamily="34" charset="0"/>
              <a:buChar char="•"/>
            </a:pPr>
            <a:r>
              <a:rPr lang="en-US" dirty="0"/>
              <a:t>Monday, May 5, 2025 – Academic Senate</a:t>
            </a:r>
          </a:p>
          <a:p>
            <a:pPr marL="647693" indent="-342900">
              <a:buFont typeface="Arial" panose="020B0604020202020204" pitchFamily="34" charset="0"/>
              <a:buChar char="•"/>
            </a:pPr>
            <a:r>
              <a:rPr lang="en-US" dirty="0"/>
              <a:t>Thursday, May 8, 2025 – College Council </a:t>
            </a:r>
          </a:p>
          <a:p>
            <a:pPr marL="304793" indent="0"/>
            <a:endParaRPr lang="en-US" dirty="0"/>
          </a:p>
          <a:p>
            <a:pPr marL="304793" indent="0"/>
            <a:r>
              <a:rPr lang="en-US" b="1" u="sng" dirty="0"/>
              <a:t>All-Governance Votes: </a:t>
            </a:r>
          </a:p>
          <a:p>
            <a:pPr marL="647693" indent="-342900">
              <a:buFont typeface="Arial" panose="020B0604020202020204" pitchFamily="34" charset="0"/>
              <a:buChar char="•"/>
            </a:pPr>
            <a:r>
              <a:rPr lang="en-US" dirty="0"/>
              <a:t>Monday, May 12, 2025 – Academic Senate</a:t>
            </a:r>
          </a:p>
          <a:p>
            <a:pPr marL="647693" indent="-342900">
              <a:buFont typeface="Arial" panose="020B0604020202020204" pitchFamily="34" charset="0"/>
              <a:buChar char="•"/>
            </a:pPr>
            <a:r>
              <a:rPr lang="en-US" dirty="0"/>
              <a:t>Thursday, May 22, 2025 – All Leadership Councils</a:t>
            </a:r>
          </a:p>
          <a:p>
            <a:pPr marL="647693" indent="-342900">
              <a:buFont typeface="Arial" panose="020B0604020202020204" pitchFamily="34" charset="0"/>
              <a:buChar char="•"/>
            </a:pPr>
            <a:r>
              <a:rPr lang="en-US" dirty="0"/>
              <a:t>Thursday, September 4, 2025 – College Council</a:t>
            </a:r>
          </a:p>
          <a:p>
            <a:pPr marL="304793" indent="0"/>
            <a:endParaRPr lang="en-US" dirty="0"/>
          </a:p>
          <a:p>
            <a:pPr marL="304793" indent="0"/>
            <a:r>
              <a:rPr lang="en-US" b="1" u="sng" dirty="0"/>
              <a:t>District-Level Approval:</a:t>
            </a:r>
          </a:p>
          <a:p>
            <a:pPr marL="647693" indent="-342900">
              <a:buFont typeface="Arial" panose="020B0604020202020204" pitchFamily="34" charset="0"/>
              <a:buChar char="•"/>
            </a:pPr>
            <a:r>
              <a:rPr lang="en-US" dirty="0"/>
              <a:t>Friday, September 19, 2025 - District Strategic Planning Council</a:t>
            </a:r>
          </a:p>
          <a:p>
            <a:pPr marL="647693" indent="-342900">
              <a:buFont typeface="Arial" panose="020B0604020202020204" pitchFamily="34" charset="0"/>
              <a:buChar char="•"/>
            </a:pPr>
            <a:r>
              <a:rPr lang="en-US" dirty="0"/>
              <a:t>Monday, October 13, 2025 - Chancellor’s Cabinet</a:t>
            </a:r>
          </a:p>
          <a:p>
            <a:pPr marL="647693" indent="-342900">
              <a:buFont typeface="Arial" panose="020B0604020202020204" pitchFamily="34" charset="0"/>
              <a:buChar char="•"/>
            </a:pPr>
            <a:r>
              <a:rPr lang="en-US" dirty="0"/>
              <a:t>Monday, November 3, 2025 - Board of Trustees</a:t>
            </a:r>
          </a:p>
          <a:p>
            <a:pPr marL="647693" indent="-342900">
              <a:buFont typeface="Arial" panose="020B0604020202020204" pitchFamily="34" charset="0"/>
              <a:buChar char="•"/>
            </a:pPr>
            <a:endParaRPr lang="en-US" dirty="0"/>
          </a:p>
          <a:p>
            <a:pPr marL="304793" indent="0" algn="ctr"/>
            <a:r>
              <a:rPr lang="en-US" b="1" dirty="0"/>
              <a:t>November 30, 2025 - Submission</a:t>
            </a:r>
          </a:p>
          <a:p>
            <a:pPr marL="647693"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652434E-841A-926A-5D6A-39AA66CE358F}"/>
              </a:ext>
            </a:extLst>
          </p:cNvPr>
          <p:cNvSpPr>
            <a:spLocks noGrp="1"/>
          </p:cNvSpPr>
          <p:nvPr>
            <p:ph type="title"/>
          </p:nvPr>
        </p:nvSpPr>
        <p:spPr/>
        <p:txBody>
          <a:bodyPr/>
          <a:lstStyle/>
          <a:p>
            <a:r>
              <a:rPr lang="en-US" dirty="0"/>
              <a:t>Timeline</a:t>
            </a:r>
          </a:p>
        </p:txBody>
      </p:sp>
    </p:spTree>
    <p:extLst>
      <p:ext uri="{BB962C8B-B14F-4D97-AF65-F5344CB8AC3E}">
        <p14:creationId xmlns:p14="http://schemas.microsoft.com/office/powerpoint/2010/main" val="155303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0B826-9B8C-8897-8256-CAB20C4F291F}"/>
              </a:ext>
            </a:extLst>
          </p:cNvPr>
          <p:cNvSpPr>
            <a:spLocks noGrp="1"/>
          </p:cNvSpPr>
          <p:nvPr>
            <p:ph type="title"/>
          </p:nvPr>
        </p:nvSpPr>
        <p:spPr/>
        <p:txBody>
          <a:bodyPr/>
          <a:lstStyle/>
          <a:p>
            <a:r>
              <a:rPr lang="en-US" dirty="0"/>
              <a:t>Q &amp; A</a:t>
            </a:r>
          </a:p>
        </p:txBody>
      </p:sp>
      <p:sp>
        <p:nvSpPr>
          <p:cNvPr id="2" name="Text Placeholder 1">
            <a:extLst>
              <a:ext uri="{FF2B5EF4-FFF2-40B4-BE49-F238E27FC236}">
                <a16:creationId xmlns:a16="http://schemas.microsoft.com/office/drawing/2014/main" id="{6F2C2B50-D0A8-33E5-4355-CE2189CB6E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5871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Data</a:t>
            </a:r>
          </a:p>
        </p:txBody>
      </p:sp>
      <p:sp>
        <p:nvSpPr>
          <p:cNvPr id="3" name="Content Placeholder 2"/>
          <p:cNvSpPr>
            <a:spLocks noGrp="1"/>
          </p:cNvSpPr>
          <p:nvPr>
            <p:ph idx="1"/>
          </p:nvPr>
        </p:nvSpPr>
        <p:spPr>
          <a:xfrm>
            <a:off x="677334" y="1620571"/>
            <a:ext cx="8596668" cy="4420792"/>
          </a:xfrm>
        </p:spPr>
        <p:txBody>
          <a:bodyPr>
            <a:normAutofit/>
          </a:bodyPr>
          <a:lstStyle/>
          <a:p>
            <a:r>
              <a:rPr lang="en-US" sz="2000" dirty="0"/>
              <a:t>Cohort Based</a:t>
            </a:r>
          </a:p>
          <a:p>
            <a:r>
              <a:rPr lang="en-US" sz="2000" dirty="0"/>
              <a:t>Available cohort years for each metric:</a:t>
            </a:r>
          </a:p>
          <a:p>
            <a:endParaRPr lang="en-US" sz="2000" dirty="0"/>
          </a:p>
        </p:txBody>
      </p:sp>
      <p:pic>
        <p:nvPicPr>
          <p:cNvPr id="4" name="Picture 3"/>
          <p:cNvPicPr/>
          <p:nvPr/>
        </p:nvPicPr>
        <p:blipFill>
          <a:blip r:embed="rId3"/>
          <a:stretch>
            <a:fillRect/>
          </a:stretch>
        </p:blipFill>
        <p:spPr>
          <a:xfrm>
            <a:off x="1055071" y="2670292"/>
            <a:ext cx="7225146" cy="3371071"/>
          </a:xfrm>
          <a:prstGeom prst="rect">
            <a:avLst/>
          </a:prstGeom>
        </p:spPr>
      </p:pic>
    </p:spTree>
    <p:extLst>
      <p:ext uri="{BB962C8B-B14F-4D97-AF65-F5344CB8AC3E}">
        <p14:creationId xmlns:p14="http://schemas.microsoft.com/office/powerpoint/2010/main" val="287596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DI and Intersectionality</a:t>
            </a:r>
          </a:p>
        </p:txBody>
      </p:sp>
      <p:sp>
        <p:nvSpPr>
          <p:cNvPr id="3" name="Content Placeholder 2"/>
          <p:cNvSpPr>
            <a:spLocks noGrp="1"/>
          </p:cNvSpPr>
          <p:nvPr>
            <p:ph idx="1"/>
          </p:nvPr>
        </p:nvSpPr>
        <p:spPr>
          <a:xfrm>
            <a:off x="677334" y="1801641"/>
            <a:ext cx="8596668" cy="4239722"/>
          </a:xfrm>
        </p:spPr>
        <p:txBody>
          <a:bodyPr/>
          <a:lstStyle/>
          <a:p>
            <a:r>
              <a:rPr lang="en-US" sz="2400" dirty="0"/>
              <a:t>Primary DI</a:t>
            </a:r>
          </a:p>
          <a:p>
            <a:pPr lvl="1"/>
            <a:r>
              <a:rPr lang="en-US" sz="2000" dirty="0"/>
              <a:t>Compares the primary group to all other students</a:t>
            </a:r>
          </a:p>
          <a:p>
            <a:pPr lvl="1"/>
            <a:endParaRPr lang="en-US" sz="2000" dirty="0"/>
          </a:p>
          <a:p>
            <a:pPr lvl="1"/>
            <a:r>
              <a:rPr lang="en-US" sz="2000" dirty="0"/>
              <a:t>PN</a:t>
            </a:r>
          </a:p>
          <a:p>
            <a:pPr lvl="2"/>
            <a:r>
              <a:rPr lang="en-US" sz="1800" dirty="0"/>
              <a:t>Primary group is </a:t>
            </a:r>
            <a:r>
              <a:rPr lang="en-US" sz="1800" b="1" u="sng" dirty="0"/>
              <a:t>not</a:t>
            </a:r>
            <a:r>
              <a:rPr lang="en-US" sz="1800" dirty="0"/>
              <a:t> disproportionately impacted, look deeper to see if there is DI when comparing gendered subgroups to all other students</a:t>
            </a:r>
          </a:p>
          <a:p>
            <a:pPr lvl="1"/>
            <a:r>
              <a:rPr lang="en-US" sz="2000" dirty="0"/>
              <a:t>PY</a:t>
            </a:r>
          </a:p>
          <a:p>
            <a:pPr lvl="2"/>
            <a:r>
              <a:rPr lang="en-US" sz="1800" dirty="0"/>
              <a:t>Primary group is identified as disproportionately impacted, look deeper to see if there is DI within gender</a:t>
            </a:r>
          </a:p>
          <a:p>
            <a:pPr lvl="1"/>
            <a:endParaRPr lang="en-US" dirty="0"/>
          </a:p>
        </p:txBody>
      </p:sp>
    </p:spTree>
    <p:extLst>
      <p:ext uri="{BB962C8B-B14F-4D97-AF65-F5344CB8AC3E}">
        <p14:creationId xmlns:p14="http://schemas.microsoft.com/office/powerpoint/2010/main" val="1413793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Headcount for Primary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2746472"/>
              </p:ext>
            </p:extLst>
          </p:nvPr>
        </p:nvGraphicFramePr>
        <p:xfrm>
          <a:off x="461010" y="1690688"/>
          <a:ext cx="4679950" cy="3781595"/>
        </p:xfrm>
        <a:graphic>
          <a:graphicData uri="http://schemas.openxmlformats.org/drawingml/2006/table">
            <a:tbl>
              <a:tblPr>
                <a:tableStyleId>{69CF1AB2-1976-4502-BF36-3FF5EA218861}</a:tableStyleId>
              </a:tblPr>
              <a:tblGrid>
                <a:gridCol w="2897826">
                  <a:extLst>
                    <a:ext uri="{9D8B030D-6E8A-4147-A177-3AD203B41FA5}">
                      <a16:colId xmlns:a16="http://schemas.microsoft.com/office/drawing/2014/main" val="3607919214"/>
                    </a:ext>
                  </a:extLst>
                </a:gridCol>
                <a:gridCol w="851025">
                  <a:extLst>
                    <a:ext uri="{9D8B030D-6E8A-4147-A177-3AD203B41FA5}">
                      <a16:colId xmlns:a16="http://schemas.microsoft.com/office/drawing/2014/main" val="660014672"/>
                    </a:ext>
                  </a:extLst>
                </a:gridCol>
                <a:gridCol w="931099">
                  <a:extLst>
                    <a:ext uri="{9D8B030D-6E8A-4147-A177-3AD203B41FA5}">
                      <a16:colId xmlns:a16="http://schemas.microsoft.com/office/drawing/2014/main" val="2507236361"/>
                    </a:ext>
                  </a:extLst>
                </a:gridCol>
              </a:tblGrid>
              <a:tr h="328439">
                <a:tc>
                  <a:txBody>
                    <a:bodyPr/>
                    <a:lstStyle/>
                    <a:p>
                      <a:pPr algn="l" fontAlgn="b"/>
                      <a:r>
                        <a:rPr lang="en-US" sz="1600" b="1" u="none" strike="noStrike" dirty="0">
                          <a:effectLst/>
                          <a:latin typeface="Arial" panose="020B0604020202020204" pitchFamily="34" charset="0"/>
                          <a:cs typeface="Arial" panose="020B0604020202020204" pitchFamily="34" charset="0"/>
                        </a:rPr>
                        <a:t>Ethnicity</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1" u="none" strike="noStrike" dirty="0">
                          <a:effectLst/>
                          <a:latin typeface="Arial" panose="020B0604020202020204" pitchFamily="34" charset="0"/>
                          <a:cs typeface="Arial" panose="020B0604020202020204" pitchFamily="34" charset="0"/>
                        </a:rPr>
                        <a:t>Count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1" u="none" strike="noStrike" dirty="0">
                          <a:effectLst/>
                          <a:latin typeface="Arial" panose="020B0604020202020204" pitchFamily="34" charset="0"/>
                          <a:cs typeface="Arial" panose="020B0604020202020204" pitchFamily="34" charset="0"/>
                        </a:rPr>
                        <a:t>Percent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261369029"/>
                  </a:ext>
                </a:extLst>
              </a:tr>
              <a:tr h="328439">
                <a:tc>
                  <a:txBody>
                    <a:bodyPr/>
                    <a:lstStyle/>
                    <a:p>
                      <a:pPr algn="l" fontAlgn="b"/>
                      <a:r>
                        <a:rPr lang="en-US" sz="1600" u="none" strike="noStrike" dirty="0">
                          <a:effectLst/>
                          <a:latin typeface="Arial" panose="020B0604020202020204" pitchFamily="34" charset="0"/>
                          <a:cs typeface="Arial" panose="020B0604020202020204" pitchFamily="34" charset="0"/>
                        </a:rPr>
                        <a:t>American Indian/Alaska Native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7</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0.3%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2681292016"/>
                  </a:ext>
                </a:extLst>
              </a:tr>
              <a:tr h="328439">
                <a:tc>
                  <a:txBody>
                    <a:bodyPr/>
                    <a:lstStyle/>
                    <a:p>
                      <a:pPr algn="l" fontAlgn="b"/>
                      <a:r>
                        <a:rPr lang="en-US" sz="1600" u="none" strike="noStrike" dirty="0">
                          <a:effectLst/>
                          <a:latin typeface="Arial" panose="020B0604020202020204" pitchFamily="34" charset="0"/>
                          <a:cs typeface="Arial" panose="020B0604020202020204" pitchFamily="34" charset="0"/>
                        </a:rPr>
                        <a:t>Asian</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195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7.5%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379168280"/>
                  </a:ext>
                </a:extLst>
              </a:tr>
              <a:tr h="328439">
                <a:tc>
                  <a:txBody>
                    <a:bodyPr/>
                    <a:lstStyle/>
                    <a:p>
                      <a:pPr algn="l" fontAlgn="b"/>
                      <a:r>
                        <a:rPr lang="en-US" sz="1600" u="none" strike="noStrike" dirty="0">
                          <a:effectLst/>
                          <a:latin typeface="Arial" panose="020B0604020202020204" pitchFamily="34" charset="0"/>
                          <a:cs typeface="Arial" panose="020B0604020202020204" pitchFamily="34" charset="0"/>
                        </a:rPr>
                        <a:t>Black or African American</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138</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a:effectLst/>
                          <a:latin typeface="Arial" panose="020B0604020202020204" pitchFamily="34" charset="0"/>
                          <a:cs typeface="Arial" panose="020B0604020202020204" pitchFamily="34" charset="0"/>
                        </a:rPr>
                        <a:t>5.3%</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520010983"/>
                  </a:ext>
                </a:extLst>
              </a:tr>
              <a:tr h="328439">
                <a:tc>
                  <a:txBody>
                    <a:bodyPr/>
                    <a:lstStyle/>
                    <a:p>
                      <a:pPr algn="l" fontAlgn="b"/>
                      <a:r>
                        <a:rPr lang="en-US" sz="1600" u="none" strike="noStrike" dirty="0">
                          <a:effectLst/>
                          <a:latin typeface="Arial" panose="020B0604020202020204" pitchFamily="34" charset="0"/>
                          <a:cs typeface="Arial" panose="020B0604020202020204" pitchFamily="34" charset="0"/>
                        </a:rPr>
                        <a:t>Filipino</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48</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1.8%</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95058959"/>
                  </a:ext>
                </a:extLst>
              </a:tr>
              <a:tr h="328439">
                <a:tc>
                  <a:txBody>
                    <a:bodyPr/>
                    <a:lstStyle/>
                    <a:p>
                      <a:pPr algn="l" fontAlgn="b"/>
                      <a:r>
                        <a:rPr lang="en-US" sz="1600" u="none" strike="noStrike" dirty="0">
                          <a:effectLst/>
                          <a:latin typeface="Arial" panose="020B0604020202020204" pitchFamily="34" charset="0"/>
                          <a:cs typeface="Arial" panose="020B0604020202020204" pitchFamily="34" charset="0"/>
                        </a:rPr>
                        <a:t>Hispanic</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1,450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a:effectLst/>
                          <a:latin typeface="Arial" panose="020B0604020202020204" pitchFamily="34" charset="0"/>
                          <a:cs typeface="Arial" panose="020B0604020202020204" pitchFamily="34" charset="0"/>
                        </a:rPr>
                        <a:t>55.7%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494107904"/>
                  </a:ext>
                </a:extLst>
              </a:tr>
              <a:tr h="328439">
                <a:tc>
                  <a:txBody>
                    <a:bodyPr/>
                    <a:lstStyle/>
                    <a:p>
                      <a:pPr algn="l" fontAlgn="b"/>
                      <a:r>
                        <a:rPr lang="en-US" sz="1600" u="none" strike="noStrike" dirty="0">
                          <a:effectLst/>
                          <a:latin typeface="Arial" panose="020B0604020202020204" pitchFamily="34" charset="0"/>
                          <a:cs typeface="Arial" panose="020B0604020202020204" pitchFamily="34" charset="0"/>
                        </a:rPr>
                        <a:t>Pacific Islander or Hawaiian Native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0.5%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830156948"/>
                  </a:ext>
                </a:extLst>
              </a:tr>
              <a:tr h="328439">
                <a:tc>
                  <a:txBody>
                    <a:bodyPr/>
                    <a:lstStyle/>
                    <a:p>
                      <a:pPr algn="l" fontAlgn="b"/>
                      <a:r>
                        <a:rPr lang="en-US" sz="1600" u="none" strike="noStrike">
                          <a:effectLst/>
                          <a:latin typeface="Arial" panose="020B0604020202020204" pitchFamily="34" charset="0"/>
                          <a:cs typeface="Arial" panose="020B0604020202020204" pitchFamily="34" charset="0"/>
                        </a:rPr>
                        <a:t>White</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574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22.0%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740069303"/>
                  </a:ext>
                </a:extLst>
              </a:tr>
              <a:tr h="328439">
                <a:tc>
                  <a:txBody>
                    <a:bodyPr/>
                    <a:lstStyle/>
                    <a:p>
                      <a:pPr algn="l" fontAlgn="b"/>
                      <a:r>
                        <a:rPr lang="en-US" sz="1600" u="none" strike="noStrike">
                          <a:effectLst/>
                          <a:latin typeface="Arial" panose="020B0604020202020204" pitchFamily="34" charset="0"/>
                          <a:cs typeface="Arial" panose="020B0604020202020204" pitchFamily="34" charset="0"/>
                        </a:rPr>
                        <a:t>Two or More Races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41</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1.6%</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400121941"/>
                  </a:ext>
                </a:extLst>
              </a:tr>
              <a:tr h="328439">
                <a:tc>
                  <a:txBody>
                    <a:bodyPr/>
                    <a:lstStyle/>
                    <a:p>
                      <a:pPr algn="l" fontAlgn="b"/>
                      <a:r>
                        <a:rPr lang="en-US" sz="1600" u="none" strike="noStrike">
                          <a:effectLst/>
                          <a:latin typeface="Arial" panose="020B0604020202020204" pitchFamily="34" charset="0"/>
                          <a:cs typeface="Arial" panose="020B0604020202020204" pitchFamily="34" charset="0"/>
                        </a:rPr>
                        <a:t>Unknown/Non-Respondent</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138</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5.3%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205929151"/>
                  </a:ext>
                </a:extLst>
              </a:tr>
              <a:tr h="328439">
                <a:tc>
                  <a:txBody>
                    <a:bodyPr/>
                    <a:lstStyle/>
                    <a:p>
                      <a:pPr algn="r" fontAlgn="b"/>
                      <a:r>
                        <a:rPr lang="en-US" sz="1600" u="none" strike="noStrike" dirty="0">
                          <a:effectLst/>
                          <a:latin typeface="Arial" panose="020B0604020202020204" pitchFamily="34" charset="0"/>
                          <a:cs typeface="Arial" panose="020B0604020202020204" pitchFamily="34" charset="0"/>
                        </a:rPr>
                        <a:t> Overall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2,604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100%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42200565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63546066"/>
              </p:ext>
            </p:extLst>
          </p:nvPr>
        </p:nvGraphicFramePr>
        <p:xfrm>
          <a:off x="5741451" y="1939433"/>
          <a:ext cx="4226559" cy="2847500"/>
        </p:xfrm>
        <a:graphic>
          <a:graphicData uri="http://schemas.openxmlformats.org/drawingml/2006/table">
            <a:tbl>
              <a:tblPr>
                <a:tableStyleId>{69CF1AB2-1976-4502-BF36-3FF5EA218861}</a:tableStyleId>
              </a:tblPr>
              <a:tblGrid>
                <a:gridCol w="1962632">
                  <a:extLst>
                    <a:ext uri="{9D8B030D-6E8A-4147-A177-3AD203B41FA5}">
                      <a16:colId xmlns:a16="http://schemas.microsoft.com/office/drawing/2014/main" val="1370669682"/>
                    </a:ext>
                  </a:extLst>
                </a:gridCol>
                <a:gridCol w="1166648">
                  <a:extLst>
                    <a:ext uri="{9D8B030D-6E8A-4147-A177-3AD203B41FA5}">
                      <a16:colId xmlns:a16="http://schemas.microsoft.com/office/drawing/2014/main" val="966640366"/>
                    </a:ext>
                  </a:extLst>
                </a:gridCol>
                <a:gridCol w="1097279">
                  <a:extLst>
                    <a:ext uri="{9D8B030D-6E8A-4147-A177-3AD203B41FA5}">
                      <a16:colId xmlns:a16="http://schemas.microsoft.com/office/drawing/2014/main" val="3293833619"/>
                    </a:ext>
                  </a:extLst>
                </a:gridCol>
              </a:tblGrid>
              <a:tr h="470059">
                <a:tc>
                  <a:txBody>
                    <a:bodyPr/>
                    <a:lstStyle/>
                    <a:p>
                      <a:pPr algn="l" fontAlgn="b"/>
                      <a:r>
                        <a:rPr lang="en-US" sz="1600" b="1" u="none" strike="noStrike" dirty="0">
                          <a:effectLst/>
                          <a:latin typeface="Arial" panose="020B0604020202020204" pitchFamily="34" charset="0"/>
                          <a:cs typeface="Arial" panose="020B0604020202020204" pitchFamily="34" charset="0"/>
                        </a:rPr>
                        <a:t>Ethnicity</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1" u="none" strike="noStrike" dirty="0">
                          <a:effectLst/>
                          <a:latin typeface="Arial" panose="020B0604020202020204" pitchFamily="34" charset="0"/>
                          <a:cs typeface="Arial" panose="020B0604020202020204" pitchFamily="34" charset="0"/>
                        </a:rPr>
                        <a:t>Count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1" u="none" strike="noStrike" dirty="0">
                          <a:effectLst/>
                          <a:latin typeface="Arial" panose="020B0604020202020204" pitchFamily="34" charset="0"/>
                          <a:cs typeface="Arial" panose="020B0604020202020204" pitchFamily="34" charset="0"/>
                        </a:rPr>
                        <a:t>Percent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61577115"/>
                  </a:ext>
                </a:extLst>
              </a:tr>
              <a:tr h="470059">
                <a:tc>
                  <a:txBody>
                    <a:bodyPr/>
                    <a:lstStyle/>
                    <a:p>
                      <a:pPr algn="l" fontAlgn="b"/>
                      <a:r>
                        <a:rPr lang="en-US" sz="1600" u="none" strike="noStrike" dirty="0">
                          <a:effectLst/>
                          <a:latin typeface="Arial" panose="020B0604020202020204" pitchFamily="34" charset="0"/>
                          <a:cs typeface="Arial" panose="020B0604020202020204" pitchFamily="34" charset="0"/>
                        </a:rPr>
                        <a:t>Female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1,242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a:effectLst/>
                          <a:latin typeface="Arial" panose="020B0604020202020204" pitchFamily="34" charset="0"/>
                          <a:cs typeface="Arial" panose="020B0604020202020204" pitchFamily="34" charset="0"/>
                        </a:rPr>
                        <a:t>47.7%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709412315"/>
                  </a:ext>
                </a:extLst>
              </a:tr>
              <a:tr h="470059">
                <a:tc>
                  <a:txBody>
                    <a:bodyPr/>
                    <a:lstStyle/>
                    <a:p>
                      <a:pPr algn="l" fontAlgn="b"/>
                      <a:r>
                        <a:rPr lang="en-US" sz="1600" u="none" strike="noStrike" dirty="0">
                          <a:effectLst/>
                          <a:latin typeface="Arial" panose="020B0604020202020204" pitchFamily="34" charset="0"/>
                          <a:cs typeface="Arial" panose="020B0604020202020204" pitchFamily="34" charset="0"/>
                        </a:rPr>
                        <a:t>Male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1,322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a:effectLst/>
                          <a:latin typeface="Arial" panose="020B0604020202020204" pitchFamily="34" charset="0"/>
                          <a:cs typeface="Arial" panose="020B0604020202020204" pitchFamily="34" charset="0"/>
                        </a:rPr>
                        <a:t>50.8%</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2293119230"/>
                  </a:ext>
                </a:extLst>
              </a:tr>
              <a:tr h="470059">
                <a:tc>
                  <a:txBody>
                    <a:bodyPr/>
                    <a:lstStyle/>
                    <a:p>
                      <a:pPr algn="l" fontAlgn="b"/>
                      <a:r>
                        <a:rPr lang="en-US" sz="1600" u="none" strike="noStrike" dirty="0">
                          <a:effectLst/>
                          <a:latin typeface="Arial" panose="020B0604020202020204" pitchFamily="34" charset="0"/>
                          <a:cs typeface="Arial" panose="020B0604020202020204" pitchFamily="34" charset="0"/>
                        </a:rPr>
                        <a:t>Non-Binary</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a:effectLst/>
                          <a:latin typeface="Arial" panose="020B0604020202020204" pitchFamily="34" charset="0"/>
                          <a:cs typeface="Arial" panose="020B0604020202020204" pitchFamily="34" charset="0"/>
                        </a:rPr>
                        <a:t>0.2%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4231597022"/>
                  </a:ext>
                </a:extLst>
              </a:tr>
              <a:tr h="470059">
                <a:tc>
                  <a:txBody>
                    <a:bodyPr/>
                    <a:lstStyle/>
                    <a:p>
                      <a:pPr algn="l" fontAlgn="b"/>
                      <a:r>
                        <a:rPr lang="en-US" sz="1600" u="none" strike="noStrike" dirty="0">
                          <a:effectLst/>
                          <a:latin typeface="Arial" panose="020B0604020202020204" pitchFamily="34" charset="0"/>
                          <a:cs typeface="Arial" panose="020B0604020202020204" pitchFamily="34" charset="0"/>
                        </a:rPr>
                        <a:t>Unknown/Non-Respondent</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36</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1191263869"/>
                  </a:ext>
                </a:extLst>
              </a:tr>
              <a:tr h="470059">
                <a:tc>
                  <a:txBody>
                    <a:bodyPr/>
                    <a:lstStyle/>
                    <a:p>
                      <a:pPr algn="r" fontAlgn="b"/>
                      <a:r>
                        <a:rPr lang="en-US" sz="1600" u="none" strike="noStrike" dirty="0">
                          <a:effectLst/>
                          <a:latin typeface="Arial" panose="020B0604020202020204" pitchFamily="34" charset="0"/>
                          <a:cs typeface="Arial" panose="020B0604020202020204" pitchFamily="34" charset="0"/>
                        </a:rPr>
                        <a:t> Overall</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2,604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1600" u="none" strike="noStrike" dirty="0">
                          <a:effectLst/>
                          <a:latin typeface="Arial" panose="020B0604020202020204" pitchFamily="34" charset="0"/>
                          <a:cs typeface="Arial" panose="020B0604020202020204" pitchFamily="34" charset="0"/>
                        </a:rPr>
                        <a:t>100%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198778844"/>
                  </a:ext>
                </a:extLst>
              </a:tr>
            </a:tbl>
          </a:graphicData>
        </a:graphic>
      </p:graphicFrame>
    </p:spTree>
    <p:extLst>
      <p:ext uri="{BB962C8B-B14F-4D97-AF65-F5344CB8AC3E}">
        <p14:creationId xmlns:p14="http://schemas.microsoft.com/office/powerpoint/2010/main" val="3982992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Headcount for Primary Groups</a:t>
            </a:r>
          </a:p>
        </p:txBody>
      </p:sp>
      <p:graphicFrame>
        <p:nvGraphicFramePr>
          <p:cNvPr id="15" name="Content Placeholder 14"/>
          <p:cNvGraphicFramePr>
            <a:graphicFrameLocks noGrp="1"/>
          </p:cNvGraphicFramePr>
          <p:nvPr>
            <p:ph idx="1"/>
            <p:extLst>
              <p:ext uri="{D42A27DB-BD31-4B8C-83A1-F6EECF244321}">
                <p14:modId xmlns:p14="http://schemas.microsoft.com/office/powerpoint/2010/main" val="3550190519"/>
              </p:ext>
            </p:extLst>
          </p:nvPr>
        </p:nvGraphicFramePr>
        <p:xfrm>
          <a:off x="1691448" y="1638137"/>
          <a:ext cx="6673954" cy="3521871"/>
        </p:xfrm>
        <a:graphic>
          <a:graphicData uri="http://schemas.openxmlformats.org/drawingml/2006/table">
            <a:tbl>
              <a:tblPr>
                <a:tableStyleId>{69CF1AB2-1976-4502-BF36-3FF5EA218861}</a:tableStyleId>
              </a:tblPr>
              <a:tblGrid>
                <a:gridCol w="2575996">
                  <a:extLst>
                    <a:ext uri="{9D8B030D-6E8A-4147-A177-3AD203B41FA5}">
                      <a16:colId xmlns:a16="http://schemas.microsoft.com/office/drawing/2014/main" val="3846460306"/>
                    </a:ext>
                  </a:extLst>
                </a:gridCol>
                <a:gridCol w="1209903">
                  <a:extLst>
                    <a:ext uri="{9D8B030D-6E8A-4147-A177-3AD203B41FA5}">
                      <a16:colId xmlns:a16="http://schemas.microsoft.com/office/drawing/2014/main" val="456849371"/>
                    </a:ext>
                  </a:extLst>
                </a:gridCol>
                <a:gridCol w="2888055">
                  <a:extLst>
                    <a:ext uri="{9D8B030D-6E8A-4147-A177-3AD203B41FA5}">
                      <a16:colId xmlns:a16="http://schemas.microsoft.com/office/drawing/2014/main" val="1033174478"/>
                    </a:ext>
                  </a:extLst>
                </a:gridCol>
              </a:tblGrid>
              <a:tr h="483791">
                <a:tc>
                  <a:txBody>
                    <a:bodyPr/>
                    <a:lstStyle/>
                    <a:p>
                      <a:pPr algn="l" fontAlgn="b"/>
                      <a:r>
                        <a:rPr lang="en-US" sz="2000" b="1" u="none" strike="noStrike" dirty="0">
                          <a:effectLst/>
                          <a:latin typeface="Arial" panose="020B0604020202020204" pitchFamily="34" charset="0"/>
                          <a:cs typeface="Arial" panose="020B0604020202020204" pitchFamily="34" charset="0"/>
                        </a:rPr>
                        <a:t>Primary Groups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2000" b="1" u="none" strike="noStrike" dirty="0">
                          <a:effectLst/>
                          <a:latin typeface="Arial" panose="020B0604020202020204" pitchFamily="34" charset="0"/>
                          <a:cs typeface="Arial" panose="020B0604020202020204" pitchFamily="34" charset="0"/>
                        </a:rPr>
                        <a:t>Count</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2000" b="1" u="none" strike="noStrike" dirty="0">
                          <a:effectLst/>
                          <a:latin typeface="Arial" panose="020B0604020202020204" pitchFamily="34" charset="0"/>
                          <a:cs typeface="Arial" panose="020B0604020202020204" pitchFamily="34" charset="0"/>
                        </a:rPr>
                        <a:t>Proportion of Population</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026840271"/>
                  </a:ext>
                </a:extLst>
              </a:tr>
              <a:tr h="483791">
                <a:tc>
                  <a:txBody>
                    <a:bodyPr/>
                    <a:lstStyle/>
                    <a:p>
                      <a:pPr algn="l" fontAlgn="b"/>
                      <a:r>
                        <a:rPr lang="en-US" sz="2000" u="none" strike="noStrike" dirty="0">
                          <a:effectLst/>
                          <a:latin typeface="Arial" panose="020B0604020202020204" pitchFamily="34" charset="0"/>
                          <a:cs typeface="Arial" panose="020B0604020202020204" pitchFamily="34" charset="0"/>
                        </a:rPr>
                        <a:t>First Generation</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866</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a:effectLst/>
                          <a:latin typeface="Arial" panose="020B0604020202020204" pitchFamily="34" charset="0"/>
                          <a:cs typeface="Arial" panose="020B0604020202020204" pitchFamily="34" charset="0"/>
                        </a:rPr>
                        <a:t>33.3%</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2634339270"/>
                  </a:ext>
                </a:extLst>
              </a:tr>
              <a:tr h="483791">
                <a:tc>
                  <a:txBody>
                    <a:bodyPr/>
                    <a:lstStyle/>
                    <a:p>
                      <a:pPr algn="l" fontAlgn="b"/>
                      <a:r>
                        <a:rPr lang="en-US" sz="2000" u="none" strike="noStrike" dirty="0">
                          <a:effectLst/>
                          <a:latin typeface="Arial" panose="020B0604020202020204" pitchFamily="34" charset="0"/>
                          <a:cs typeface="Arial" panose="020B0604020202020204" pitchFamily="34" charset="0"/>
                        </a:rPr>
                        <a:t>DSPS</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194</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a:effectLst/>
                          <a:latin typeface="Arial" panose="020B0604020202020204" pitchFamily="34" charset="0"/>
                          <a:cs typeface="Arial" panose="020B0604020202020204" pitchFamily="34" charset="0"/>
                        </a:rPr>
                        <a:t>7.5%</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202916835"/>
                  </a:ext>
                </a:extLst>
              </a:tr>
              <a:tr h="483791">
                <a:tc>
                  <a:txBody>
                    <a:bodyPr/>
                    <a:lstStyle/>
                    <a:p>
                      <a:pPr algn="l" fontAlgn="b"/>
                      <a:r>
                        <a:rPr lang="en-US" sz="2000" u="none" strike="noStrike" dirty="0">
                          <a:effectLst/>
                          <a:latin typeface="Arial" panose="020B0604020202020204" pitchFamily="34" charset="0"/>
                          <a:cs typeface="Arial" panose="020B0604020202020204" pitchFamily="34" charset="0"/>
                        </a:rPr>
                        <a:t>Foster Youth</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76</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2.9%</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835292001"/>
                  </a:ext>
                </a:extLst>
              </a:tr>
              <a:tr h="483791">
                <a:tc>
                  <a:txBody>
                    <a:bodyPr/>
                    <a:lstStyle/>
                    <a:p>
                      <a:pPr algn="l" fontAlgn="b"/>
                      <a:r>
                        <a:rPr lang="en-US" sz="2000" u="none" strike="noStrike" dirty="0">
                          <a:effectLst/>
                          <a:latin typeface="Arial" panose="020B0604020202020204" pitchFamily="34" charset="0"/>
                          <a:cs typeface="Arial" panose="020B0604020202020204" pitchFamily="34" charset="0"/>
                        </a:rPr>
                        <a:t>Veteran</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133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5.1%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1132939243"/>
                  </a:ext>
                </a:extLst>
              </a:tr>
              <a:tr h="483791">
                <a:tc>
                  <a:txBody>
                    <a:bodyPr/>
                    <a:lstStyle/>
                    <a:p>
                      <a:pPr algn="l" fontAlgn="b"/>
                      <a:r>
                        <a:rPr lang="en-US" sz="2000" u="none" strike="noStrike" dirty="0">
                          <a:effectLst/>
                          <a:latin typeface="Arial" panose="020B0604020202020204" pitchFamily="34" charset="0"/>
                          <a:cs typeface="Arial" panose="020B0604020202020204" pitchFamily="34" charset="0"/>
                        </a:rPr>
                        <a:t>LGBT</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a:effectLst/>
                          <a:latin typeface="Arial" panose="020B0604020202020204" pitchFamily="34" charset="0"/>
                          <a:cs typeface="Arial" panose="020B0604020202020204" pitchFamily="34" charset="0"/>
                        </a:rPr>
                        <a:t>82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3.1%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4061536521"/>
                  </a:ext>
                </a:extLst>
              </a:tr>
              <a:tr h="483791">
                <a:tc>
                  <a:txBody>
                    <a:bodyPr/>
                    <a:lstStyle/>
                    <a:p>
                      <a:pPr algn="l" fontAlgn="b"/>
                      <a:r>
                        <a:rPr lang="en-US" sz="2000" u="none" strike="noStrike" dirty="0">
                          <a:effectLst/>
                          <a:latin typeface="Arial" panose="020B0604020202020204" pitchFamily="34" charset="0"/>
                          <a:cs typeface="Arial" panose="020B0604020202020204" pitchFamily="34" charset="0"/>
                        </a:rPr>
                        <a:t>Perkins</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1,723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66.2%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2862676923"/>
                  </a:ext>
                </a:extLst>
              </a:tr>
            </a:tbl>
          </a:graphicData>
        </a:graphic>
      </p:graphicFrame>
    </p:spTree>
    <p:extLst>
      <p:ext uri="{BB962C8B-B14F-4D97-AF65-F5344CB8AC3E}">
        <p14:creationId xmlns:p14="http://schemas.microsoft.com/office/powerpoint/2010/main" val="1031941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Matrix (Count of years with DI)</a:t>
            </a:r>
          </a:p>
        </p:txBody>
      </p:sp>
      <p:sp>
        <p:nvSpPr>
          <p:cNvPr id="7" name="Content Placeholder 6"/>
          <p:cNvSpPr>
            <a:spLocks noGrp="1"/>
          </p:cNvSpPr>
          <p:nvPr>
            <p:ph idx="1"/>
          </p:nvPr>
        </p:nvSpPr>
        <p:spPr>
          <a:xfrm>
            <a:off x="522890" y="6352263"/>
            <a:ext cx="10515600" cy="505737"/>
          </a:xfrm>
        </p:spPr>
        <p:txBody>
          <a:bodyPr>
            <a:normAutofit fontScale="85000" lnSpcReduction="20000"/>
          </a:bodyPr>
          <a:lstStyle/>
          <a:p>
            <a:r>
              <a:rPr lang="en-US" sz="1300" b="1" dirty="0"/>
              <a:t>Bold &amp; Underline = DI in the most recent year</a:t>
            </a:r>
          </a:p>
          <a:p>
            <a:r>
              <a:rPr lang="en-US" sz="1300" b="1" dirty="0"/>
              <a:t>Highlighted = group with most years of DI </a:t>
            </a:r>
          </a:p>
          <a:p>
            <a:pPr marL="0" indent="0">
              <a:buNone/>
            </a:pP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46536282"/>
              </p:ext>
            </p:extLst>
          </p:nvPr>
        </p:nvGraphicFramePr>
        <p:xfrm>
          <a:off x="357351" y="1270000"/>
          <a:ext cx="9459311" cy="5041567"/>
        </p:xfrm>
        <a:graphic>
          <a:graphicData uri="http://schemas.openxmlformats.org/drawingml/2006/table">
            <a:tbl>
              <a:tblPr>
                <a:tableStyleId>{69CF1AB2-1976-4502-BF36-3FF5EA218861}</a:tableStyleId>
              </a:tblPr>
              <a:tblGrid>
                <a:gridCol w="2726441">
                  <a:extLst>
                    <a:ext uri="{9D8B030D-6E8A-4147-A177-3AD203B41FA5}">
                      <a16:colId xmlns:a16="http://schemas.microsoft.com/office/drawing/2014/main" val="1232358185"/>
                    </a:ext>
                  </a:extLst>
                </a:gridCol>
                <a:gridCol w="1346574">
                  <a:extLst>
                    <a:ext uri="{9D8B030D-6E8A-4147-A177-3AD203B41FA5}">
                      <a16:colId xmlns:a16="http://schemas.microsoft.com/office/drawing/2014/main" val="198101469"/>
                    </a:ext>
                  </a:extLst>
                </a:gridCol>
                <a:gridCol w="1346574">
                  <a:extLst>
                    <a:ext uri="{9D8B030D-6E8A-4147-A177-3AD203B41FA5}">
                      <a16:colId xmlns:a16="http://schemas.microsoft.com/office/drawing/2014/main" val="4227414432"/>
                    </a:ext>
                  </a:extLst>
                </a:gridCol>
                <a:gridCol w="1346574">
                  <a:extLst>
                    <a:ext uri="{9D8B030D-6E8A-4147-A177-3AD203B41FA5}">
                      <a16:colId xmlns:a16="http://schemas.microsoft.com/office/drawing/2014/main" val="832714060"/>
                    </a:ext>
                  </a:extLst>
                </a:gridCol>
                <a:gridCol w="1346574">
                  <a:extLst>
                    <a:ext uri="{9D8B030D-6E8A-4147-A177-3AD203B41FA5}">
                      <a16:colId xmlns:a16="http://schemas.microsoft.com/office/drawing/2014/main" val="462474637"/>
                    </a:ext>
                  </a:extLst>
                </a:gridCol>
                <a:gridCol w="1346574">
                  <a:extLst>
                    <a:ext uri="{9D8B030D-6E8A-4147-A177-3AD203B41FA5}">
                      <a16:colId xmlns:a16="http://schemas.microsoft.com/office/drawing/2014/main" val="2917777301"/>
                    </a:ext>
                  </a:extLst>
                </a:gridCol>
              </a:tblGrid>
              <a:tr h="796047">
                <a:tc>
                  <a:txBody>
                    <a:bodyPr/>
                    <a:lstStyle/>
                    <a:p>
                      <a:pPr algn="l"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ctr"/>
                      <a:r>
                        <a:rPr lang="en-US" sz="1400" b="1" u="none" strike="noStrike" dirty="0">
                          <a:effectLst/>
                          <a:latin typeface="Arial" panose="020B0604020202020204" pitchFamily="34" charset="0"/>
                          <a:cs typeface="Arial" panose="020B0604020202020204" pitchFamily="34" charset="0"/>
                        </a:rPr>
                        <a:t>#1</a:t>
                      </a:r>
                    </a:p>
                    <a:p>
                      <a:pPr algn="ctr" fontAlgn="ctr"/>
                      <a:r>
                        <a:rPr lang="en-US" sz="1400" b="1" u="none" strike="noStrike" dirty="0">
                          <a:effectLst/>
                          <a:latin typeface="Arial" panose="020B0604020202020204" pitchFamily="34" charset="0"/>
                          <a:cs typeface="Arial" panose="020B0604020202020204" pitchFamily="34" charset="0"/>
                        </a:rPr>
                        <a:t>Successful Enrollment </a:t>
                      </a:r>
                    </a:p>
                    <a:p>
                      <a:pPr algn="ctr" fontAlgn="ctr"/>
                      <a:r>
                        <a:rPr lang="en-US" sz="1400" b="1" u="none" strike="noStrike" dirty="0">
                          <a:effectLst/>
                          <a:latin typeface="Arial" panose="020B0604020202020204" pitchFamily="34" charset="0"/>
                          <a:cs typeface="Arial" panose="020B0604020202020204" pitchFamily="34" charset="0"/>
                        </a:rPr>
                        <a:t>(7)</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ctr"/>
                      <a:r>
                        <a:rPr lang="en-US" sz="1400" b="1" u="none" strike="noStrike" dirty="0">
                          <a:effectLst/>
                          <a:latin typeface="Arial" panose="020B0604020202020204" pitchFamily="34" charset="0"/>
                          <a:cs typeface="Arial" panose="020B0604020202020204" pitchFamily="34" charset="0"/>
                        </a:rPr>
                        <a:t>#2</a:t>
                      </a:r>
                    </a:p>
                    <a:p>
                      <a:pPr algn="ctr" fontAlgn="ctr"/>
                      <a:r>
                        <a:rPr lang="en-US" sz="1400" b="1" u="none" strike="noStrike" dirty="0">
                          <a:effectLst/>
                          <a:latin typeface="Arial" panose="020B0604020202020204" pitchFamily="34" charset="0"/>
                          <a:cs typeface="Arial" panose="020B0604020202020204" pitchFamily="34" charset="0"/>
                        </a:rPr>
                        <a:t>Completion English/Math </a:t>
                      </a:r>
                    </a:p>
                    <a:p>
                      <a:pPr algn="ctr" fontAlgn="ctr"/>
                      <a:r>
                        <a:rPr lang="en-US" sz="1400" b="1" u="none" strike="noStrike" dirty="0">
                          <a:effectLst/>
                          <a:latin typeface="Arial" panose="020B0604020202020204" pitchFamily="34" charset="0"/>
                          <a:cs typeface="Arial" panose="020B0604020202020204" pitchFamily="34" charset="0"/>
                        </a:rPr>
                        <a:t>(10)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ctr"/>
                      <a:r>
                        <a:rPr lang="en-US" sz="1400" b="1" u="none" strike="noStrike" dirty="0">
                          <a:effectLst/>
                          <a:latin typeface="Arial" panose="020B0604020202020204" pitchFamily="34" charset="0"/>
                          <a:cs typeface="Arial" panose="020B0604020202020204" pitchFamily="34" charset="0"/>
                        </a:rPr>
                        <a:t>#3</a:t>
                      </a:r>
                    </a:p>
                    <a:p>
                      <a:pPr algn="ctr" fontAlgn="ctr"/>
                      <a:r>
                        <a:rPr lang="en-US" sz="1400" b="1" u="none" strike="noStrike" dirty="0">
                          <a:effectLst/>
                          <a:latin typeface="Arial" panose="020B0604020202020204" pitchFamily="34" charset="0"/>
                          <a:cs typeface="Arial" panose="020B0604020202020204" pitchFamily="34" charset="0"/>
                        </a:rPr>
                        <a:t>Persist </a:t>
                      </a:r>
                    </a:p>
                    <a:p>
                      <a:pPr algn="ctr" fontAlgn="ctr"/>
                      <a:r>
                        <a:rPr lang="en-US" sz="1400" b="1" u="none" strike="noStrike" dirty="0">
                          <a:effectLst/>
                          <a:latin typeface="Arial" panose="020B0604020202020204" pitchFamily="34" charset="0"/>
                          <a:cs typeface="Arial" panose="020B0604020202020204" pitchFamily="34" charset="0"/>
                        </a:rPr>
                        <a:t>(9)</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ctr"/>
                      <a:r>
                        <a:rPr lang="en-US" sz="1400" b="1" u="none" strike="noStrike" dirty="0">
                          <a:effectLst/>
                          <a:latin typeface="Arial" panose="020B0604020202020204" pitchFamily="34" charset="0"/>
                          <a:cs typeface="Arial" panose="020B0604020202020204" pitchFamily="34" charset="0"/>
                        </a:rPr>
                        <a:t>#4</a:t>
                      </a:r>
                    </a:p>
                    <a:p>
                      <a:pPr algn="ctr" fontAlgn="ctr"/>
                      <a:r>
                        <a:rPr lang="en-US" sz="1400" b="1" u="none" strike="noStrike" dirty="0">
                          <a:effectLst/>
                          <a:latin typeface="Arial" panose="020B0604020202020204" pitchFamily="34" charset="0"/>
                          <a:cs typeface="Arial" panose="020B0604020202020204" pitchFamily="34" charset="0"/>
                        </a:rPr>
                        <a:t>Vision </a:t>
                      </a:r>
                    </a:p>
                    <a:p>
                      <a:pPr algn="ctr" fontAlgn="ctr"/>
                      <a:r>
                        <a:rPr lang="en-US" sz="1400" b="1" u="none" strike="noStrike" dirty="0">
                          <a:effectLst/>
                          <a:latin typeface="Arial" panose="020B0604020202020204" pitchFamily="34" charset="0"/>
                          <a:cs typeface="Arial" panose="020B0604020202020204" pitchFamily="34" charset="0"/>
                        </a:rPr>
                        <a:t>Completion</a:t>
                      </a:r>
                    </a:p>
                    <a:p>
                      <a:pPr algn="ctr" fontAlgn="ctr"/>
                      <a:r>
                        <a:rPr lang="en-US" sz="1400" b="1" u="none" strike="noStrike" dirty="0">
                          <a:effectLst/>
                          <a:latin typeface="Arial" panose="020B0604020202020204" pitchFamily="34" charset="0"/>
                          <a:cs typeface="Arial" panose="020B0604020202020204" pitchFamily="34" charset="0"/>
                        </a:rPr>
                        <a:t> (7)</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ctr"/>
                      <a:r>
                        <a:rPr lang="en-US" sz="1400" b="1" u="none" strike="noStrike" dirty="0">
                          <a:effectLst/>
                          <a:latin typeface="Arial" panose="020B0604020202020204" pitchFamily="34" charset="0"/>
                          <a:cs typeface="Arial" panose="020B0604020202020204" pitchFamily="34" charset="0"/>
                        </a:rPr>
                        <a:t>#5</a:t>
                      </a:r>
                    </a:p>
                    <a:p>
                      <a:pPr algn="ctr" fontAlgn="ctr"/>
                      <a:r>
                        <a:rPr lang="en-US" sz="1400" b="1" u="none" strike="noStrike" dirty="0">
                          <a:effectLst/>
                          <a:latin typeface="Arial" panose="020B0604020202020204" pitchFamily="34" charset="0"/>
                          <a:cs typeface="Arial" panose="020B0604020202020204" pitchFamily="34" charset="0"/>
                        </a:rPr>
                        <a:t>Transfer </a:t>
                      </a:r>
                    </a:p>
                    <a:p>
                      <a:pPr algn="ctr" fontAlgn="ctr"/>
                      <a:r>
                        <a:rPr lang="en-US" sz="1400" b="1" u="none" strike="noStrike" dirty="0">
                          <a:effectLst/>
                          <a:latin typeface="Arial" panose="020B0604020202020204" pitchFamily="34" charset="0"/>
                          <a:cs typeface="Arial" panose="020B0604020202020204" pitchFamily="34" charset="0"/>
                        </a:rPr>
                        <a:t>(6)</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94213978"/>
                  </a:ext>
                </a:extLst>
              </a:tr>
              <a:tr h="398024">
                <a:tc>
                  <a:txBody>
                    <a:bodyPr/>
                    <a:lstStyle/>
                    <a:p>
                      <a:pPr algn="l" fontAlgn="b"/>
                      <a:r>
                        <a:rPr lang="en-US" sz="1600" u="none" strike="noStrike" dirty="0">
                          <a:effectLst/>
                          <a:latin typeface="Arial" panose="020B0604020202020204" pitchFamily="34" charset="0"/>
                          <a:cs typeface="Arial" panose="020B0604020202020204" pitchFamily="34" charset="0"/>
                        </a:rPr>
                        <a:t>American Indian/Alaska Native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1</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91245543"/>
                  </a:ext>
                </a:extLst>
              </a:tr>
              <a:tr h="398024">
                <a:tc>
                  <a:txBody>
                    <a:bodyPr/>
                    <a:lstStyle/>
                    <a:p>
                      <a:pPr algn="l" fontAlgn="b"/>
                      <a:r>
                        <a:rPr lang="en-US" sz="1600" u="none" strike="noStrike" dirty="0">
                          <a:effectLst/>
                          <a:latin typeface="Arial" panose="020B0604020202020204" pitchFamily="34" charset="0"/>
                          <a:cs typeface="Arial" panose="020B0604020202020204" pitchFamily="34" charset="0"/>
                        </a:rPr>
                        <a:t>Asian</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1586247866"/>
                  </a:ext>
                </a:extLst>
              </a:tr>
              <a:tr h="398024">
                <a:tc>
                  <a:txBody>
                    <a:bodyPr/>
                    <a:lstStyle/>
                    <a:p>
                      <a:pPr algn="l" fontAlgn="b"/>
                      <a:r>
                        <a:rPr lang="en-US" sz="1600" u="none" strike="noStrike" dirty="0">
                          <a:effectLst/>
                          <a:latin typeface="Arial" panose="020B0604020202020204" pitchFamily="34" charset="0"/>
                          <a:cs typeface="Arial" panose="020B0604020202020204" pitchFamily="34" charset="0"/>
                        </a:rPr>
                        <a:t>Black or African American</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b="1" u="sng" strike="noStrike" dirty="0">
                          <a:effectLst/>
                          <a:latin typeface="Arial" panose="020B0604020202020204" pitchFamily="34" charset="0"/>
                          <a:cs typeface="Arial" panose="020B0604020202020204" pitchFamily="34" charset="0"/>
                        </a:rPr>
                        <a:t>7</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6</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ctr" fontAlgn="ctr"/>
                      <a:r>
                        <a:rPr lang="en-US" sz="1600" u="none" strike="noStrike">
                          <a:effectLst/>
                          <a:latin typeface="Arial" panose="020B0604020202020204" pitchFamily="34" charset="0"/>
                          <a:cs typeface="Arial" panose="020B0604020202020204" pitchFamily="34" charset="0"/>
                        </a:rPr>
                        <a:t>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520870075"/>
                  </a:ext>
                </a:extLst>
              </a:tr>
              <a:tr h="398024">
                <a:tc>
                  <a:txBody>
                    <a:bodyPr/>
                    <a:lstStyle/>
                    <a:p>
                      <a:pPr algn="l" fontAlgn="b"/>
                      <a:r>
                        <a:rPr lang="en-US" sz="1600" u="none" strike="noStrike" dirty="0">
                          <a:effectLst/>
                          <a:latin typeface="Arial" panose="020B0604020202020204" pitchFamily="34" charset="0"/>
                          <a:cs typeface="Arial" panose="020B0604020202020204" pitchFamily="34" charset="0"/>
                        </a:rPr>
                        <a:t>Filipino</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dirty="0">
                          <a:effectLst/>
                          <a:latin typeface="Arial" panose="020B0604020202020204" pitchFamily="34" charset="0"/>
                          <a:cs typeface="Arial" panose="020B0604020202020204" pitchFamily="34" charset="0"/>
                        </a:rPr>
                        <a:t>1</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456653397"/>
                  </a:ext>
                </a:extLst>
              </a:tr>
              <a:tr h="398024">
                <a:tc>
                  <a:txBody>
                    <a:bodyPr/>
                    <a:lstStyle/>
                    <a:p>
                      <a:pPr algn="l" fontAlgn="b"/>
                      <a:r>
                        <a:rPr lang="en-US" sz="1600" u="none" strike="noStrike" dirty="0">
                          <a:effectLst/>
                          <a:latin typeface="Arial" panose="020B0604020202020204" pitchFamily="34" charset="0"/>
                          <a:cs typeface="Arial" panose="020B0604020202020204" pitchFamily="34" charset="0"/>
                        </a:rPr>
                        <a:t>Hispanic</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b="1" u="sng" strike="noStrike" dirty="0">
                          <a:effectLst/>
                          <a:latin typeface="Arial" panose="020B0604020202020204" pitchFamily="34" charset="0"/>
                          <a:cs typeface="Arial" panose="020B0604020202020204" pitchFamily="34" charset="0"/>
                        </a:rPr>
                        <a:t>5</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b="1" u="sng" strike="noStrike" dirty="0">
                          <a:effectLst/>
                          <a:latin typeface="Arial" panose="020B0604020202020204" pitchFamily="34" charset="0"/>
                          <a:cs typeface="Arial" panose="020B0604020202020204" pitchFamily="34" charset="0"/>
                        </a:rPr>
                        <a:t>3</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ctr" fontAlgn="ctr"/>
                      <a:r>
                        <a:rPr lang="en-US" sz="1600" b="1" u="sng" strike="noStrike" dirty="0">
                          <a:effectLst/>
                          <a:latin typeface="Arial" panose="020B0604020202020204" pitchFamily="34" charset="0"/>
                          <a:cs typeface="Arial" panose="020B0604020202020204" pitchFamily="34" charset="0"/>
                        </a:rPr>
                        <a:t>6</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extLst>
                  <a:ext uri="{0D108BD9-81ED-4DB2-BD59-A6C34878D82A}">
                    <a16:rowId xmlns:a16="http://schemas.microsoft.com/office/drawing/2014/main" val="795123103"/>
                  </a:ext>
                </a:extLst>
              </a:tr>
              <a:tr h="398024">
                <a:tc>
                  <a:txBody>
                    <a:bodyPr/>
                    <a:lstStyle/>
                    <a:p>
                      <a:pPr algn="l" fontAlgn="b"/>
                      <a:r>
                        <a:rPr lang="en-US" sz="1600" u="none" strike="noStrike" dirty="0">
                          <a:effectLst/>
                          <a:latin typeface="Arial" panose="020B0604020202020204" pitchFamily="34" charset="0"/>
                          <a:cs typeface="Arial" panose="020B0604020202020204" pitchFamily="34" charset="0"/>
                        </a:rPr>
                        <a:t>Multiple Values Reported</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a:effectLst/>
                          <a:latin typeface="Arial" panose="020B0604020202020204" pitchFamily="34" charset="0"/>
                          <a:cs typeface="Arial" panose="020B0604020202020204" pitchFamily="34" charset="0"/>
                        </a:rPr>
                        <a:t>2</a:t>
                      </a:r>
                      <a:endParaRPr lang="en-US" sz="1600" b="1" i="0" u="sng"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2401105295"/>
                  </a:ext>
                </a:extLst>
              </a:tr>
              <a:tr h="398024">
                <a:tc>
                  <a:txBody>
                    <a:bodyPr/>
                    <a:lstStyle/>
                    <a:p>
                      <a:pPr algn="l" fontAlgn="b"/>
                      <a:r>
                        <a:rPr lang="en-US" sz="1600" u="none" strike="noStrike">
                          <a:effectLst/>
                          <a:latin typeface="Arial" panose="020B0604020202020204" pitchFamily="34" charset="0"/>
                          <a:cs typeface="Arial" panose="020B0604020202020204" pitchFamily="34" charset="0"/>
                        </a:rPr>
                        <a:t>Pacific Islander or Hawaiian Native</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dirty="0">
                          <a:effectLst/>
                          <a:latin typeface="Arial" panose="020B0604020202020204" pitchFamily="34" charset="0"/>
                          <a:cs typeface="Arial" panose="020B0604020202020204" pitchFamily="34" charset="0"/>
                        </a:rPr>
                        <a:t>2</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dirty="0">
                          <a:effectLst/>
                          <a:latin typeface="Arial" panose="020B0604020202020204" pitchFamily="34" charset="0"/>
                          <a:cs typeface="Arial" panose="020B0604020202020204" pitchFamily="34" charset="0"/>
                        </a:rPr>
                        <a:t>2</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dirty="0">
                          <a:effectLst/>
                          <a:latin typeface="Arial" panose="020B0604020202020204" pitchFamily="34" charset="0"/>
                          <a:cs typeface="Arial" panose="020B0604020202020204" pitchFamily="34" charset="0"/>
                        </a:rPr>
                        <a:t>2</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4</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2716539946"/>
                  </a:ext>
                </a:extLst>
              </a:tr>
              <a:tr h="398024">
                <a:tc>
                  <a:txBody>
                    <a:bodyPr/>
                    <a:lstStyle/>
                    <a:p>
                      <a:pPr algn="l" fontAlgn="b"/>
                      <a:r>
                        <a:rPr lang="en-US" sz="1600" u="none" strike="noStrike">
                          <a:effectLst/>
                          <a:latin typeface="Arial" panose="020B0604020202020204" pitchFamily="34" charset="0"/>
                          <a:cs typeface="Arial" panose="020B0604020202020204" pitchFamily="34" charset="0"/>
                        </a:rPr>
                        <a:t>Two or More Races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dirty="0">
                          <a:effectLst/>
                          <a:latin typeface="Arial" panose="020B0604020202020204" pitchFamily="34" charset="0"/>
                          <a:cs typeface="Arial" panose="020B0604020202020204" pitchFamily="34" charset="0"/>
                        </a:rPr>
                        <a:t>2</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1</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dirty="0">
                          <a:effectLst/>
                          <a:latin typeface="Arial" panose="020B0604020202020204" pitchFamily="34" charset="0"/>
                          <a:cs typeface="Arial" panose="020B0604020202020204" pitchFamily="34" charset="0"/>
                        </a:rPr>
                        <a:t>2</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47725231"/>
                  </a:ext>
                </a:extLst>
              </a:tr>
              <a:tr h="398024">
                <a:tc>
                  <a:txBody>
                    <a:bodyPr/>
                    <a:lstStyle/>
                    <a:p>
                      <a:pPr algn="l" fontAlgn="b"/>
                      <a:r>
                        <a:rPr lang="en-US" sz="1600" u="none" strike="noStrike">
                          <a:effectLst/>
                          <a:latin typeface="Arial" panose="020B0604020202020204" pitchFamily="34" charset="0"/>
                          <a:cs typeface="Arial" panose="020B0604020202020204" pitchFamily="34" charset="0"/>
                        </a:rPr>
                        <a:t>Unknown/Non-Respondent</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a:effectLst/>
                          <a:latin typeface="Arial" panose="020B0604020202020204" pitchFamily="34" charset="0"/>
                          <a:cs typeface="Arial" panose="020B0604020202020204" pitchFamily="34" charset="0"/>
                        </a:rPr>
                        <a:t>3</a:t>
                      </a:r>
                      <a:endParaRPr lang="en-US" sz="1600" b="1" i="0" u="sng"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sng" strike="noStrike" dirty="0">
                          <a:effectLst/>
                          <a:latin typeface="Arial" panose="020B0604020202020204" pitchFamily="34" charset="0"/>
                          <a:cs typeface="Arial" panose="020B0604020202020204" pitchFamily="34" charset="0"/>
                        </a:rPr>
                        <a:t>2</a:t>
                      </a:r>
                      <a:endParaRPr lang="en-US" sz="1600" b="1"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1</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1759881477"/>
                  </a:ext>
                </a:extLst>
              </a:tr>
              <a:tr h="398024">
                <a:tc>
                  <a:txBody>
                    <a:bodyPr/>
                    <a:lstStyle/>
                    <a:p>
                      <a:pPr algn="l" fontAlgn="b"/>
                      <a:r>
                        <a:rPr lang="en-US" sz="1600" u="none" strike="noStrike">
                          <a:effectLst/>
                          <a:latin typeface="Arial" panose="020B0604020202020204" pitchFamily="34" charset="0"/>
                          <a:cs typeface="Arial" panose="020B0604020202020204" pitchFamily="34" charset="0"/>
                        </a:rPr>
                        <a:t>White</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a:effectLst/>
                          <a:latin typeface="Arial" panose="020B0604020202020204" pitchFamily="34" charset="0"/>
                          <a:cs typeface="Arial" panose="020B0604020202020204" pitchFamily="34" charset="0"/>
                        </a:rPr>
                        <a:t>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600" u="none" strike="noStrike" dirty="0">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476650408"/>
                  </a:ext>
                </a:extLst>
              </a:tr>
            </a:tbl>
          </a:graphicData>
        </a:graphic>
      </p:graphicFrame>
    </p:spTree>
    <p:extLst>
      <p:ext uri="{BB962C8B-B14F-4D97-AF65-F5344CB8AC3E}">
        <p14:creationId xmlns:p14="http://schemas.microsoft.com/office/powerpoint/2010/main" val="1800319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Matrix (Count of years with DI)</a:t>
            </a:r>
          </a:p>
        </p:txBody>
      </p:sp>
      <p:sp>
        <p:nvSpPr>
          <p:cNvPr id="7" name="Content Placeholder 6"/>
          <p:cNvSpPr>
            <a:spLocks noGrp="1"/>
          </p:cNvSpPr>
          <p:nvPr>
            <p:ph idx="1"/>
          </p:nvPr>
        </p:nvSpPr>
        <p:spPr>
          <a:xfrm>
            <a:off x="522890" y="6046287"/>
            <a:ext cx="10515600" cy="811713"/>
          </a:xfrm>
        </p:spPr>
        <p:txBody>
          <a:bodyPr>
            <a:normAutofit fontScale="77500" lnSpcReduction="20000"/>
          </a:bodyPr>
          <a:lstStyle/>
          <a:p>
            <a:pPr marL="0" indent="0">
              <a:buNone/>
            </a:pPr>
            <a:r>
              <a:rPr lang="en-US" sz="1500" dirty="0"/>
              <a:t>*Limited years available due to new data element</a:t>
            </a:r>
            <a:r>
              <a:rPr lang="en-US" sz="1000" dirty="0"/>
              <a:t> </a:t>
            </a:r>
          </a:p>
          <a:p>
            <a:r>
              <a:rPr lang="en-US" sz="1500" dirty="0"/>
              <a:t>Bold &amp; Underline = DI in the most recent year</a:t>
            </a:r>
          </a:p>
          <a:p>
            <a:r>
              <a:rPr lang="en-US" sz="1500" dirty="0"/>
              <a:t>Highlighted = group with most years of DI </a:t>
            </a:r>
          </a:p>
          <a:p>
            <a:pPr marL="0" indent="0">
              <a:buNone/>
            </a:pP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77589034"/>
              </p:ext>
            </p:extLst>
          </p:nvPr>
        </p:nvGraphicFramePr>
        <p:xfrm>
          <a:off x="422005" y="1203082"/>
          <a:ext cx="9459311" cy="4843205"/>
        </p:xfrm>
        <a:graphic>
          <a:graphicData uri="http://schemas.openxmlformats.org/drawingml/2006/table">
            <a:tbl>
              <a:tblPr>
                <a:tableStyleId>{69CF1AB2-1976-4502-BF36-3FF5EA218861}</a:tableStyleId>
              </a:tblPr>
              <a:tblGrid>
                <a:gridCol w="2726441">
                  <a:extLst>
                    <a:ext uri="{9D8B030D-6E8A-4147-A177-3AD203B41FA5}">
                      <a16:colId xmlns:a16="http://schemas.microsoft.com/office/drawing/2014/main" val="1232358185"/>
                    </a:ext>
                  </a:extLst>
                </a:gridCol>
                <a:gridCol w="1346574">
                  <a:extLst>
                    <a:ext uri="{9D8B030D-6E8A-4147-A177-3AD203B41FA5}">
                      <a16:colId xmlns:a16="http://schemas.microsoft.com/office/drawing/2014/main" val="198101469"/>
                    </a:ext>
                  </a:extLst>
                </a:gridCol>
                <a:gridCol w="1346574">
                  <a:extLst>
                    <a:ext uri="{9D8B030D-6E8A-4147-A177-3AD203B41FA5}">
                      <a16:colId xmlns:a16="http://schemas.microsoft.com/office/drawing/2014/main" val="4227414432"/>
                    </a:ext>
                  </a:extLst>
                </a:gridCol>
                <a:gridCol w="1346574">
                  <a:extLst>
                    <a:ext uri="{9D8B030D-6E8A-4147-A177-3AD203B41FA5}">
                      <a16:colId xmlns:a16="http://schemas.microsoft.com/office/drawing/2014/main" val="832714060"/>
                    </a:ext>
                  </a:extLst>
                </a:gridCol>
                <a:gridCol w="1346574">
                  <a:extLst>
                    <a:ext uri="{9D8B030D-6E8A-4147-A177-3AD203B41FA5}">
                      <a16:colId xmlns:a16="http://schemas.microsoft.com/office/drawing/2014/main" val="462474637"/>
                    </a:ext>
                  </a:extLst>
                </a:gridCol>
                <a:gridCol w="1346574">
                  <a:extLst>
                    <a:ext uri="{9D8B030D-6E8A-4147-A177-3AD203B41FA5}">
                      <a16:colId xmlns:a16="http://schemas.microsoft.com/office/drawing/2014/main" val="2917777301"/>
                    </a:ext>
                  </a:extLst>
                </a:gridCol>
              </a:tblGrid>
              <a:tr h="791429">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ctr"/>
                      <a:r>
                        <a:rPr lang="en-US" sz="1400" u="none" strike="noStrike" dirty="0">
                          <a:effectLst/>
                          <a:latin typeface="Arial" panose="020B0604020202020204" pitchFamily="34" charset="0"/>
                          <a:cs typeface="Arial" panose="020B0604020202020204" pitchFamily="34" charset="0"/>
                        </a:rPr>
                        <a:t>#1</a:t>
                      </a:r>
                    </a:p>
                    <a:p>
                      <a:pPr algn="ctr" fontAlgn="ctr"/>
                      <a:r>
                        <a:rPr lang="en-US" sz="1400" u="none" strike="noStrike" dirty="0">
                          <a:effectLst/>
                          <a:latin typeface="Arial" panose="020B0604020202020204" pitchFamily="34" charset="0"/>
                          <a:cs typeface="Arial" panose="020B0604020202020204" pitchFamily="34" charset="0"/>
                        </a:rPr>
                        <a:t>Successful Enrollment </a:t>
                      </a:r>
                    </a:p>
                    <a:p>
                      <a:pPr algn="ctr" fontAlgn="ctr"/>
                      <a:r>
                        <a:rPr lang="en-US" sz="1400" u="none" strike="noStrike" dirty="0">
                          <a:effectLst/>
                          <a:latin typeface="Arial" panose="020B0604020202020204" pitchFamily="34" charset="0"/>
                          <a:cs typeface="Arial" panose="020B0604020202020204" pitchFamily="34" charset="0"/>
                        </a:rPr>
                        <a:t>(7)</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ctr"/>
                      <a:r>
                        <a:rPr lang="en-US" sz="1400" u="none" strike="noStrike" dirty="0">
                          <a:effectLst/>
                          <a:latin typeface="Arial" panose="020B0604020202020204" pitchFamily="34" charset="0"/>
                          <a:cs typeface="Arial" panose="020B0604020202020204" pitchFamily="34" charset="0"/>
                        </a:rPr>
                        <a:t>#2</a:t>
                      </a:r>
                    </a:p>
                    <a:p>
                      <a:pPr algn="ctr" fontAlgn="ctr"/>
                      <a:r>
                        <a:rPr lang="en-US" sz="1400" u="none" strike="noStrike" dirty="0">
                          <a:effectLst/>
                          <a:latin typeface="Arial" panose="020B0604020202020204" pitchFamily="34" charset="0"/>
                          <a:cs typeface="Arial" panose="020B0604020202020204" pitchFamily="34" charset="0"/>
                        </a:rPr>
                        <a:t>Completion English/Math </a:t>
                      </a:r>
                    </a:p>
                    <a:p>
                      <a:pPr algn="ctr" fontAlgn="ctr"/>
                      <a:r>
                        <a:rPr lang="en-US" sz="1400" u="none" strike="noStrike" dirty="0">
                          <a:effectLst/>
                          <a:latin typeface="Arial" panose="020B0604020202020204" pitchFamily="34" charset="0"/>
                          <a:cs typeface="Arial" panose="020B0604020202020204" pitchFamily="34" charset="0"/>
                        </a:rPr>
                        <a:t>(10)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ctr"/>
                      <a:r>
                        <a:rPr lang="en-US" sz="1400" u="none" strike="noStrike" dirty="0">
                          <a:effectLst/>
                          <a:latin typeface="Arial" panose="020B0604020202020204" pitchFamily="34" charset="0"/>
                          <a:cs typeface="Arial" panose="020B0604020202020204" pitchFamily="34" charset="0"/>
                        </a:rPr>
                        <a:t>#3</a:t>
                      </a:r>
                    </a:p>
                    <a:p>
                      <a:pPr algn="ctr" fontAlgn="ctr"/>
                      <a:r>
                        <a:rPr lang="en-US" sz="1400" u="none" strike="noStrike" dirty="0">
                          <a:effectLst/>
                          <a:latin typeface="Arial" panose="020B0604020202020204" pitchFamily="34" charset="0"/>
                          <a:cs typeface="Arial" panose="020B0604020202020204" pitchFamily="34" charset="0"/>
                        </a:rPr>
                        <a:t>Persist </a:t>
                      </a:r>
                    </a:p>
                    <a:p>
                      <a:pPr algn="ctr" fontAlgn="ctr"/>
                      <a:r>
                        <a:rPr lang="en-US" sz="1400" u="none" strike="noStrike" dirty="0">
                          <a:effectLst/>
                          <a:latin typeface="Arial" panose="020B0604020202020204" pitchFamily="34" charset="0"/>
                          <a:cs typeface="Arial" panose="020B0604020202020204" pitchFamily="34" charset="0"/>
                        </a:rPr>
                        <a:t>(9)</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ctr"/>
                      <a:r>
                        <a:rPr lang="en-US" sz="1400" u="none" strike="noStrike" dirty="0">
                          <a:effectLst/>
                          <a:latin typeface="Arial" panose="020B0604020202020204" pitchFamily="34" charset="0"/>
                          <a:cs typeface="Arial" panose="020B0604020202020204" pitchFamily="34" charset="0"/>
                        </a:rPr>
                        <a:t>#4</a:t>
                      </a:r>
                    </a:p>
                    <a:p>
                      <a:pPr algn="ctr" fontAlgn="ctr"/>
                      <a:r>
                        <a:rPr lang="en-US" sz="1400" u="none" strike="noStrike" dirty="0">
                          <a:effectLst/>
                          <a:latin typeface="Arial" panose="020B0604020202020204" pitchFamily="34" charset="0"/>
                          <a:cs typeface="Arial" panose="020B0604020202020204" pitchFamily="34" charset="0"/>
                        </a:rPr>
                        <a:t>Vision Completion</a:t>
                      </a:r>
                    </a:p>
                    <a:p>
                      <a:pPr algn="ctr" fontAlgn="ctr"/>
                      <a:r>
                        <a:rPr lang="en-US" sz="1400" u="none" strike="noStrike" dirty="0">
                          <a:effectLst/>
                          <a:latin typeface="Arial" panose="020B0604020202020204" pitchFamily="34" charset="0"/>
                          <a:cs typeface="Arial" panose="020B0604020202020204" pitchFamily="34" charset="0"/>
                        </a:rPr>
                        <a:t> (7)</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tc>
                  <a:txBody>
                    <a:bodyPr/>
                    <a:lstStyle/>
                    <a:p>
                      <a:pPr algn="ctr" fontAlgn="ctr"/>
                      <a:r>
                        <a:rPr lang="en-US" sz="1400" u="none" strike="noStrike" dirty="0">
                          <a:effectLst/>
                          <a:latin typeface="Arial" panose="020B0604020202020204" pitchFamily="34" charset="0"/>
                          <a:cs typeface="Arial" panose="020B0604020202020204" pitchFamily="34" charset="0"/>
                        </a:rPr>
                        <a:t>#5</a:t>
                      </a:r>
                    </a:p>
                    <a:p>
                      <a:pPr algn="ctr" fontAlgn="ctr"/>
                      <a:r>
                        <a:rPr lang="en-US" sz="1400" u="none" strike="noStrike" dirty="0">
                          <a:effectLst/>
                          <a:latin typeface="Arial" panose="020B0604020202020204" pitchFamily="34" charset="0"/>
                          <a:cs typeface="Arial" panose="020B0604020202020204" pitchFamily="34" charset="0"/>
                        </a:rPr>
                        <a:t>Transfer </a:t>
                      </a:r>
                    </a:p>
                    <a:p>
                      <a:pPr algn="ctr" fontAlgn="ctr"/>
                      <a:r>
                        <a:rPr lang="en-US" sz="1400" u="none" strike="noStrike" dirty="0">
                          <a:effectLst/>
                          <a:latin typeface="Arial" panose="020B0604020202020204" pitchFamily="34" charset="0"/>
                          <a:cs typeface="Arial" panose="020B0604020202020204" pitchFamily="34" charset="0"/>
                        </a:rPr>
                        <a:t>(6)</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94213978"/>
                  </a:ext>
                </a:extLst>
              </a:tr>
              <a:tr h="361840">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Female</a:t>
                      </a:r>
                    </a:p>
                  </a:txBody>
                  <a:tcPr marL="9525" marR="9525" marT="9525" marB="0" anchor="b">
                    <a:solidFill>
                      <a:schemeClr val="bg1"/>
                    </a:solidFill>
                  </a:tcPr>
                </a:tc>
                <a:tc>
                  <a:txBody>
                    <a:bodyPr/>
                    <a:lstStyle/>
                    <a:p>
                      <a:pPr algn="ctr" fontAlgn="ctr"/>
                      <a:r>
                        <a:rPr lang="en-US" sz="1600" b="1" i="0" u="sng" strike="noStrike" dirty="0">
                          <a:solidFill>
                            <a:srgbClr val="000000"/>
                          </a:solidFill>
                          <a:effectLst/>
                          <a:highlight>
                            <a:srgbClr val="FFFF00"/>
                          </a:highlight>
                          <a:latin typeface="Arial" panose="020B0604020202020204" pitchFamily="34" charset="0"/>
                          <a:cs typeface="Arial" panose="020B0604020202020204" pitchFamily="34" charset="0"/>
                        </a:rPr>
                        <a:t>4</a:t>
                      </a:r>
                    </a:p>
                  </a:txBody>
                  <a:tcPr marL="9525" marR="9525" marT="9525" marB="0" anchor="ctr">
                    <a:solidFill>
                      <a:srgbClr val="FFFF00"/>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bg1"/>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extLst>
                  <a:ext uri="{0D108BD9-81ED-4DB2-BD59-A6C34878D82A}">
                    <a16:rowId xmlns:a16="http://schemas.microsoft.com/office/drawing/2014/main" val="391245543"/>
                  </a:ext>
                </a:extLst>
              </a:tr>
              <a:tr h="361840">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Male</a:t>
                      </a:r>
                    </a:p>
                  </a:txBody>
                  <a:tcPr marL="9525" marR="9525" marT="9525" marB="0" anchor="b">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bg1"/>
                    </a:solidFill>
                  </a:tcPr>
                </a:tc>
                <a:tc>
                  <a:txBody>
                    <a:bodyPr/>
                    <a:lstStyle/>
                    <a:p>
                      <a:pPr algn="ctr" fontAlgn="ctr"/>
                      <a:r>
                        <a:rPr lang="en-US" sz="1600" b="1" i="0" u="sng"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solidFill>
                      <a:schemeClr val="bg1"/>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ctr">
                    <a:solidFill>
                      <a:srgbClr val="FFFF00"/>
                    </a:solidFill>
                  </a:tcPr>
                </a:tc>
                <a:tc>
                  <a:txBody>
                    <a:bodyPr/>
                    <a:lstStyle/>
                    <a:p>
                      <a:pPr algn="ctr" fontAlgn="ctr"/>
                      <a:r>
                        <a:rPr lang="en-US" sz="1600" b="1" i="0" u="sng" strike="noStrike">
                          <a:solidFill>
                            <a:srgbClr val="000000"/>
                          </a:solidFill>
                          <a:effectLst/>
                          <a:latin typeface="Arial" panose="020B0604020202020204" pitchFamily="34" charset="0"/>
                          <a:cs typeface="Arial" panose="020B0604020202020204" pitchFamily="34" charset="0"/>
                        </a:rPr>
                        <a:t>3</a:t>
                      </a:r>
                    </a:p>
                  </a:txBody>
                  <a:tcPr marL="9525" marR="9525" marT="9525" marB="0" anchor="ctr">
                    <a:solidFill>
                      <a:srgbClr val="FFFF00"/>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solidFill>
                      <a:srgbClr val="FFFF00"/>
                    </a:solidFill>
                  </a:tcPr>
                </a:tc>
                <a:extLst>
                  <a:ext uri="{0D108BD9-81ED-4DB2-BD59-A6C34878D82A}">
                    <a16:rowId xmlns:a16="http://schemas.microsoft.com/office/drawing/2014/main" val="1586247866"/>
                  </a:ext>
                </a:extLst>
              </a:tr>
              <a:tr h="361840">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Multiple Values Reported</a:t>
                      </a:r>
                    </a:p>
                  </a:txBody>
                  <a:tcPr marL="9525" marR="9525" marT="9525" marB="0" anchor="b">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tc>
                  <a:txBody>
                    <a:bodyPr/>
                    <a:lstStyle/>
                    <a:p>
                      <a:pPr algn="l"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ctr" fontAlgn="ct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3520870075"/>
                  </a:ext>
                </a:extLst>
              </a:tr>
              <a:tr h="361840">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Non-Binary</a:t>
                      </a:r>
                    </a:p>
                  </a:txBody>
                  <a:tcPr marL="9525" marR="9525" marT="9525" marB="0" anchor="b">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tc>
                  <a:txBody>
                    <a:bodyPr/>
                    <a:lstStyle/>
                    <a:p>
                      <a:pPr algn="ctr" fontAlgn="ctr"/>
                      <a:r>
                        <a:rPr lang="en-US" sz="1600" b="1" i="0" u="sng"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tc>
                  <a:txBody>
                    <a:bodyPr/>
                    <a:lstStyle/>
                    <a:p>
                      <a:pPr algn="ctr" fontAlgn="ct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tc>
                  <a:txBody>
                    <a:bodyPr/>
                    <a:lstStyle/>
                    <a:p>
                      <a:pPr algn="ctr" fontAlgn="ct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3456653397"/>
                  </a:ext>
                </a:extLst>
              </a:tr>
              <a:tr h="361840">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Unknown/Non-Respondent</a:t>
                      </a:r>
                    </a:p>
                  </a:txBody>
                  <a:tcPr marL="9525" marR="9525" marT="9525" marB="0" anchor="b">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bg1"/>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bg1"/>
                    </a:solidFill>
                  </a:tcPr>
                </a:tc>
                <a:extLst>
                  <a:ext uri="{0D108BD9-81ED-4DB2-BD59-A6C34878D82A}">
                    <a16:rowId xmlns:a16="http://schemas.microsoft.com/office/drawing/2014/main" val="795123103"/>
                  </a:ext>
                </a:extLst>
              </a:tr>
              <a:tr h="361840">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First Generation</a:t>
                      </a:r>
                    </a:p>
                  </a:txBody>
                  <a:tcPr marL="9525" marR="9525" marT="9525" marB="0" anchor="b">
                    <a:solidFill>
                      <a:schemeClr val="accent4">
                        <a:lumMod val="20000"/>
                        <a:lumOff val="80000"/>
                        <a:alpha val="47059"/>
                      </a:schemeClr>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solidFill>
                      <a:schemeClr val="accent4">
                        <a:lumMod val="20000"/>
                        <a:lumOff val="80000"/>
                        <a:alpha val="47059"/>
                      </a:schemeClr>
                    </a:solidFill>
                  </a:tcPr>
                </a:tc>
                <a:tc>
                  <a:txBody>
                    <a:bodyPr/>
                    <a:lstStyle/>
                    <a:p>
                      <a:pPr algn="ctr" fontAlgn="ctr"/>
                      <a:r>
                        <a:rPr lang="en-US" sz="1600" b="1" i="0" u="sng" strike="noStrike" dirty="0">
                          <a:solidFill>
                            <a:srgbClr val="000000"/>
                          </a:solidFill>
                          <a:effectLst/>
                          <a:highlight>
                            <a:srgbClr val="FFFF00"/>
                          </a:highlight>
                          <a:latin typeface="Arial" panose="020B0604020202020204" pitchFamily="34" charset="0"/>
                          <a:cs typeface="Arial" panose="020B0604020202020204" pitchFamily="34" charset="0"/>
                        </a:rPr>
                        <a:t>7</a:t>
                      </a:r>
                    </a:p>
                  </a:txBody>
                  <a:tcPr marL="9525" marR="9525" marT="9525" marB="0" anchor="ctr">
                    <a:solidFill>
                      <a:srgbClr val="FFFF00">
                        <a:alpha val="47059"/>
                      </a:srgbClr>
                    </a:solidFill>
                  </a:tcPr>
                </a:tc>
                <a:tc>
                  <a:txBody>
                    <a:bodyPr/>
                    <a:lstStyle/>
                    <a:p>
                      <a:pPr algn="ctr" fontAlgn="ctr"/>
                      <a:r>
                        <a:rPr lang="en-US" sz="1600" b="1" i="0" u="sng" strike="noStrike" dirty="0">
                          <a:solidFill>
                            <a:srgbClr val="000000"/>
                          </a:solidFill>
                          <a:effectLst/>
                          <a:highlight>
                            <a:srgbClr val="FFFF00"/>
                          </a:highlight>
                          <a:latin typeface="Arial" panose="020B0604020202020204" pitchFamily="34" charset="0"/>
                          <a:cs typeface="Arial" panose="020B0604020202020204" pitchFamily="34" charset="0"/>
                        </a:rPr>
                        <a:t>6</a:t>
                      </a:r>
                    </a:p>
                  </a:txBody>
                  <a:tcPr marL="9525" marR="9525" marT="9525" marB="0" anchor="ctr">
                    <a:solidFill>
                      <a:srgbClr val="FFFF00">
                        <a:alpha val="47059"/>
                      </a:srgbClr>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solidFill>
                      <a:schemeClr val="accent4">
                        <a:lumMod val="20000"/>
                        <a:lumOff val="80000"/>
                        <a:alpha val="47059"/>
                      </a:schemeClr>
                    </a:solidFill>
                  </a:tcPr>
                </a:tc>
                <a:tc>
                  <a:txBody>
                    <a:bodyPr/>
                    <a:lstStyle/>
                    <a:p>
                      <a:pPr algn="ctr" fontAlgn="ctr"/>
                      <a:r>
                        <a:rPr lang="en-US" sz="1600" b="1" i="0" u="sng"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solidFill>
                      <a:srgbClr val="FFFF00">
                        <a:alpha val="47059"/>
                      </a:srgbClr>
                    </a:solidFill>
                  </a:tcPr>
                </a:tc>
                <a:extLst>
                  <a:ext uri="{0D108BD9-81ED-4DB2-BD59-A6C34878D82A}">
                    <a16:rowId xmlns:a16="http://schemas.microsoft.com/office/drawing/2014/main" val="2401105295"/>
                  </a:ext>
                </a:extLst>
              </a:tr>
              <a:tr h="361840">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DSPS</a:t>
                      </a:r>
                    </a:p>
                  </a:txBody>
                  <a:tcPr marL="9525" marR="9525" marT="9525" marB="0" anchor="b">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solidFill>
                      <a:schemeClr val="accent4">
                        <a:lumMod val="20000"/>
                        <a:lumOff val="80000"/>
                        <a:alpha val="47059"/>
                      </a:schemeClr>
                    </a:solidFill>
                  </a:tcPr>
                </a:tc>
                <a:extLst>
                  <a:ext uri="{0D108BD9-81ED-4DB2-BD59-A6C34878D82A}">
                    <a16:rowId xmlns:a16="http://schemas.microsoft.com/office/drawing/2014/main" val="2716539946"/>
                  </a:ext>
                </a:extLst>
              </a:tr>
              <a:tr h="361840">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Foster Youth</a:t>
                      </a:r>
                    </a:p>
                  </a:txBody>
                  <a:tcPr marL="9525" marR="9525" marT="9525" marB="0" anchor="b">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accent4">
                        <a:lumMod val="20000"/>
                        <a:lumOff val="80000"/>
                        <a:alpha val="47059"/>
                      </a:schemeClr>
                    </a:solidFill>
                  </a:tcPr>
                </a:tc>
                <a:tc>
                  <a:txBody>
                    <a:bodyPr/>
                    <a:lstStyle/>
                    <a:p>
                      <a:pPr algn="ctr" fontAlgn="ctr"/>
                      <a:r>
                        <a:rPr lang="en-US" sz="1600" b="1" i="0" u="sng"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solidFill>
                      <a:srgbClr val="FFFF00">
                        <a:alpha val="47059"/>
                      </a:srgbClr>
                    </a:solidFill>
                  </a:tcPr>
                </a:tc>
                <a:tc>
                  <a:txBody>
                    <a:bodyPr/>
                    <a:lstStyle/>
                    <a:p>
                      <a:pPr algn="ctr" fontAlgn="ctr"/>
                      <a:r>
                        <a:rPr lang="en-US" sz="1600" b="1" i="0" u="sng"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solidFill>
                      <a:schemeClr val="accent4">
                        <a:lumMod val="20000"/>
                        <a:lumOff val="80000"/>
                        <a:alpha val="47059"/>
                      </a:schemeClr>
                    </a:solidFill>
                  </a:tcPr>
                </a:tc>
                <a:extLst>
                  <a:ext uri="{0D108BD9-81ED-4DB2-BD59-A6C34878D82A}">
                    <a16:rowId xmlns:a16="http://schemas.microsoft.com/office/drawing/2014/main" val="347725231"/>
                  </a:ext>
                </a:extLst>
              </a:tr>
              <a:tr h="361840">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Veteran</a:t>
                      </a:r>
                    </a:p>
                  </a:txBody>
                  <a:tcPr marL="9525" marR="9525" marT="9525" marB="0" anchor="b">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accent4">
                        <a:lumMod val="20000"/>
                        <a:lumOff val="80000"/>
                        <a:alpha val="47059"/>
                      </a:schemeClr>
                    </a:solidFill>
                  </a:tcPr>
                </a:tc>
                <a:extLst>
                  <a:ext uri="{0D108BD9-81ED-4DB2-BD59-A6C34878D82A}">
                    <a16:rowId xmlns:a16="http://schemas.microsoft.com/office/drawing/2014/main" val="1759881477"/>
                  </a:ext>
                </a:extLst>
              </a:tr>
              <a:tr h="361840">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LGBT*</a:t>
                      </a:r>
                    </a:p>
                  </a:txBody>
                  <a:tcPr marL="9525" marR="9525" marT="9525" marB="0" anchor="b">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solidFill>
                      <a:schemeClr val="accent4">
                        <a:lumMod val="20000"/>
                        <a:lumOff val="80000"/>
                        <a:alpha val="47059"/>
                      </a:schemeClr>
                    </a:solidFill>
                  </a:tcPr>
                </a:tc>
                <a:tc>
                  <a:txBody>
                    <a:bodyPr/>
                    <a:lstStyle/>
                    <a:p>
                      <a:pPr algn="ctr" fontAlgn="ctr"/>
                      <a:r>
                        <a:rPr lang="en-US" sz="1600" b="1" i="0" u="sng"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accent4">
                        <a:lumMod val="20000"/>
                        <a:lumOff val="80000"/>
                        <a:alpha val="47059"/>
                      </a:schemeClr>
                    </a:solidFill>
                  </a:tcPr>
                </a:tc>
                <a:tc>
                  <a:txBody>
                    <a:bodyPr/>
                    <a:lstStyle/>
                    <a:p>
                      <a:pPr algn="ctr" fontAlgn="ctr"/>
                      <a:r>
                        <a:rPr lang="en-US" sz="1600" b="1" i="0" u="sng"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accent4">
                        <a:lumMod val="20000"/>
                        <a:lumOff val="80000"/>
                        <a:alpha val="47059"/>
                      </a:schemeClr>
                    </a:solidFill>
                  </a:tcPr>
                </a:tc>
                <a:extLst>
                  <a:ext uri="{0D108BD9-81ED-4DB2-BD59-A6C34878D82A}">
                    <a16:rowId xmlns:a16="http://schemas.microsoft.com/office/drawing/2014/main" val="3476650408"/>
                  </a:ext>
                </a:extLst>
              </a:tr>
              <a:tr h="361840">
                <a:tc>
                  <a:txBody>
                    <a:bodyPr/>
                    <a:lstStyle/>
                    <a:p>
                      <a:pPr algn="l" fontAlgn="b"/>
                      <a:r>
                        <a:rPr lang="en-US" sz="1600" b="0" i="0" u="none" strike="noStrike">
                          <a:solidFill>
                            <a:srgbClr val="000000"/>
                          </a:solidFill>
                          <a:effectLst/>
                          <a:latin typeface="Arial" panose="020B0604020202020204" pitchFamily="34" charset="0"/>
                          <a:cs typeface="Arial" panose="020B0604020202020204" pitchFamily="34" charset="0"/>
                        </a:rPr>
                        <a:t>Perkins</a:t>
                      </a:r>
                    </a:p>
                  </a:txBody>
                  <a:tcPr marL="9525" marR="9525" marT="9525" marB="0" anchor="b">
                    <a:solidFill>
                      <a:schemeClr val="accent4">
                        <a:lumMod val="20000"/>
                        <a:lumOff val="80000"/>
                        <a:alpha val="47059"/>
                      </a:schemeClr>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accent4">
                        <a:lumMod val="20000"/>
                        <a:lumOff val="80000"/>
                        <a:alpha val="47059"/>
                      </a:schemeClr>
                    </a:solidFill>
                  </a:tcPr>
                </a:tc>
                <a:tc>
                  <a:txBody>
                    <a:bodyPr/>
                    <a:lstStyle/>
                    <a:p>
                      <a:pPr algn="ct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solidFill>
                      <a:schemeClr val="accent4">
                        <a:lumMod val="20000"/>
                        <a:lumOff val="80000"/>
                        <a:alpha val="47059"/>
                      </a:schemeClr>
                    </a:solidFill>
                  </a:tcPr>
                </a:tc>
                <a:tc>
                  <a:txBody>
                    <a:bodyPr/>
                    <a:lstStyle/>
                    <a:p>
                      <a:pPr algn="ctr" fontAlgn="ctr"/>
                      <a:r>
                        <a:rPr lang="en-US" sz="1600" b="1" i="0" u="sng"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ctr">
                    <a:solidFill>
                      <a:schemeClr val="accent4">
                        <a:lumMod val="20000"/>
                        <a:lumOff val="80000"/>
                        <a:alpha val="47059"/>
                      </a:schemeClr>
                    </a:solidFill>
                  </a:tcPr>
                </a:tc>
                <a:extLst>
                  <a:ext uri="{0D108BD9-81ED-4DB2-BD59-A6C34878D82A}">
                    <a16:rowId xmlns:a16="http://schemas.microsoft.com/office/drawing/2014/main" val="2819987101"/>
                  </a:ext>
                </a:extLst>
              </a:tr>
            </a:tbl>
          </a:graphicData>
        </a:graphic>
      </p:graphicFrame>
    </p:spTree>
    <p:extLst>
      <p:ext uri="{BB962C8B-B14F-4D97-AF65-F5344CB8AC3E}">
        <p14:creationId xmlns:p14="http://schemas.microsoft.com/office/powerpoint/2010/main" val="49346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C43695-BB4F-5B1F-4F50-37C7294A4178}"/>
              </a:ext>
            </a:extLst>
          </p:cNvPr>
          <p:cNvSpPr>
            <a:spLocks noGrp="1"/>
          </p:cNvSpPr>
          <p:nvPr>
            <p:ph type="body" idx="1"/>
          </p:nvPr>
        </p:nvSpPr>
        <p:spPr>
          <a:xfrm>
            <a:off x="1303867" y="1712637"/>
            <a:ext cx="8356599" cy="4682067"/>
          </a:xfrm>
        </p:spPr>
        <p:txBody>
          <a:bodyPr/>
          <a:lstStyle/>
          <a:p>
            <a:pPr marL="304793" indent="0"/>
            <a:r>
              <a:rPr lang="en-US" sz="1800" b="1" dirty="0"/>
              <a:t>The 2025-2028 Student Equity Plan template requires colleges to deploy the following strategies to close equity gaps:</a:t>
            </a:r>
          </a:p>
          <a:p>
            <a:pPr marL="761993" indent="-457200">
              <a:buAutoNum type="arabicPeriod"/>
            </a:pPr>
            <a:r>
              <a:rPr lang="en-US" sz="1800" dirty="0"/>
              <a:t>Leverage student voice to advance institutional equity goals</a:t>
            </a:r>
          </a:p>
          <a:p>
            <a:pPr marL="761993" indent="-457200">
              <a:buAutoNum type="arabicPeriod"/>
            </a:pPr>
            <a:r>
              <a:rPr lang="en-US" sz="1800" dirty="0"/>
              <a:t>Include strategies that are race-conscious </a:t>
            </a:r>
          </a:p>
          <a:p>
            <a:pPr marL="761993" indent="-457200">
              <a:buAutoNum type="arabicPeriod"/>
            </a:pPr>
            <a:r>
              <a:rPr lang="en-US" sz="1800" dirty="0"/>
              <a:t>Develop an evaluation plan supporting continuous improvement</a:t>
            </a:r>
          </a:p>
          <a:p>
            <a:pPr marL="761993" indent="-457200">
              <a:buAutoNum type="arabicPeriod"/>
            </a:pPr>
            <a:endParaRPr lang="en-US" sz="1800" dirty="0"/>
          </a:p>
          <a:p>
            <a:pPr marL="304793" indent="0"/>
            <a:r>
              <a:rPr lang="en-US" sz="1800" b="1" dirty="0"/>
              <a:t>The SEP Template includes the following required components: </a:t>
            </a:r>
          </a:p>
          <a:p>
            <a:pPr marL="647693" indent="-342900">
              <a:buFont typeface="Wingdings" panose="05000000000000000000" pitchFamily="2" charset="2"/>
              <a:buChar char="q"/>
            </a:pPr>
            <a:r>
              <a:rPr lang="en-US" sz="1800" dirty="0"/>
              <a:t>2022-2025 Plan Reflection</a:t>
            </a:r>
          </a:p>
          <a:p>
            <a:pPr marL="647693" indent="-342900">
              <a:buFont typeface="Wingdings" panose="05000000000000000000" pitchFamily="2" charset="2"/>
              <a:buChar char="q"/>
            </a:pPr>
            <a:r>
              <a:rPr lang="en-US" sz="1800" dirty="0"/>
              <a:t>Executive Summary</a:t>
            </a:r>
          </a:p>
          <a:p>
            <a:pPr marL="647693" indent="-342900">
              <a:buFont typeface="Wingdings" panose="05000000000000000000" pitchFamily="2" charset="2"/>
              <a:buChar char="q"/>
            </a:pPr>
            <a:r>
              <a:rPr lang="en-US" sz="1800" dirty="0"/>
              <a:t>Disproportionate Impacted Students by Metric</a:t>
            </a:r>
          </a:p>
          <a:p>
            <a:pPr marL="647693" indent="-342900">
              <a:buFont typeface="Wingdings" panose="05000000000000000000" pitchFamily="2" charset="2"/>
              <a:buChar char="q"/>
            </a:pPr>
            <a:r>
              <a:rPr lang="en-US" sz="1800" dirty="0"/>
              <a:t>Intensive Focus</a:t>
            </a:r>
          </a:p>
          <a:p>
            <a:pPr marL="647693" indent="-342900">
              <a:buFont typeface="Wingdings" panose="05000000000000000000" pitchFamily="2" charset="2"/>
              <a:buChar char="q"/>
            </a:pPr>
            <a:r>
              <a:rPr lang="en-US" sz="1800" dirty="0"/>
              <a:t>Student Education Plans</a:t>
            </a:r>
          </a:p>
          <a:p>
            <a:pPr marL="647693" indent="-342900">
              <a:buFont typeface="Wingdings" panose="05000000000000000000" pitchFamily="2" charset="2"/>
              <a:buChar char="q"/>
            </a:pPr>
            <a:r>
              <a:rPr lang="en-US" sz="1800" dirty="0"/>
              <a:t>Vision 2030 Equity Alignment &amp; Coordination</a:t>
            </a:r>
          </a:p>
          <a:p>
            <a:pPr marL="647693" indent="-342900">
              <a:buFont typeface="Wingdings" panose="05000000000000000000" pitchFamily="2" charset="2"/>
              <a:buChar char="q"/>
            </a:pPr>
            <a:r>
              <a:rPr lang="en-US" sz="1800" dirty="0"/>
              <a:t>Due November 30, 2025</a:t>
            </a:r>
          </a:p>
          <a:p>
            <a:pPr marL="647693" indent="-342900">
              <a:buFont typeface="Wingdings" panose="05000000000000000000" pitchFamily="2" charset="2"/>
              <a:buChar char="q"/>
            </a:pPr>
            <a:endParaRPr lang="en-US" dirty="0"/>
          </a:p>
        </p:txBody>
      </p:sp>
      <p:sp>
        <p:nvSpPr>
          <p:cNvPr id="3" name="Title 2">
            <a:extLst>
              <a:ext uri="{FF2B5EF4-FFF2-40B4-BE49-F238E27FC236}">
                <a16:creationId xmlns:a16="http://schemas.microsoft.com/office/drawing/2014/main" id="{9AE3C213-6EC8-17E2-85EF-3DD8DB69819F}"/>
              </a:ext>
            </a:extLst>
          </p:cNvPr>
          <p:cNvSpPr>
            <a:spLocks noGrp="1"/>
          </p:cNvSpPr>
          <p:nvPr>
            <p:ph type="title"/>
          </p:nvPr>
        </p:nvSpPr>
        <p:spPr>
          <a:xfrm>
            <a:off x="2030940" y="463296"/>
            <a:ext cx="6596000" cy="780400"/>
          </a:xfrm>
        </p:spPr>
        <p:txBody>
          <a:bodyPr/>
          <a:lstStyle/>
          <a:p>
            <a:r>
              <a:rPr lang="en-US" dirty="0"/>
              <a:t>Student Equity Plan </a:t>
            </a:r>
            <a:br>
              <a:rPr lang="en-US" dirty="0"/>
            </a:br>
            <a:r>
              <a:rPr lang="en-US" dirty="0"/>
              <a:t>Overview &amp; Components</a:t>
            </a:r>
          </a:p>
        </p:txBody>
      </p:sp>
    </p:spTree>
    <p:extLst>
      <p:ext uri="{BB962C8B-B14F-4D97-AF65-F5344CB8AC3E}">
        <p14:creationId xmlns:p14="http://schemas.microsoft.com/office/powerpoint/2010/main" val="1154911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730313"/>
          </a:xfrm>
        </p:spPr>
        <p:txBody>
          <a:bodyPr>
            <a:normAutofit/>
          </a:bodyPr>
          <a:lstStyle/>
          <a:p>
            <a:r>
              <a:rPr lang="en-US" dirty="0"/>
              <a:t>Takeaways</a:t>
            </a:r>
          </a:p>
        </p:txBody>
      </p:sp>
      <p:sp>
        <p:nvSpPr>
          <p:cNvPr id="10" name="TextBox 9">
            <a:extLst>
              <a:ext uri="{FF2B5EF4-FFF2-40B4-BE49-F238E27FC236}">
                <a16:creationId xmlns:a16="http://schemas.microsoft.com/office/drawing/2014/main" id="{B5A80260-F4D0-C7E3-07FB-AC295743B516}"/>
              </a:ext>
            </a:extLst>
          </p:cNvPr>
          <p:cNvSpPr txBox="1"/>
          <p:nvPr/>
        </p:nvSpPr>
        <p:spPr>
          <a:xfrm>
            <a:off x="677334" y="1249378"/>
            <a:ext cx="7950618" cy="400110"/>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Primary groups identified as DI in the greatest number of years</a:t>
            </a:r>
          </a:p>
        </p:txBody>
      </p:sp>
      <p:graphicFrame>
        <p:nvGraphicFramePr>
          <p:cNvPr id="6" name="Table 5">
            <a:extLst>
              <a:ext uri="{FF2B5EF4-FFF2-40B4-BE49-F238E27FC236}">
                <a16:creationId xmlns:a16="http://schemas.microsoft.com/office/drawing/2014/main" id="{F220745B-BDB0-ADEB-A8BE-E0CB66A9B9D3}"/>
              </a:ext>
            </a:extLst>
          </p:cNvPr>
          <p:cNvGraphicFramePr>
            <a:graphicFrameLocks noGrp="1"/>
          </p:cNvGraphicFramePr>
          <p:nvPr>
            <p:extLst>
              <p:ext uri="{D42A27DB-BD31-4B8C-83A1-F6EECF244321}">
                <p14:modId xmlns:p14="http://schemas.microsoft.com/office/powerpoint/2010/main" val="2071451750"/>
              </p:ext>
            </p:extLst>
          </p:nvPr>
        </p:nvGraphicFramePr>
        <p:xfrm>
          <a:off x="1259840" y="1979690"/>
          <a:ext cx="8707121" cy="3506712"/>
        </p:xfrm>
        <a:graphic>
          <a:graphicData uri="http://schemas.openxmlformats.org/drawingml/2006/table">
            <a:tbl>
              <a:tblPr>
                <a:tableStyleId>{69CF1AB2-1976-4502-BF36-3FF5EA218861}</a:tableStyleId>
              </a:tblPr>
              <a:tblGrid>
                <a:gridCol w="3062036">
                  <a:extLst>
                    <a:ext uri="{9D8B030D-6E8A-4147-A177-3AD203B41FA5}">
                      <a16:colId xmlns:a16="http://schemas.microsoft.com/office/drawing/2014/main" val="1340553038"/>
                    </a:ext>
                  </a:extLst>
                </a:gridCol>
                <a:gridCol w="1245804">
                  <a:extLst>
                    <a:ext uri="{9D8B030D-6E8A-4147-A177-3AD203B41FA5}">
                      <a16:colId xmlns:a16="http://schemas.microsoft.com/office/drawing/2014/main" val="109527994"/>
                    </a:ext>
                  </a:extLst>
                </a:gridCol>
                <a:gridCol w="1971040">
                  <a:extLst>
                    <a:ext uri="{9D8B030D-6E8A-4147-A177-3AD203B41FA5}">
                      <a16:colId xmlns:a16="http://schemas.microsoft.com/office/drawing/2014/main" val="307274692"/>
                    </a:ext>
                  </a:extLst>
                </a:gridCol>
                <a:gridCol w="2428241">
                  <a:extLst>
                    <a:ext uri="{9D8B030D-6E8A-4147-A177-3AD203B41FA5}">
                      <a16:colId xmlns:a16="http://schemas.microsoft.com/office/drawing/2014/main" val="3958187857"/>
                    </a:ext>
                  </a:extLst>
                </a:gridCol>
              </a:tblGrid>
              <a:tr h="584452">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Group</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Metric </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Metric Description</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ctr"/>
                      <a:r>
                        <a:rPr lang="en-US" sz="1800" b="1" i="0" u="none" strike="noStrike" dirty="0">
                          <a:solidFill>
                            <a:schemeClr val="bg1"/>
                          </a:solidFill>
                          <a:effectLst/>
                          <a:latin typeface="Arial" panose="020B0604020202020204" pitchFamily="34" charset="0"/>
                          <a:cs typeface="Arial" panose="020B0604020202020204" pitchFamily="34" charset="0"/>
                        </a:rPr>
                        <a:t>Students to close gap (most recent DI year)</a:t>
                      </a:r>
                    </a:p>
                  </a:txBody>
                  <a:tcPr marL="9525" marR="9525" marT="9525" marB="0" anchor="ctr">
                    <a:solidFill>
                      <a:schemeClr val="accent2"/>
                    </a:solidFill>
                  </a:tcPr>
                </a:tc>
                <a:extLst>
                  <a:ext uri="{0D108BD9-81ED-4DB2-BD59-A6C34878D82A}">
                    <a16:rowId xmlns:a16="http://schemas.microsoft.com/office/drawing/2014/main" val="3715151606"/>
                  </a:ext>
                </a:extLst>
              </a:tr>
              <a:tr h="584452">
                <a:tc rowSpan="2">
                  <a:txBody>
                    <a:bodyPr/>
                    <a:lstStyle/>
                    <a:p>
                      <a:pPr algn="ctr" fontAlgn="ctr"/>
                      <a:r>
                        <a:rPr lang="en-US" sz="1800" b="1" u="none" strike="noStrike" dirty="0">
                          <a:effectLst/>
                          <a:latin typeface="Arial" panose="020B0604020202020204" pitchFamily="34" charset="0"/>
                          <a:cs typeface="Arial" panose="020B0604020202020204" pitchFamily="34" charset="0"/>
                        </a:rPr>
                        <a:t>Black/African American Students</a:t>
                      </a:r>
                      <a:br>
                        <a:rPr lang="en-US" sz="1800" u="none" strike="noStrike" dirty="0">
                          <a:effectLst/>
                          <a:latin typeface="Arial" panose="020B0604020202020204" pitchFamily="34" charset="0"/>
                          <a:cs typeface="Arial" panose="020B0604020202020204" pitchFamily="34" charset="0"/>
                        </a:rPr>
                      </a:br>
                      <a:r>
                        <a:rPr lang="en-US" sz="1800" u="none" strike="noStrike" dirty="0">
                          <a:effectLst/>
                          <a:latin typeface="Arial" panose="020B0604020202020204" pitchFamily="34" charset="0"/>
                          <a:cs typeface="Arial" panose="020B0604020202020204" pitchFamily="34" charset="0"/>
                        </a:rPr>
                        <a:t>5% of FTCS</a:t>
                      </a:r>
                      <a:br>
                        <a:rPr lang="en-US" sz="1800" u="none" strike="noStrike" dirty="0">
                          <a:effectLst/>
                          <a:latin typeface="Arial" panose="020B0604020202020204" pitchFamily="34" charset="0"/>
                          <a:cs typeface="Arial" panose="020B0604020202020204" pitchFamily="34" charset="0"/>
                        </a:rPr>
                      </a:br>
                      <a:r>
                        <a:rPr lang="en-US" sz="1800" u="none" strike="noStrike" dirty="0">
                          <a:effectLst/>
                          <a:latin typeface="Arial" panose="020B0604020202020204" pitchFamily="34" charset="0"/>
                          <a:cs typeface="Arial" panose="020B0604020202020204" pitchFamily="34" charset="0"/>
                        </a:rPr>
                        <a:t>3% of First Gen students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1</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Successful Enrollment</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noFill/>
                  </a:tcPr>
                </a:tc>
                <a:extLst>
                  <a:ext uri="{0D108BD9-81ED-4DB2-BD59-A6C34878D82A}">
                    <a16:rowId xmlns:a16="http://schemas.microsoft.com/office/drawing/2014/main" val="139236679"/>
                  </a:ext>
                </a:extLst>
              </a:tr>
              <a:tr h="584452">
                <a:tc vMerge="1">
                  <a:txBody>
                    <a:bodyPr/>
                    <a:lstStyle/>
                    <a:p>
                      <a:endParaRPr lang="en-US"/>
                    </a:p>
                  </a:txBody>
                  <a:tcPr/>
                </a:tc>
                <a:tc>
                  <a:txBody>
                    <a:bodyPr/>
                    <a:lstStyle/>
                    <a:p>
                      <a:pPr algn="ctr" fontAlgn="ctr"/>
                      <a:r>
                        <a:rPr lang="en-US" sz="1800" u="none" strike="noStrike" dirty="0">
                          <a:effectLst/>
                          <a:latin typeface="Arial" panose="020B0604020202020204" pitchFamily="34" charset="0"/>
                          <a:cs typeface="Arial" panose="020B0604020202020204" pitchFamily="34" charset="0"/>
                        </a:rPr>
                        <a:t>3</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Persistence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17</a:t>
                      </a:r>
                    </a:p>
                  </a:txBody>
                  <a:tcPr marL="9525" marR="9525" marT="9525" marB="0" anchor="ctr">
                    <a:noFill/>
                  </a:tcPr>
                </a:tc>
                <a:extLst>
                  <a:ext uri="{0D108BD9-81ED-4DB2-BD59-A6C34878D82A}">
                    <a16:rowId xmlns:a16="http://schemas.microsoft.com/office/drawing/2014/main" val="864141443"/>
                  </a:ext>
                </a:extLst>
              </a:tr>
              <a:tr h="584452">
                <a:tc rowSpan="3">
                  <a:txBody>
                    <a:bodyPr/>
                    <a:lstStyle/>
                    <a:p>
                      <a:pPr algn="ctr" fontAlgn="ctr"/>
                      <a:r>
                        <a:rPr lang="en-US" sz="1800" b="1" u="none" strike="noStrike" dirty="0">
                          <a:effectLst/>
                          <a:latin typeface="Arial" panose="020B0604020202020204" pitchFamily="34" charset="0"/>
                          <a:cs typeface="Arial" panose="020B0604020202020204" pitchFamily="34" charset="0"/>
                        </a:rPr>
                        <a:t>Hispanic Students</a:t>
                      </a:r>
                      <a:br>
                        <a:rPr lang="en-US" sz="1800" u="none" strike="noStrike" dirty="0">
                          <a:effectLst/>
                          <a:latin typeface="Arial" panose="020B0604020202020204" pitchFamily="34" charset="0"/>
                          <a:cs typeface="Arial" panose="020B0604020202020204" pitchFamily="34" charset="0"/>
                        </a:rPr>
                      </a:br>
                      <a:r>
                        <a:rPr lang="en-US" sz="1800" u="none" strike="noStrike" dirty="0">
                          <a:effectLst/>
                          <a:latin typeface="Arial" panose="020B0604020202020204" pitchFamily="34" charset="0"/>
                          <a:cs typeface="Arial" panose="020B0604020202020204" pitchFamily="34" charset="0"/>
                        </a:rPr>
                        <a:t>60% of FTCS</a:t>
                      </a:r>
                      <a:br>
                        <a:rPr lang="en-US" sz="1800" u="none" strike="noStrike" dirty="0">
                          <a:effectLst/>
                          <a:latin typeface="Arial" panose="020B0604020202020204" pitchFamily="34" charset="0"/>
                          <a:cs typeface="Arial" panose="020B0604020202020204" pitchFamily="34" charset="0"/>
                        </a:rPr>
                      </a:br>
                      <a:r>
                        <a:rPr lang="en-US" sz="1800" u="none" strike="noStrike" dirty="0">
                          <a:effectLst/>
                          <a:latin typeface="Arial" panose="020B0604020202020204" pitchFamily="34" charset="0"/>
                          <a:cs typeface="Arial" panose="020B0604020202020204" pitchFamily="34" charset="0"/>
                        </a:rPr>
                        <a:t>75% of First Gen Students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2</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Completion Transfer Eng./Mat</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36</a:t>
                      </a:r>
                    </a:p>
                  </a:txBody>
                  <a:tcPr marL="9525" marR="9525" marT="9525" marB="0" anchor="ctr"/>
                </a:tc>
                <a:extLst>
                  <a:ext uri="{0D108BD9-81ED-4DB2-BD59-A6C34878D82A}">
                    <a16:rowId xmlns:a16="http://schemas.microsoft.com/office/drawing/2014/main" val="1769465832"/>
                  </a:ext>
                </a:extLst>
              </a:tr>
              <a:tr h="584452">
                <a:tc vMerge="1">
                  <a:txBody>
                    <a:bodyPr/>
                    <a:lstStyle/>
                    <a:p>
                      <a:endParaRPr lang="en-US"/>
                    </a:p>
                  </a:txBody>
                  <a:tcPr/>
                </a:tc>
                <a:tc>
                  <a:txBody>
                    <a:bodyPr/>
                    <a:lstStyle/>
                    <a:p>
                      <a:pPr algn="ctr" fontAlgn="ctr"/>
                      <a:r>
                        <a:rPr lang="en-US" sz="1800" u="none" strike="noStrike" dirty="0">
                          <a:effectLst/>
                          <a:latin typeface="Arial" panose="020B0604020202020204" pitchFamily="34" charset="0"/>
                          <a:cs typeface="Arial" panose="020B0604020202020204" pitchFamily="34" charset="0"/>
                        </a:rPr>
                        <a:t>4</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Vision Completion</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53</a:t>
                      </a:r>
                    </a:p>
                  </a:txBody>
                  <a:tcPr marL="9525" marR="9525" marT="9525" marB="0" anchor="ctr"/>
                </a:tc>
                <a:extLst>
                  <a:ext uri="{0D108BD9-81ED-4DB2-BD59-A6C34878D82A}">
                    <a16:rowId xmlns:a16="http://schemas.microsoft.com/office/drawing/2014/main" val="3436755832"/>
                  </a:ext>
                </a:extLst>
              </a:tr>
              <a:tr h="584452">
                <a:tc vMerge="1">
                  <a:txBody>
                    <a:bodyPr/>
                    <a:lstStyle/>
                    <a:p>
                      <a:endParaRPr lang="en-US"/>
                    </a:p>
                  </a:txBody>
                  <a:tcPr/>
                </a:tc>
                <a:tc>
                  <a:txBody>
                    <a:bodyPr/>
                    <a:lstStyle/>
                    <a:p>
                      <a:pPr algn="ctr" fontAlgn="ctr"/>
                      <a:r>
                        <a:rPr lang="en-US" sz="1800" u="none" strike="noStrike">
                          <a:effectLst/>
                          <a:latin typeface="Arial" panose="020B0604020202020204" pitchFamily="34" charset="0"/>
                          <a:cs typeface="Arial" panose="020B0604020202020204" pitchFamily="34" charset="0"/>
                        </a:rPr>
                        <a:t>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Transfer</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93</a:t>
                      </a:r>
                    </a:p>
                  </a:txBody>
                  <a:tcPr marL="9525" marR="9525" marT="9525" marB="0" anchor="ctr"/>
                </a:tc>
                <a:extLst>
                  <a:ext uri="{0D108BD9-81ED-4DB2-BD59-A6C34878D82A}">
                    <a16:rowId xmlns:a16="http://schemas.microsoft.com/office/drawing/2014/main" val="3316148444"/>
                  </a:ext>
                </a:extLst>
              </a:tr>
            </a:tbl>
          </a:graphicData>
        </a:graphic>
      </p:graphicFrame>
    </p:spTree>
    <p:extLst>
      <p:ext uri="{BB962C8B-B14F-4D97-AF65-F5344CB8AC3E}">
        <p14:creationId xmlns:p14="http://schemas.microsoft.com/office/powerpoint/2010/main" val="1429695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4F5D18-3401-E46E-D031-5E7C9A3B3D0C}"/>
              </a:ext>
            </a:extLst>
          </p:cNvPr>
          <p:cNvSpPr>
            <a:spLocks noGrp="1"/>
          </p:cNvSpPr>
          <p:nvPr>
            <p:ph type="ctrTitle"/>
          </p:nvPr>
        </p:nvSpPr>
        <p:spPr/>
        <p:txBody>
          <a:bodyPr/>
          <a:lstStyle/>
          <a:p>
            <a:r>
              <a:rPr lang="en-US" sz="5400" dirty="0"/>
              <a:t>Student Equity Plan  </a:t>
            </a:r>
            <a:r>
              <a:rPr lang="en-US" dirty="0"/>
              <a:t>Tools</a:t>
            </a:r>
          </a:p>
        </p:txBody>
      </p:sp>
      <p:sp>
        <p:nvSpPr>
          <p:cNvPr id="5" name="Subtitle 4">
            <a:extLst>
              <a:ext uri="{FF2B5EF4-FFF2-40B4-BE49-F238E27FC236}">
                <a16:creationId xmlns:a16="http://schemas.microsoft.com/office/drawing/2014/main" id="{D1A3F1FB-F9CC-E3F1-F61A-6AD0946FD3B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5909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223"/>
        <p:cNvGrpSpPr/>
        <p:nvPr/>
      </p:nvGrpSpPr>
      <p:grpSpPr>
        <a:xfrm>
          <a:off x="0" y="0"/>
          <a:ext cx="0" cy="0"/>
          <a:chOff x="0" y="0"/>
          <a:chExt cx="0" cy="0"/>
        </a:xfrm>
      </p:grpSpPr>
      <p:sp>
        <p:nvSpPr>
          <p:cNvPr id="2224" name="Google Shape;2224;p41"/>
          <p:cNvSpPr txBox="1">
            <a:spLocks noGrp="1"/>
          </p:cNvSpPr>
          <p:nvPr>
            <p:ph type="title"/>
          </p:nvPr>
        </p:nvSpPr>
        <p:spPr>
          <a:xfrm>
            <a:off x="2691271" y="589800"/>
            <a:ext cx="6854613" cy="794400"/>
          </a:xfrm>
          <a:prstGeom prst="rect">
            <a:avLst/>
          </a:prstGeom>
        </p:spPr>
        <p:txBody>
          <a:bodyPr spcFirstLastPara="1" vert="horz" wrap="square" lIns="121900" tIns="121900" rIns="121900" bIns="121900" rtlCol="0" anchor="t" anchorCtr="0">
            <a:noAutofit/>
          </a:bodyPr>
          <a:lstStyle/>
          <a:p>
            <a:r>
              <a:rPr lang="en-US" sz="4000" dirty="0">
                <a:solidFill>
                  <a:schemeClr val="accent2"/>
                </a:solidFill>
                <a:latin typeface="Arial" panose="020B0604020202020204" pitchFamily="34" charset="0"/>
                <a:cs typeface="Arial" panose="020B0604020202020204" pitchFamily="34" charset="0"/>
              </a:rPr>
              <a:t>Components</a:t>
            </a:r>
            <a:r>
              <a:rPr lang="en" sz="4000" dirty="0">
                <a:solidFill>
                  <a:schemeClr val="accent2"/>
                </a:solidFill>
                <a:latin typeface="Arial" panose="020B0604020202020204" pitchFamily="34" charset="0"/>
                <a:cs typeface="Arial" panose="020B0604020202020204" pitchFamily="34" charset="0"/>
              </a:rPr>
              <a:t> for each subgroup per metric chosen</a:t>
            </a:r>
            <a:endParaRPr sz="4000" dirty="0">
              <a:solidFill>
                <a:schemeClr val="accent2"/>
              </a:solidFill>
              <a:latin typeface="Arial" panose="020B0604020202020204" pitchFamily="34" charset="0"/>
              <a:cs typeface="Arial" panose="020B0604020202020204" pitchFamily="34" charset="0"/>
            </a:endParaRPr>
          </a:p>
        </p:txBody>
      </p:sp>
      <p:sp>
        <p:nvSpPr>
          <p:cNvPr id="2225" name="Google Shape;2225;p41"/>
          <p:cNvSpPr txBox="1">
            <a:spLocks noGrp="1"/>
          </p:cNvSpPr>
          <p:nvPr>
            <p:ph type="subTitle" idx="1"/>
          </p:nvPr>
        </p:nvSpPr>
        <p:spPr>
          <a:xfrm>
            <a:off x="2279904" y="2060448"/>
            <a:ext cx="2593600" cy="500000"/>
          </a:xfrm>
          <a:prstGeom prst="rect">
            <a:avLst/>
          </a:prstGeom>
        </p:spPr>
        <p:txBody>
          <a:bodyPr spcFirstLastPara="1" vert="horz" wrap="square" lIns="121900" tIns="121900" rIns="121900" bIns="121900" rtlCol="0" anchor="t" anchorCtr="0">
            <a:noAutofit/>
          </a:bodyPr>
          <a:lstStyle/>
          <a:p>
            <a:pPr marL="0" indent="0"/>
            <a:r>
              <a:rPr lang="en" sz="2400" dirty="0"/>
              <a:t>Target Goals</a:t>
            </a:r>
            <a:endParaRPr dirty="0"/>
          </a:p>
        </p:txBody>
      </p:sp>
      <p:sp>
        <p:nvSpPr>
          <p:cNvPr id="2226" name="Google Shape;2226;p41"/>
          <p:cNvSpPr txBox="1">
            <a:spLocks noGrp="1"/>
          </p:cNvSpPr>
          <p:nvPr>
            <p:ph type="subTitle" idx="2"/>
          </p:nvPr>
        </p:nvSpPr>
        <p:spPr>
          <a:xfrm>
            <a:off x="2279904" y="2584704"/>
            <a:ext cx="2593600" cy="1012000"/>
          </a:xfrm>
          <a:prstGeom prst="rect">
            <a:avLst/>
          </a:prstGeom>
        </p:spPr>
        <p:txBody>
          <a:bodyPr spcFirstLastPara="1" vert="horz" wrap="square" lIns="121900" tIns="121900" rIns="121900" bIns="121900" rtlCol="0" anchor="t" anchorCtr="0">
            <a:noAutofit/>
          </a:bodyPr>
          <a:lstStyle/>
          <a:p>
            <a:pPr marL="0" indent="0"/>
            <a:r>
              <a:rPr lang="en" sz="2133" dirty="0"/>
              <a:t>One-, two-, three-year goals set for the subgroup and metric</a:t>
            </a:r>
            <a:endParaRPr dirty="0">
              <a:latin typeface="Barlow Semi Condensed"/>
              <a:ea typeface="Barlow Semi Condensed"/>
              <a:cs typeface="Barlow Semi Condensed"/>
              <a:sym typeface="Barlow Semi Condensed"/>
            </a:endParaRPr>
          </a:p>
        </p:txBody>
      </p:sp>
      <p:sp>
        <p:nvSpPr>
          <p:cNvPr id="2227" name="Google Shape;2227;p41"/>
          <p:cNvSpPr txBox="1">
            <a:spLocks noGrp="1"/>
          </p:cNvSpPr>
          <p:nvPr>
            <p:ph type="subTitle" idx="3"/>
          </p:nvPr>
        </p:nvSpPr>
        <p:spPr>
          <a:xfrm>
            <a:off x="7293647" y="2060448"/>
            <a:ext cx="3229598" cy="500000"/>
          </a:xfrm>
          <a:prstGeom prst="rect">
            <a:avLst/>
          </a:prstGeom>
        </p:spPr>
        <p:txBody>
          <a:bodyPr spcFirstLastPara="1" vert="horz" wrap="square" lIns="121900" tIns="121900" rIns="121900" bIns="121900" rtlCol="0" anchor="t" anchorCtr="0">
            <a:noAutofit/>
          </a:bodyPr>
          <a:lstStyle/>
          <a:p>
            <a:pPr marL="0" indent="0"/>
            <a:r>
              <a:rPr lang="en" sz="2400" dirty="0"/>
              <a:t>Structural Evaluation</a:t>
            </a:r>
            <a:endParaRPr dirty="0"/>
          </a:p>
        </p:txBody>
      </p:sp>
      <p:sp>
        <p:nvSpPr>
          <p:cNvPr id="2228" name="Google Shape;2228;p41"/>
          <p:cNvSpPr txBox="1">
            <a:spLocks noGrp="1"/>
          </p:cNvSpPr>
          <p:nvPr>
            <p:ph type="subTitle" idx="4"/>
          </p:nvPr>
        </p:nvSpPr>
        <p:spPr>
          <a:xfrm>
            <a:off x="7290816" y="2584704"/>
            <a:ext cx="2596800" cy="1012000"/>
          </a:xfrm>
          <a:prstGeom prst="rect">
            <a:avLst/>
          </a:prstGeom>
        </p:spPr>
        <p:txBody>
          <a:bodyPr spcFirstLastPara="1" vert="horz" wrap="square" lIns="121900" tIns="121900" rIns="121900" bIns="121900" rtlCol="0" anchor="t" anchorCtr="0">
            <a:noAutofit/>
          </a:bodyPr>
          <a:lstStyle/>
          <a:p>
            <a:pPr marL="0" indent="0"/>
            <a:r>
              <a:rPr lang="en" sz="2133" dirty="0"/>
              <a:t>Evaluate existing and identify ideal processes, policies, practices, and culture</a:t>
            </a:r>
            <a:endParaRPr dirty="0">
              <a:latin typeface="Barlow Semi Condensed"/>
              <a:ea typeface="Barlow Semi Condensed"/>
              <a:cs typeface="Barlow Semi Condensed"/>
              <a:sym typeface="Barlow Semi Condensed"/>
            </a:endParaRPr>
          </a:p>
        </p:txBody>
      </p:sp>
      <p:sp>
        <p:nvSpPr>
          <p:cNvPr id="2229" name="Google Shape;2229;p41"/>
          <p:cNvSpPr txBox="1">
            <a:spLocks noGrp="1"/>
          </p:cNvSpPr>
          <p:nvPr>
            <p:ph type="subTitle" idx="5"/>
          </p:nvPr>
        </p:nvSpPr>
        <p:spPr>
          <a:xfrm>
            <a:off x="3782346" y="4291455"/>
            <a:ext cx="2593600" cy="500000"/>
          </a:xfrm>
          <a:prstGeom prst="rect">
            <a:avLst/>
          </a:prstGeom>
        </p:spPr>
        <p:txBody>
          <a:bodyPr spcFirstLastPara="1" vert="horz" wrap="square" lIns="121900" tIns="121900" rIns="121900" bIns="121900" rtlCol="0" anchor="t" anchorCtr="0">
            <a:noAutofit/>
          </a:bodyPr>
          <a:lstStyle/>
          <a:p>
            <a:pPr marL="0" indent="0"/>
            <a:r>
              <a:rPr lang="en" sz="2400" dirty="0"/>
              <a:t>Planning &amp; Action</a:t>
            </a:r>
            <a:endParaRPr dirty="0"/>
          </a:p>
        </p:txBody>
      </p:sp>
      <p:sp>
        <p:nvSpPr>
          <p:cNvPr id="2230" name="Google Shape;2230;p41"/>
          <p:cNvSpPr txBox="1">
            <a:spLocks noGrp="1"/>
          </p:cNvSpPr>
          <p:nvPr>
            <p:ph type="subTitle" idx="6"/>
          </p:nvPr>
        </p:nvSpPr>
        <p:spPr>
          <a:xfrm>
            <a:off x="3767328" y="4791456"/>
            <a:ext cx="2593600" cy="1012000"/>
          </a:xfrm>
          <a:prstGeom prst="rect">
            <a:avLst/>
          </a:prstGeom>
        </p:spPr>
        <p:txBody>
          <a:bodyPr spcFirstLastPara="1" vert="horz" wrap="square" lIns="121900" tIns="121900" rIns="121900" bIns="121900" rtlCol="0" anchor="t" anchorCtr="0">
            <a:noAutofit/>
          </a:bodyPr>
          <a:lstStyle/>
          <a:p>
            <a:pPr marL="0" indent="0"/>
            <a:r>
              <a:rPr lang="en" sz="2133" dirty="0"/>
              <a:t>Describe plan to move from current to ideal (goal) for the subgroup and metric</a:t>
            </a:r>
            <a:endParaRPr dirty="0">
              <a:latin typeface="Barlow Semi Condensed"/>
              <a:ea typeface="Barlow Semi Condensed"/>
              <a:cs typeface="Barlow Semi Condensed"/>
              <a:sym typeface="Barlow Semi Condensed"/>
            </a:endParaRPr>
          </a:p>
        </p:txBody>
      </p:sp>
      <p:sp>
        <p:nvSpPr>
          <p:cNvPr id="2231" name="Google Shape;2231;p41"/>
          <p:cNvSpPr txBox="1">
            <a:spLocks noGrp="1"/>
          </p:cNvSpPr>
          <p:nvPr>
            <p:ph type="subTitle" idx="7"/>
          </p:nvPr>
        </p:nvSpPr>
        <p:spPr>
          <a:xfrm>
            <a:off x="8115247" y="4291456"/>
            <a:ext cx="2658000" cy="500000"/>
          </a:xfrm>
          <a:prstGeom prst="rect">
            <a:avLst/>
          </a:prstGeom>
        </p:spPr>
        <p:txBody>
          <a:bodyPr spcFirstLastPara="1" vert="horz" wrap="square" lIns="121900" tIns="121900" rIns="121900" bIns="121900" rtlCol="0" anchor="t" anchorCtr="0">
            <a:noAutofit/>
          </a:bodyPr>
          <a:lstStyle/>
          <a:p>
            <a:pPr marL="0" indent="0"/>
            <a:r>
              <a:rPr lang="en" sz="2400" dirty="0"/>
              <a:t>Support Needed</a:t>
            </a:r>
            <a:endParaRPr dirty="0"/>
          </a:p>
        </p:txBody>
      </p:sp>
      <p:sp>
        <p:nvSpPr>
          <p:cNvPr id="2232" name="Google Shape;2232;p41"/>
          <p:cNvSpPr txBox="1">
            <a:spLocks noGrp="1"/>
          </p:cNvSpPr>
          <p:nvPr>
            <p:ph type="subTitle" idx="8"/>
          </p:nvPr>
        </p:nvSpPr>
        <p:spPr>
          <a:xfrm>
            <a:off x="8115247" y="4791455"/>
            <a:ext cx="2225375" cy="1209951"/>
          </a:xfrm>
          <a:prstGeom prst="rect">
            <a:avLst/>
          </a:prstGeom>
        </p:spPr>
        <p:txBody>
          <a:bodyPr spcFirstLastPara="1" vert="horz" wrap="square" lIns="121900" tIns="121900" rIns="121900" bIns="121900" rtlCol="0" anchor="t" anchorCtr="0">
            <a:noAutofit/>
          </a:bodyPr>
          <a:lstStyle/>
          <a:p>
            <a:pPr marL="0" indent="0"/>
            <a:r>
              <a:rPr lang="en" sz="2133" dirty="0"/>
              <a:t>Describe support needed to advance goals</a:t>
            </a:r>
            <a:endParaRPr dirty="0">
              <a:latin typeface="Barlow Semi Condensed"/>
              <a:ea typeface="Barlow Semi Condensed"/>
              <a:cs typeface="Barlow Semi Condensed"/>
              <a:sym typeface="Barlow Semi Condensed"/>
            </a:endParaRPr>
          </a:p>
        </p:txBody>
      </p:sp>
      <p:sp>
        <p:nvSpPr>
          <p:cNvPr id="2233" name="Google Shape;2233;p41"/>
          <p:cNvSpPr txBox="1"/>
          <p:nvPr/>
        </p:nvSpPr>
        <p:spPr>
          <a:xfrm>
            <a:off x="682751" y="2060448"/>
            <a:ext cx="2008519" cy="1646064"/>
          </a:xfrm>
          <a:prstGeom prst="rect">
            <a:avLst/>
          </a:prstGeom>
          <a:noFill/>
          <a:ln>
            <a:noFill/>
          </a:ln>
        </p:spPr>
        <p:txBody>
          <a:bodyPr spcFirstLastPara="1" wrap="square" lIns="121900" tIns="121900" rIns="121900" bIns="121900" anchor="b" anchorCtr="0">
            <a:noAutofit/>
          </a:bodyPr>
          <a:lstStyle/>
          <a:p>
            <a:pPr algn="ctr"/>
            <a:r>
              <a:rPr lang="en" sz="9600">
                <a:solidFill>
                  <a:schemeClr val="accent1"/>
                </a:solidFill>
                <a:latin typeface="Fjalla One"/>
                <a:ea typeface="Fjalla One"/>
                <a:cs typeface="Fjalla One"/>
                <a:sym typeface="Fjalla One"/>
              </a:rPr>
              <a:t>01</a:t>
            </a:r>
            <a:endParaRPr sz="9600" dirty="0">
              <a:solidFill>
                <a:schemeClr val="accent1"/>
              </a:solidFill>
              <a:latin typeface="Fjalla One"/>
              <a:ea typeface="Fjalla One"/>
              <a:cs typeface="Fjalla One"/>
              <a:sym typeface="Fjalla One"/>
            </a:endParaRPr>
          </a:p>
        </p:txBody>
      </p:sp>
      <p:sp>
        <p:nvSpPr>
          <p:cNvPr id="2234" name="Google Shape;2234;p41"/>
          <p:cNvSpPr txBox="1"/>
          <p:nvPr/>
        </p:nvSpPr>
        <p:spPr>
          <a:xfrm>
            <a:off x="1650124" y="4474464"/>
            <a:ext cx="2087168" cy="1611026"/>
          </a:xfrm>
          <a:prstGeom prst="rect">
            <a:avLst/>
          </a:prstGeom>
          <a:noFill/>
          <a:ln>
            <a:noFill/>
          </a:ln>
        </p:spPr>
        <p:txBody>
          <a:bodyPr spcFirstLastPara="1" wrap="square" lIns="121900" tIns="121900" rIns="121900" bIns="121900" anchor="b" anchorCtr="0">
            <a:noAutofit/>
          </a:bodyPr>
          <a:lstStyle/>
          <a:p>
            <a:pPr algn="ctr"/>
            <a:r>
              <a:rPr lang="en" sz="9600" dirty="0">
                <a:solidFill>
                  <a:schemeClr val="accent1"/>
                </a:solidFill>
                <a:latin typeface="Fjalla One"/>
                <a:ea typeface="Fjalla One"/>
                <a:cs typeface="Fjalla One"/>
                <a:sym typeface="Fjalla One"/>
              </a:rPr>
              <a:t>03</a:t>
            </a:r>
            <a:endParaRPr sz="9600" dirty="0">
              <a:solidFill>
                <a:schemeClr val="accent1"/>
              </a:solidFill>
              <a:latin typeface="Fjalla One"/>
              <a:ea typeface="Fjalla One"/>
              <a:cs typeface="Fjalla One"/>
              <a:sym typeface="Fjalla One"/>
            </a:endParaRPr>
          </a:p>
        </p:txBody>
      </p:sp>
      <p:sp>
        <p:nvSpPr>
          <p:cNvPr id="2235" name="Google Shape;2235;p41"/>
          <p:cNvSpPr txBox="1"/>
          <p:nvPr/>
        </p:nvSpPr>
        <p:spPr>
          <a:xfrm>
            <a:off x="6390964" y="4474464"/>
            <a:ext cx="1884931" cy="1526943"/>
          </a:xfrm>
          <a:prstGeom prst="rect">
            <a:avLst/>
          </a:prstGeom>
          <a:noFill/>
          <a:ln>
            <a:noFill/>
          </a:ln>
        </p:spPr>
        <p:txBody>
          <a:bodyPr spcFirstLastPara="1" wrap="square" lIns="121900" tIns="121900" rIns="121900" bIns="121900" anchor="b" anchorCtr="0">
            <a:noAutofit/>
          </a:bodyPr>
          <a:lstStyle/>
          <a:p>
            <a:pPr algn="ctr"/>
            <a:r>
              <a:rPr lang="en" sz="9600" dirty="0">
                <a:solidFill>
                  <a:schemeClr val="accent1"/>
                </a:solidFill>
                <a:latin typeface="Fjalla One"/>
                <a:ea typeface="Fjalla One"/>
                <a:cs typeface="Fjalla One"/>
                <a:sym typeface="Fjalla One"/>
              </a:rPr>
              <a:t>04</a:t>
            </a:r>
            <a:endParaRPr sz="9600" dirty="0">
              <a:solidFill>
                <a:schemeClr val="accent1"/>
              </a:solidFill>
              <a:latin typeface="Fjalla One"/>
              <a:ea typeface="Fjalla One"/>
              <a:cs typeface="Fjalla One"/>
              <a:sym typeface="Fjalla One"/>
            </a:endParaRPr>
          </a:p>
        </p:txBody>
      </p:sp>
      <p:sp>
        <p:nvSpPr>
          <p:cNvPr id="2236" name="Google Shape;2236;p41"/>
          <p:cNvSpPr txBox="1"/>
          <p:nvPr/>
        </p:nvSpPr>
        <p:spPr>
          <a:xfrm>
            <a:off x="5108581" y="2267712"/>
            <a:ext cx="2155040" cy="1757750"/>
          </a:xfrm>
          <a:prstGeom prst="rect">
            <a:avLst/>
          </a:prstGeom>
          <a:noFill/>
          <a:ln>
            <a:noFill/>
          </a:ln>
        </p:spPr>
        <p:txBody>
          <a:bodyPr spcFirstLastPara="1" wrap="square" lIns="121900" tIns="121900" rIns="121900" bIns="121900" anchor="b" anchorCtr="0">
            <a:noAutofit/>
          </a:bodyPr>
          <a:lstStyle/>
          <a:p>
            <a:pPr algn="ctr"/>
            <a:r>
              <a:rPr lang="en" sz="9600" dirty="0">
                <a:solidFill>
                  <a:schemeClr val="accent1"/>
                </a:solidFill>
                <a:latin typeface="Fjalla One"/>
                <a:ea typeface="Fjalla One"/>
                <a:cs typeface="Fjalla One"/>
                <a:sym typeface="Fjalla One"/>
              </a:rPr>
              <a:t>02</a:t>
            </a:r>
            <a:endParaRPr sz="9600" dirty="0">
              <a:solidFill>
                <a:schemeClr val="accent1"/>
              </a:solidFill>
              <a:latin typeface="Fjalla One"/>
              <a:ea typeface="Fjalla One"/>
              <a:cs typeface="Fjalla One"/>
              <a:sym typeface="Fjalla One"/>
            </a:endParaRPr>
          </a:p>
        </p:txBody>
      </p:sp>
    </p:spTree>
    <p:extLst>
      <p:ext uri="{BB962C8B-B14F-4D97-AF65-F5344CB8AC3E}">
        <p14:creationId xmlns:p14="http://schemas.microsoft.com/office/powerpoint/2010/main" val="2537861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737"/>
        <p:cNvGrpSpPr/>
        <p:nvPr/>
      </p:nvGrpSpPr>
      <p:grpSpPr>
        <a:xfrm>
          <a:off x="0" y="0"/>
          <a:ext cx="0" cy="0"/>
          <a:chOff x="0" y="0"/>
          <a:chExt cx="0" cy="0"/>
        </a:xfrm>
      </p:grpSpPr>
      <p:sp>
        <p:nvSpPr>
          <p:cNvPr id="2738" name="Google Shape;2738;p51"/>
          <p:cNvSpPr txBox="1">
            <a:spLocks noGrp="1"/>
          </p:cNvSpPr>
          <p:nvPr>
            <p:ph type="title"/>
          </p:nvPr>
        </p:nvSpPr>
        <p:spPr>
          <a:xfrm>
            <a:off x="2236695" y="334094"/>
            <a:ext cx="6303600" cy="763600"/>
          </a:xfrm>
          <a:prstGeom prst="rect">
            <a:avLst/>
          </a:prstGeom>
        </p:spPr>
        <p:txBody>
          <a:bodyPr spcFirstLastPara="1" vert="horz" wrap="square" lIns="121900" tIns="121900" rIns="121900" bIns="121900" rtlCol="0" anchor="t" anchorCtr="0">
            <a:noAutofit/>
          </a:bodyPr>
          <a:lstStyle/>
          <a:p>
            <a:r>
              <a:rPr lang="en" dirty="0">
                <a:solidFill>
                  <a:schemeClr val="accent2"/>
                </a:solidFill>
              </a:rPr>
              <a:t>Target Goals</a:t>
            </a:r>
            <a:endParaRPr dirty="0">
              <a:solidFill>
                <a:schemeClr val="accent2"/>
              </a:solidFill>
            </a:endParaRPr>
          </a:p>
        </p:txBody>
      </p:sp>
      <p:sp>
        <p:nvSpPr>
          <p:cNvPr id="2931" name="Google Shape;2931;p51"/>
          <p:cNvSpPr txBox="1">
            <a:spLocks noGrp="1"/>
          </p:cNvSpPr>
          <p:nvPr>
            <p:ph type="subTitle" idx="2"/>
          </p:nvPr>
        </p:nvSpPr>
        <p:spPr>
          <a:xfrm>
            <a:off x="4190044" y="2408417"/>
            <a:ext cx="2182400" cy="475600"/>
          </a:xfrm>
          <a:prstGeom prst="rect">
            <a:avLst/>
          </a:prstGeom>
        </p:spPr>
        <p:txBody>
          <a:bodyPr spcFirstLastPara="1" vert="horz" wrap="square" lIns="121900" tIns="121900" rIns="121900" bIns="121900" rtlCol="0" anchor="ctr" anchorCtr="0">
            <a:noAutofit/>
          </a:bodyPr>
          <a:lstStyle/>
          <a:p>
            <a:pPr marL="0" indent="0"/>
            <a:r>
              <a:rPr lang="en" dirty="0">
                <a:solidFill>
                  <a:schemeClr val="accent2"/>
                </a:solidFill>
              </a:rPr>
              <a:t>Numeric</a:t>
            </a:r>
            <a:endParaRPr dirty="0">
              <a:solidFill>
                <a:schemeClr val="accent2"/>
              </a:solidFill>
            </a:endParaRPr>
          </a:p>
        </p:txBody>
      </p:sp>
      <p:sp>
        <p:nvSpPr>
          <p:cNvPr id="2932" name="Google Shape;2932;p51"/>
          <p:cNvSpPr txBox="1">
            <a:spLocks noGrp="1"/>
          </p:cNvSpPr>
          <p:nvPr>
            <p:ph type="subTitle" idx="1"/>
          </p:nvPr>
        </p:nvSpPr>
        <p:spPr>
          <a:xfrm>
            <a:off x="7502788" y="2408273"/>
            <a:ext cx="2182400" cy="475600"/>
          </a:xfrm>
          <a:prstGeom prst="rect">
            <a:avLst/>
          </a:prstGeom>
        </p:spPr>
        <p:txBody>
          <a:bodyPr spcFirstLastPara="1" vert="horz" wrap="square" lIns="121900" tIns="121900" rIns="121900" bIns="121900" rtlCol="0" anchor="ctr" anchorCtr="0">
            <a:noAutofit/>
          </a:bodyPr>
          <a:lstStyle/>
          <a:p>
            <a:pPr marL="0" indent="0"/>
            <a:r>
              <a:rPr lang="en" dirty="0">
                <a:solidFill>
                  <a:schemeClr val="accent2"/>
                </a:solidFill>
              </a:rPr>
              <a:t>Conceptual/</a:t>
            </a:r>
          </a:p>
          <a:p>
            <a:pPr marL="0" indent="0"/>
            <a:r>
              <a:rPr lang="en" dirty="0">
                <a:solidFill>
                  <a:schemeClr val="accent2"/>
                </a:solidFill>
              </a:rPr>
              <a:t>Relative</a:t>
            </a:r>
            <a:endParaRPr dirty="0">
              <a:solidFill>
                <a:schemeClr val="accent2"/>
              </a:solidFill>
            </a:endParaRPr>
          </a:p>
        </p:txBody>
      </p:sp>
      <p:sp>
        <p:nvSpPr>
          <p:cNvPr id="2933" name="Google Shape;2933;p51"/>
          <p:cNvSpPr txBox="1">
            <a:spLocks noGrp="1"/>
          </p:cNvSpPr>
          <p:nvPr>
            <p:ph type="subTitle" idx="3"/>
          </p:nvPr>
        </p:nvSpPr>
        <p:spPr>
          <a:xfrm>
            <a:off x="1307679" y="2412846"/>
            <a:ext cx="2182400" cy="475600"/>
          </a:xfrm>
          <a:prstGeom prst="rect">
            <a:avLst/>
          </a:prstGeom>
        </p:spPr>
        <p:txBody>
          <a:bodyPr spcFirstLastPara="1" vert="horz" wrap="square" lIns="121900" tIns="121900" rIns="121900" bIns="121900" rtlCol="0" anchor="ctr" anchorCtr="0">
            <a:noAutofit/>
          </a:bodyPr>
          <a:lstStyle/>
          <a:p>
            <a:pPr marL="0" indent="0"/>
            <a:r>
              <a:rPr lang="en" dirty="0">
                <a:solidFill>
                  <a:schemeClr val="accent2"/>
                </a:solidFill>
              </a:rPr>
              <a:t>Qualitative</a:t>
            </a:r>
            <a:endParaRPr dirty="0">
              <a:solidFill>
                <a:schemeClr val="accent2"/>
              </a:solidFill>
            </a:endParaRPr>
          </a:p>
        </p:txBody>
      </p:sp>
      <p:sp>
        <p:nvSpPr>
          <p:cNvPr id="2934" name="Google Shape;2934;p51"/>
          <p:cNvSpPr txBox="1">
            <a:spLocks noGrp="1"/>
          </p:cNvSpPr>
          <p:nvPr>
            <p:ph type="subTitle" idx="4"/>
          </p:nvPr>
        </p:nvSpPr>
        <p:spPr>
          <a:xfrm>
            <a:off x="7484506" y="2938012"/>
            <a:ext cx="2182400" cy="1170400"/>
          </a:xfrm>
          <a:prstGeom prst="rect">
            <a:avLst/>
          </a:prstGeom>
        </p:spPr>
        <p:txBody>
          <a:bodyPr spcFirstLastPara="1" vert="horz" wrap="square" lIns="121900" tIns="121900" rIns="121900" bIns="121900" rtlCol="0" anchor="t" anchorCtr="0">
            <a:noAutofit/>
          </a:bodyPr>
          <a:lstStyle/>
          <a:p>
            <a:pPr marL="0" indent="0"/>
            <a:r>
              <a:rPr lang="en" dirty="0">
                <a:latin typeface="Barlow Semi Condensed"/>
                <a:ea typeface="Barlow Semi Condensed"/>
                <a:cs typeface="Barlow Semi Condensed"/>
                <a:sym typeface="Barlow Semi Condensed"/>
              </a:rPr>
              <a:t>Eliminate gender equity gaps for Filipino men</a:t>
            </a:r>
            <a:endParaRPr dirty="0">
              <a:latin typeface="Barlow Semi Condensed"/>
              <a:ea typeface="Barlow Semi Condensed"/>
              <a:cs typeface="Barlow Semi Condensed"/>
              <a:sym typeface="Barlow Semi Condensed"/>
            </a:endParaRPr>
          </a:p>
        </p:txBody>
      </p:sp>
      <p:sp>
        <p:nvSpPr>
          <p:cNvPr id="2935" name="Google Shape;2935;p51"/>
          <p:cNvSpPr txBox="1">
            <a:spLocks noGrp="1"/>
          </p:cNvSpPr>
          <p:nvPr>
            <p:ph type="subTitle" idx="5"/>
          </p:nvPr>
        </p:nvSpPr>
        <p:spPr>
          <a:xfrm>
            <a:off x="4024542" y="2883873"/>
            <a:ext cx="2523699" cy="1170400"/>
          </a:xfrm>
          <a:prstGeom prst="rect">
            <a:avLst/>
          </a:prstGeom>
        </p:spPr>
        <p:txBody>
          <a:bodyPr spcFirstLastPara="1" vert="horz" wrap="square" lIns="121900" tIns="121900" rIns="121900" bIns="121900" rtlCol="0" anchor="t" anchorCtr="0">
            <a:noAutofit/>
          </a:bodyPr>
          <a:lstStyle/>
          <a:p>
            <a:pPr marL="0" indent="0"/>
            <a:r>
              <a:rPr lang="en" dirty="0"/>
              <a:t>Increase completion rates of Latinx students by 5%</a:t>
            </a:r>
            <a:endParaRPr dirty="0">
              <a:latin typeface="Barlow Semi Condensed"/>
              <a:ea typeface="Barlow Semi Condensed"/>
              <a:cs typeface="Barlow Semi Condensed"/>
              <a:sym typeface="Barlow Semi Condensed"/>
            </a:endParaRPr>
          </a:p>
        </p:txBody>
      </p:sp>
      <p:sp>
        <p:nvSpPr>
          <p:cNvPr id="2936" name="Google Shape;2936;p51"/>
          <p:cNvSpPr txBox="1">
            <a:spLocks noGrp="1"/>
          </p:cNvSpPr>
          <p:nvPr>
            <p:ph type="subTitle" idx="6"/>
          </p:nvPr>
        </p:nvSpPr>
        <p:spPr>
          <a:xfrm>
            <a:off x="1316550" y="2883873"/>
            <a:ext cx="2182400" cy="1170400"/>
          </a:xfrm>
          <a:prstGeom prst="rect">
            <a:avLst/>
          </a:prstGeom>
        </p:spPr>
        <p:txBody>
          <a:bodyPr spcFirstLastPara="1" vert="horz" wrap="square" lIns="121900" tIns="121900" rIns="121900" bIns="121900" rtlCol="0" anchor="t" anchorCtr="0">
            <a:noAutofit/>
          </a:bodyPr>
          <a:lstStyle/>
          <a:p>
            <a:pPr marL="0" indent="0"/>
            <a:r>
              <a:rPr lang="en" dirty="0">
                <a:latin typeface="Barlow Semi Condensed"/>
                <a:ea typeface="Barlow Semi Condensed"/>
                <a:cs typeface="Barlow Semi Condensed"/>
                <a:sym typeface="Barlow Semi Condensed"/>
              </a:rPr>
              <a:t>Increase Black students’ sense of belonging </a:t>
            </a:r>
          </a:p>
          <a:p>
            <a:pPr marL="0" indent="0"/>
            <a:r>
              <a:rPr lang="en" dirty="0">
                <a:latin typeface="Barlow Semi Condensed"/>
                <a:ea typeface="Barlow Semi Condensed"/>
                <a:cs typeface="Barlow Semi Condensed"/>
                <a:sym typeface="Barlow Semi Condensed"/>
              </a:rPr>
              <a:t>(survey data)</a:t>
            </a:r>
            <a:endParaRPr dirty="0">
              <a:latin typeface="Barlow Semi Condensed"/>
              <a:ea typeface="Barlow Semi Condensed"/>
              <a:cs typeface="Barlow Semi Condensed"/>
              <a:sym typeface="Barlow Semi Condensed"/>
            </a:endParaRPr>
          </a:p>
        </p:txBody>
      </p:sp>
      <p:grpSp>
        <p:nvGrpSpPr>
          <p:cNvPr id="2937" name="Google Shape;2937;p51"/>
          <p:cNvGrpSpPr/>
          <p:nvPr/>
        </p:nvGrpSpPr>
        <p:grpSpPr>
          <a:xfrm>
            <a:off x="2291075" y="2307993"/>
            <a:ext cx="233351" cy="36000"/>
            <a:chOff x="5662375" y="212375"/>
            <a:chExt cx="175013" cy="27000"/>
          </a:xfrm>
        </p:grpSpPr>
        <p:sp>
          <p:nvSpPr>
            <p:cNvPr id="2938" name="Google Shape;2938;p51"/>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939" name="Google Shape;2939;p51"/>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940" name="Google Shape;2940;p51"/>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grpSp>
      <p:grpSp>
        <p:nvGrpSpPr>
          <p:cNvPr id="2941" name="Google Shape;2941;p51"/>
          <p:cNvGrpSpPr/>
          <p:nvPr/>
        </p:nvGrpSpPr>
        <p:grpSpPr>
          <a:xfrm>
            <a:off x="5182569" y="2289993"/>
            <a:ext cx="233351" cy="36000"/>
            <a:chOff x="5662375" y="212375"/>
            <a:chExt cx="175013" cy="27000"/>
          </a:xfrm>
        </p:grpSpPr>
        <p:sp>
          <p:nvSpPr>
            <p:cNvPr id="2942" name="Google Shape;2942;p51"/>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943" name="Google Shape;2943;p51"/>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944" name="Google Shape;2944;p51"/>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grpSp>
      <p:grpSp>
        <p:nvGrpSpPr>
          <p:cNvPr id="2945" name="Google Shape;2945;p51"/>
          <p:cNvGrpSpPr/>
          <p:nvPr/>
        </p:nvGrpSpPr>
        <p:grpSpPr>
          <a:xfrm>
            <a:off x="8423620" y="2293318"/>
            <a:ext cx="233351" cy="36000"/>
            <a:chOff x="5662375" y="212375"/>
            <a:chExt cx="175013" cy="27000"/>
          </a:xfrm>
        </p:grpSpPr>
        <p:sp>
          <p:nvSpPr>
            <p:cNvPr id="2946" name="Google Shape;2946;p51"/>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947" name="Google Shape;2947;p51"/>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2948" name="Google Shape;2948;p51"/>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grpSp>
      <p:grpSp>
        <p:nvGrpSpPr>
          <p:cNvPr id="2949" name="Google Shape;2949;p51"/>
          <p:cNvGrpSpPr/>
          <p:nvPr/>
        </p:nvGrpSpPr>
        <p:grpSpPr>
          <a:xfrm>
            <a:off x="7326919" y="3748301"/>
            <a:ext cx="271165" cy="239648"/>
            <a:chOff x="-3137650" y="2787000"/>
            <a:chExt cx="291450" cy="257575"/>
          </a:xfrm>
        </p:grpSpPr>
        <p:sp>
          <p:nvSpPr>
            <p:cNvPr id="2950" name="Google Shape;2950;p51"/>
            <p:cNvSpPr/>
            <p:nvPr/>
          </p:nvSpPr>
          <p:spPr>
            <a:xfrm>
              <a:off x="-3137650" y="2787000"/>
              <a:ext cx="291450" cy="257575"/>
            </a:xfrm>
            <a:custGeom>
              <a:avLst/>
              <a:gdLst/>
              <a:ahLst/>
              <a:cxnLst/>
              <a:rect l="l" t="t" r="r" b="b"/>
              <a:pathLst>
                <a:path w="11658" h="10303" extrusionOk="0">
                  <a:moveTo>
                    <a:pt x="10618" y="693"/>
                  </a:moveTo>
                  <a:cubicBezTo>
                    <a:pt x="10807" y="693"/>
                    <a:pt x="10964" y="851"/>
                    <a:pt x="10964" y="1040"/>
                  </a:cubicBezTo>
                  <a:lnTo>
                    <a:pt x="10964" y="2741"/>
                  </a:lnTo>
                  <a:lnTo>
                    <a:pt x="662" y="2741"/>
                  </a:lnTo>
                  <a:lnTo>
                    <a:pt x="662" y="1040"/>
                  </a:lnTo>
                  <a:cubicBezTo>
                    <a:pt x="662" y="851"/>
                    <a:pt x="820" y="693"/>
                    <a:pt x="1009" y="693"/>
                  </a:cubicBezTo>
                  <a:close/>
                  <a:moveTo>
                    <a:pt x="10996" y="3403"/>
                  </a:moveTo>
                  <a:lnTo>
                    <a:pt x="10996" y="9231"/>
                  </a:lnTo>
                  <a:cubicBezTo>
                    <a:pt x="10964" y="9420"/>
                    <a:pt x="10838" y="9578"/>
                    <a:pt x="10618" y="9578"/>
                  </a:cubicBezTo>
                  <a:lnTo>
                    <a:pt x="1009" y="9578"/>
                  </a:lnTo>
                  <a:cubicBezTo>
                    <a:pt x="820" y="9578"/>
                    <a:pt x="662" y="9420"/>
                    <a:pt x="662" y="9231"/>
                  </a:cubicBezTo>
                  <a:lnTo>
                    <a:pt x="662" y="3403"/>
                  </a:lnTo>
                  <a:close/>
                  <a:moveTo>
                    <a:pt x="1009" y="0"/>
                  </a:moveTo>
                  <a:cubicBezTo>
                    <a:pt x="473" y="0"/>
                    <a:pt x="1" y="473"/>
                    <a:pt x="1" y="1040"/>
                  </a:cubicBezTo>
                  <a:lnTo>
                    <a:pt x="1" y="9263"/>
                  </a:lnTo>
                  <a:cubicBezTo>
                    <a:pt x="1" y="9830"/>
                    <a:pt x="473" y="10302"/>
                    <a:pt x="1009" y="10302"/>
                  </a:cubicBezTo>
                  <a:lnTo>
                    <a:pt x="10618" y="10302"/>
                  </a:lnTo>
                  <a:cubicBezTo>
                    <a:pt x="11185" y="10302"/>
                    <a:pt x="11658" y="9830"/>
                    <a:pt x="11658" y="9263"/>
                  </a:cubicBezTo>
                  <a:lnTo>
                    <a:pt x="11658" y="1040"/>
                  </a:lnTo>
                  <a:cubicBezTo>
                    <a:pt x="11658" y="441"/>
                    <a:pt x="11217" y="0"/>
                    <a:pt x="1061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51" name="Google Shape;2951;p51"/>
            <p:cNvSpPr/>
            <p:nvPr/>
          </p:nvSpPr>
          <p:spPr>
            <a:xfrm>
              <a:off x="-3104575" y="2820875"/>
              <a:ext cx="18150" cy="17350"/>
            </a:xfrm>
            <a:custGeom>
              <a:avLst/>
              <a:gdLst/>
              <a:ahLst/>
              <a:cxnLst/>
              <a:rect l="l" t="t" r="r" b="b"/>
              <a:pathLst>
                <a:path w="726" h="694" extrusionOk="0">
                  <a:moveTo>
                    <a:pt x="348" y="0"/>
                  </a:moveTo>
                  <a:cubicBezTo>
                    <a:pt x="158" y="0"/>
                    <a:pt x="1" y="158"/>
                    <a:pt x="1" y="347"/>
                  </a:cubicBezTo>
                  <a:cubicBezTo>
                    <a:pt x="1" y="536"/>
                    <a:pt x="158" y="693"/>
                    <a:pt x="348" y="693"/>
                  </a:cubicBezTo>
                  <a:cubicBezTo>
                    <a:pt x="568" y="693"/>
                    <a:pt x="726" y="536"/>
                    <a:pt x="726" y="347"/>
                  </a:cubicBezTo>
                  <a:cubicBezTo>
                    <a:pt x="726" y="158"/>
                    <a:pt x="568" y="0"/>
                    <a:pt x="34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52" name="Google Shape;2952;p51"/>
            <p:cNvSpPr/>
            <p:nvPr/>
          </p:nvSpPr>
          <p:spPr>
            <a:xfrm>
              <a:off x="-3069900" y="2820875"/>
              <a:ext cx="17350" cy="17350"/>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53" name="Google Shape;2953;p51"/>
            <p:cNvSpPr/>
            <p:nvPr/>
          </p:nvSpPr>
          <p:spPr>
            <a:xfrm>
              <a:off x="-3035250" y="2820875"/>
              <a:ext cx="17350" cy="17350"/>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54" name="Google Shape;2954;p51"/>
            <p:cNvSpPr/>
            <p:nvPr/>
          </p:nvSpPr>
          <p:spPr>
            <a:xfrm>
              <a:off x="-3002175" y="2820875"/>
              <a:ext cx="121325" cy="17350"/>
            </a:xfrm>
            <a:custGeom>
              <a:avLst/>
              <a:gdLst/>
              <a:ahLst/>
              <a:cxnLst/>
              <a:rect l="l" t="t" r="r" b="b"/>
              <a:pathLst>
                <a:path w="4853" h="694" extrusionOk="0">
                  <a:moveTo>
                    <a:pt x="347" y="0"/>
                  </a:moveTo>
                  <a:cubicBezTo>
                    <a:pt x="158" y="0"/>
                    <a:pt x="1" y="158"/>
                    <a:pt x="1" y="347"/>
                  </a:cubicBezTo>
                  <a:cubicBezTo>
                    <a:pt x="32" y="536"/>
                    <a:pt x="190" y="693"/>
                    <a:pt x="347" y="693"/>
                  </a:cubicBezTo>
                  <a:lnTo>
                    <a:pt x="4506" y="693"/>
                  </a:lnTo>
                  <a:cubicBezTo>
                    <a:pt x="4695" y="693"/>
                    <a:pt x="4852" y="536"/>
                    <a:pt x="4852" y="347"/>
                  </a:cubicBezTo>
                  <a:cubicBezTo>
                    <a:pt x="4852" y="158"/>
                    <a:pt x="4695" y="0"/>
                    <a:pt x="450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55" name="Google Shape;2955;p51"/>
            <p:cNvSpPr/>
            <p:nvPr/>
          </p:nvSpPr>
          <p:spPr>
            <a:xfrm>
              <a:off x="-2948625" y="2907300"/>
              <a:ext cx="52025" cy="85300"/>
            </a:xfrm>
            <a:custGeom>
              <a:avLst/>
              <a:gdLst/>
              <a:ahLst/>
              <a:cxnLst/>
              <a:rect l="l" t="t" r="r" b="b"/>
              <a:pathLst>
                <a:path w="2081" h="3412" extrusionOk="0">
                  <a:moveTo>
                    <a:pt x="347" y="1"/>
                  </a:moveTo>
                  <a:cubicBezTo>
                    <a:pt x="261" y="1"/>
                    <a:pt x="174" y="24"/>
                    <a:pt x="127" y="72"/>
                  </a:cubicBezTo>
                  <a:cubicBezTo>
                    <a:pt x="1" y="198"/>
                    <a:pt x="1" y="450"/>
                    <a:pt x="127" y="544"/>
                  </a:cubicBezTo>
                  <a:lnTo>
                    <a:pt x="1261" y="1710"/>
                  </a:lnTo>
                  <a:lnTo>
                    <a:pt x="127" y="2844"/>
                  </a:lnTo>
                  <a:cubicBezTo>
                    <a:pt x="1" y="2970"/>
                    <a:pt x="1" y="3191"/>
                    <a:pt x="127" y="3317"/>
                  </a:cubicBezTo>
                  <a:cubicBezTo>
                    <a:pt x="174" y="3380"/>
                    <a:pt x="261" y="3411"/>
                    <a:pt x="347" y="3411"/>
                  </a:cubicBezTo>
                  <a:cubicBezTo>
                    <a:pt x="434" y="3411"/>
                    <a:pt x="521" y="3380"/>
                    <a:pt x="568" y="3317"/>
                  </a:cubicBezTo>
                  <a:lnTo>
                    <a:pt x="1954" y="1930"/>
                  </a:lnTo>
                  <a:cubicBezTo>
                    <a:pt x="2080" y="1804"/>
                    <a:pt x="2080" y="1584"/>
                    <a:pt x="1954" y="1458"/>
                  </a:cubicBezTo>
                  <a:lnTo>
                    <a:pt x="568" y="72"/>
                  </a:lnTo>
                  <a:cubicBezTo>
                    <a:pt x="521" y="24"/>
                    <a:pt x="434" y="1"/>
                    <a:pt x="34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56" name="Google Shape;2956;p51"/>
            <p:cNvSpPr/>
            <p:nvPr/>
          </p:nvSpPr>
          <p:spPr>
            <a:xfrm>
              <a:off x="-3088025" y="2907300"/>
              <a:ext cx="53575" cy="85300"/>
            </a:xfrm>
            <a:custGeom>
              <a:avLst/>
              <a:gdLst/>
              <a:ahLst/>
              <a:cxnLst/>
              <a:rect l="l" t="t" r="r" b="b"/>
              <a:pathLst>
                <a:path w="2143" h="3412" extrusionOk="0">
                  <a:moveTo>
                    <a:pt x="1749" y="1"/>
                  </a:moveTo>
                  <a:cubicBezTo>
                    <a:pt x="1662" y="1"/>
                    <a:pt x="1576" y="24"/>
                    <a:pt x="1513" y="72"/>
                  </a:cubicBezTo>
                  <a:lnTo>
                    <a:pt x="127" y="1458"/>
                  </a:lnTo>
                  <a:cubicBezTo>
                    <a:pt x="1" y="1584"/>
                    <a:pt x="1" y="1804"/>
                    <a:pt x="127" y="1930"/>
                  </a:cubicBezTo>
                  <a:lnTo>
                    <a:pt x="1513" y="3317"/>
                  </a:lnTo>
                  <a:cubicBezTo>
                    <a:pt x="1576" y="3380"/>
                    <a:pt x="1662" y="3411"/>
                    <a:pt x="1749" y="3411"/>
                  </a:cubicBezTo>
                  <a:cubicBezTo>
                    <a:pt x="1836" y="3411"/>
                    <a:pt x="1922" y="3380"/>
                    <a:pt x="1985" y="3317"/>
                  </a:cubicBezTo>
                  <a:cubicBezTo>
                    <a:pt x="2111" y="3191"/>
                    <a:pt x="2111" y="2970"/>
                    <a:pt x="1985" y="2844"/>
                  </a:cubicBezTo>
                  <a:lnTo>
                    <a:pt x="851" y="1710"/>
                  </a:lnTo>
                  <a:lnTo>
                    <a:pt x="1985" y="544"/>
                  </a:lnTo>
                  <a:cubicBezTo>
                    <a:pt x="2143" y="450"/>
                    <a:pt x="2143" y="198"/>
                    <a:pt x="1985" y="72"/>
                  </a:cubicBezTo>
                  <a:cubicBezTo>
                    <a:pt x="1922" y="24"/>
                    <a:pt x="1836" y="1"/>
                    <a:pt x="174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57" name="Google Shape;2957;p51"/>
            <p:cNvSpPr/>
            <p:nvPr/>
          </p:nvSpPr>
          <p:spPr>
            <a:xfrm>
              <a:off x="-3019500" y="2888975"/>
              <a:ext cx="54375" cy="119400"/>
            </a:xfrm>
            <a:custGeom>
              <a:avLst/>
              <a:gdLst/>
              <a:ahLst/>
              <a:cxnLst/>
              <a:rect l="l" t="t" r="r" b="b"/>
              <a:pathLst>
                <a:path w="2175" h="4776" extrusionOk="0">
                  <a:moveTo>
                    <a:pt x="1778" y="0"/>
                  </a:moveTo>
                  <a:cubicBezTo>
                    <a:pt x="1617" y="0"/>
                    <a:pt x="1501" y="108"/>
                    <a:pt x="1450" y="237"/>
                  </a:cubicBezTo>
                  <a:lnTo>
                    <a:pt x="63" y="4333"/>
                  </a:lnTo>
                  <a:cubicBezTo>
                    <a:pt x="0" y="4522"/>
                    <a:pt x="95" y="4680"/>
                    <a:pt x="253" y="4743"/>
                  </a:cubicBezTo>
                  <a:cubicBezTo>
                    <a:pt x="305" y="4765"/>
                    <a:pt x="354" y="4775"/>
                    <a:pt x="399" y="4775"/>
                  </a:cubicBezTo>
                  <a:cubicBezTo>
                    <a:pt x="543" y="4775"/>
                    <a:pt x="646" y="4674"/>
                    <a:pt x="694" y="4554"/>
                  </a:cubicBezTo>
                  <a:lnTo>
                    <a:pt x="2080" y="458"/>
                  </a:lnTo>
                  <a:cubicBezTo>
                    <a:pt x="2174" y="300"/>
                    <a:pt x="2048" y="111"/>
                    <a:pt x="1891" y="17"/>
                  </a:cubicBezTo>
                  <a:cubicBezTo>
                    <a:pt x="1851" y="6"/>
                    <a:pt x="1813" y="0"/>
                    <a:pt x="177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2963" name="Google Shape;2963;p51"/>
          <p:cNvGrpSpPr/>
          <p:nvPr/>
        </p:nvGrpSpPr>
        <p:grpSpPr>
          <a:xfrm>
            <a:off x="6557112" y="3470886"/>
            <a:ext cx="271165" cy="271887"/>
            <a:chOff x="-1700225" y="2768875"/>
            <a:chExt cx="291450" cy="292225"/>
          </a:xfrm>
        </p:grpSpPr>
        <p:sp>
          <p:nvSpPr>
            <p:cNvPr id="2964" name="Google Shape;2964;p51"/>
            <p:cNvSpPr/>
            <p:nvPr/>
          </p:nvSpPr>
          <p:spPr>
            <a:xfrm>
              <a:off x="-1700225" y="2768875"/>
              <a:ext cx="291450" cy="292225"/>
            </a:xfrm>
            <a:custGeom>
              <a:avLst/>
              <a:gdLst/>
              <a:ahLst/>
              <a:cxnLst/>
              <a:rect l="l" t="t" r="r" b="b"/>
              <a:pathLst>
                <a:path w="11658" h="11689" extrusionOk="0">
                  <a:moveTo>
                    <a:pt x="10617" y="662"/>
                  </a:moveTo>
                  <a:cubicBezTo>
                    <a:pt x="10806" y="662"/>
                    <a:pt x="10964" y="820"/>
                    <a:pt x="10964" y="1009"/>
                  </a:cubicBezTo>
                  <a:lnTo>
                    <a:pt x="10964" y="2710"/>
                  </a:lnTo>
                  <a:lnTo>
                    <a:pt x="662" y="2710"/>
                  </a:lnTo>
                  <a:lnTo>
                    <a:pt x="662" y="1009"/>
                  </a:lnTo>
                  <a:cubicBezTo>
                    <a:pt x="662" y="820"/>
                    <a:pt x="819" y="662"/>
                    <a:pt x="1008" y="662"/>
                  </a:cubicBezTo>
                  <a:close/>
                  <a:moveTo>
                    <a:pt x="10933" y="3372"/>
                  </a:moveTo>
                  <a:lnTo>
                    <a:pt x="10933" y="9232"/>
                  </a:lnTo>
                  <a:cubicBezTo>
                    <a:pt x="10964" y="9484"/>
                    <a:pt x="10806" y="9610"/>
                    <a:pt x="10617" y="9610"/>
                  </a:cubicBezTo>
                  <a:lnTo>
                    <a:pt x="8916" y="9610"/>
                  </a:lnTo>
                  <a:lnTo>
                    <a:pt x="8570" y="9232"/>
                  </a:lnTo>
                  <a:cubicBezTo>
                    <a:pt x="8601" y="9169"/>
                    <a:pt x="8664" y="9043"/>
                    <a:pt x="8696" y="8917"/>
                  </a:cubicBezTo>
                  <a:lnTo>
                    <a:pt x="9200" y="8917"/>
                  </a:lnTo>
                  <a:cubicBezTo>
                    <a:pt x="9389" y="8917"/>
                    <a:pt x="9546" y="8759"/>
                    <a:pt x="9546" y="8570"/>
                  </a:cubicBezTo>
                  <a:lnTo>
                    <a:pt x="9546" y="7184"/>
                  </a:lnTo>
                  <a:cubicBezTo>
                    <a:pt x="9546" y="6995"/>
                    <a:pt x="9389" y="6837"/>
                    <a:pt x="9200" y="6837"/>
                  </a:cubicBezTo>
                  <a:lnTo>
                    <a:pt x="8696" y="6837"/>
                  </a:lnTo>
                  <a:cubicBezTo>
                    <a:pt x="8664" y="6711"/>
                    <a:pt x="8601" y="6648"/>
                    <a:pt x="8570" y="6522"/>
                  </a:cubicBezTo>
                  <a:lnTo>
                    <a:pt x="8916" y="6176"/>
                  </a:lnTo>
                  <a:cubicBezTo>
                    <a:pt x="9042" y="6050"/>
                    <a:pt x="9042" y="5798"/>
                    <a:pt x="8916" y="5703"/>
                  </a:cubicBezTo>
                  <a:lnTo>
                    <a:pt x="7940" y="4695"/>
                  </a:lnTo>
                  <a:cubicBezTo>
                    <a:pt x="7877" y="4648"/>
                    <a:pt x="7790" y="4624"/>
                    <a:pt x="7703" y="4624"/>
                  </a:cubicBezTo>
                  <a:cubicBezTo>
                    <a:pt x="7617" y="4624"/>
                    <a:pt x="7530" y="4648"/>
                    <a:pt x="7467" y="4695"/>
                  </a:cubicBezTo>
                  <a:lnTo>
                    <a:pt x="7120" y="5073"/>
                  </a:lnTo>
                  <a:cubicBezTo>
                    <a:pt x="7026" y="5041"/>
                    <a:pt x="6931" y="4978"/>
                    <a:pt x="6805" y="4947"/>
                  </a:cubicBezTo>
                  <a:lnTo>
                    <a:pt x="6805" y="4443"/>
                  </a:lnTo>
                  <a:cubicBezTo>
                    <a:pt x="6805" y="4222"/>
                    <a:pt x="6648" y="4065"/>
                    <a:pt x="6459" y="4065"/>
                  </a:cubicBezTo>
                  <a:lnTo>
                    <a:pt x="5073" y="4065"/>
                  </a:lnTo>
                  <a:cubicBezTo>
                    <a:pt x="4884" y="4065"/>
                    <a:pt x="4726" y="4222"/>
                    <a:pt x="4726" y="4443"/>
                  </a:cubicBezTo>
                  <a:lnTo>
                    <a:pt x="4726" y="4947"/>
                  </a:lnTo>
                  <a:cubicBezTo>
                    <a:pt x="4600" y="4978"/>
                    <a:pt x="4506" y="5010"/>
                    <a:pt x="4411" y="5073"/>
                  </a:cubicBezTo>
                  <a:lnTo>
                    <a:pt x="4033" y="4695"/>
                  </a:lnTo>
                  <a:cubicBezTo>
                    <a:pt x="3986" y="4648"/>
                    <a:pt x="3899" y="4624"/>
                    <a:pt x="3808" y="4624"/>
                  </a:cubicBezTo>
                  <a:cubicBezTo>
                    <a:pt x="3718" y="4624"/>
                    <a:pt x="3623" y="4648"/>
                    <a:pt x="3560" y="4695"/>
                  </a:cubicBezTo>
                  <a:lnTo>
                    <a:pt x="2584" y="5703"/>
                  </a:lnTo>
                  <a:cubicBezTo>
                    <a:pt x="2458" y="5829"/>
                    <a:pt x="2458" y="6050"/>
                    <a:pt x="2584" y="6176"/>
                  </a:cubicBezTo>
                  <a:lnTo>
                    <a:pt x="2930" y="6522"/>
                  </a:lnTo>
                  <a:cubicBezTo>
                    <a:pt x="2899" y="6585"/>
                    <a:pt x="2867" y="6711"/>
                    <a:pt x="2836" y="6837"/>
                  </a:cubicBezTo>
                  <a:lnTo>
                    <a:pt x="2300" y="6837"/>
                  </a:lnTo>
                  <a:cubicBezTo>
                    <a:pt x="2111" y="6837"/>
                    <a:pt x="1954" y="6995"/>
                    <a:pt x="1954" y="7184"/>
                  </a:cubicBezTo>
                  <a:lnTo>
                    <a:pt x="1954" y="8570"/>
                  </a:lnTo>
                  <a:cubicBezTo>
                    <a:pt x="1954" y="8759"/>
                    <a:pt x="2111" y="8917"/>
                    <a:pt x="2300" y="8917"/>
                  </a:cubicBezTo>
                  <a:lnTo>
                    <a:pt x="2836" y="8917"/>
                  </a:lnTo>
                  <a:cubicBezTo>
                    <a:pt x="2867" y="9043"/>
                    <a:pt x="2899" y="9137"/>
                    <a:pt x="2930" y="9232"/>
                  </a:cubicBezTo>
                  <a:lnTo>
                    <a:pt x="2584" y="9610"/>
                  </a:lnTo>
                  <a:lnTo>
                    <a:pt x="977" y="9610"/>
                  </a:lnTo>
                  <a:cubicBezTo>
                    <a:pt x="788" y="9610"/>
                    <a:pt x="630" y="9452"/>
                    <a:pt x="630" y="9232"/>
                  </a:cubicBezTo>
                  <a:lnTo>
                    <a:pt x="630" y="3372"/>
                  </a:lnTo>
                  <a:close/>
                  <a:moveTo>
                    <a:pt x="6112" y="4726"/>
                  </a:moveTo>
                  <a:lnTo>
                    <a:pt x="6112" y="5136"/>
                  </a:lnTo>
                  <a:cubicBezTo>
                    <a:pt x="6112" y="5294"/>
                    <a:pt x="6207" y="5420"/>
                    <a:pt x="6364" y="5451"/>
                  </a:cubicBezTo>
                  <a:cubicBezTo>
                    <a:pt x="6553" y="5514"/>
                    <a:pt x="6805" y="5609"/>
                    <a:pt x="6994" y="5735"/>
                  </a:cubicBezTo>
                  <a:cubicBezTo>
                    <a:pt x="7041" y="5769"/>
                    <a:pt x="7096" y="5783"/>
                    <a:pt x="7153" y="5783"/>
                  </a:cubicBezTo>
                  <a:cubicBezTo>
                    <a:pt x="7251" y="5783"/>
                    <a:pt x="7356" y="5743"/>
                    <a:pt x="7435" y="5703"/>
                  </a:cubicBezTo>
                  <a:lnTo>
                    <a:pt x="7751" y="5388"/>
                  </a:lnTo>
                  <a:lnTo>
                    <a:pt x="8223" y="5861"/>
                  </a:lnTo>
                  <a:lnTo>
                    <a:pt x="7908" y="6176"/>
                  </a:lnTo>
                  <a:cubicBezTo>
                    <a:pt x="7782" y="6302"/>
                    <a:pt x="7782" y="6459"/>
                    <a:pt x="7877" y="6617"/>
                  </a:cubicBezTo>
                  <a:cubicBezTo>
                    <a:pt x="7971" y="6806"/>
                    <a:pt x="8066" y="6995"/>
                    <a:pt x="8129" y="7247"/>
                  </a:cubicBezTo>
                  <a:cubicBezTo>
                    <a:pt x="8192" y="7404"/>
                    <a:pt x="8286" y="7499"/>
                    <a:pt x="8444" y="7499"/>
                  </a:cubicBezTo>
                  <a:lnTo>
                    <a:pt x="8885" y="7499"/>
                  </a:lnTo>
                  <a:lnTo>
                    <a:pt x="8885" y="8192"/>
                  </a:lnTo>
                  <a:lnTo>
                    <a:pt x="8444" y="8192"/>
                  </a:lnTo>
                  <a:cubicBezTo>
                    <a:pt x="8286" y="8192"/>
                    <a:pt x="8192" y="8286"/>
                    <a:pt x="8129" y="8444"/>
                  </a:cubicBezTo>
                  <a:cubicBezTo>
                    <a:pt x="8097" y="8665"/>
                    <a:pt x="7971" y="8885"/>
                    <a:pt x="7877" y="9074"/>
                  </a:cubicBezTo>
                  <a:cubicBezTo>
                    <a:pt x="7782" y="9200"/>
                    <a:pt x="7814" y="9389"/>
                    <a:pt x="7908" y="9515"/>
                  </a:cubicBezTo>
                  <a:lnTo>
                    <a:pt x="8223" y="9830"/>
                  </a:lnTo>
                  <a:lnTo>
                    <a:pt x="7751" y="10303"/>
                  </a:lnTo>
                  <a:lnTo>
                    <a:pt x="7435" y="9988"/>
                  </a:lnTo>
                  <a:cubicBezTo>
                    <a:pt x="7368" y="9920"/>
                    <a:pt x="7291" y="9889"/>
                    <a:pt x="7211" y="9889"/>
                  </a:cubicBezTo>
                  <a:cubicBezTo>
                    <a:pt x="7141" y="9889"/>
                    <a:pt x="7068" y="9912"/>
                    <a:pt x="6994" y="9956"/>
                  </a:cubicBezTo>
                  <a:cubicBezTo>
                    <a:pt x="6805" y="10082"/>
                    <a:pt x="6616" y="10145"/>
                    <a:pt x="6364" y="10208"/>
                  </a:cubicBezTo>
                  <a:cubicBezTo>
                    <a:pt x="6207" y="10271"/>
                    <a:pt x="6112" y="10366"/>
                    <a:pt x="6112" y="10555"/>
                  </a:cubicBezTo>
                  <a:lnTo>
                    <a:pt x="6112" y="10964"/>
                  </a:lnTo>
                  <a:lnTo>
                    <a:pt x="5419" y="10964"/>
                  </a:lnTo>
                  <a:lnTo>
                    <a:pt x="5419" y="10555"/>
                  </a:lnTo>
                  <a:cubicBezTo>
                    <a:pt x="5419" y="10366"/>
                    <a:pt x="5325" y="10271"/>
                    <a:pt x="5167" y="10208"/>
                  </a:cubicBezTo>
                  <a:cubicBezTo>
                    <a:pt x="4947" y="10177"/>
                    <a:pt x="4726" y="10051"/>
                    <a:pt x="4537" y="9956"/>
                  </a:cubicBezTo>
                  <a:cubicBezTo>
                    <a:pt x="4491" y="9921"/>
                    <a:pt x="4436" y="9908"/>
                    <a:pt x="4379" y="9908"/>
                  </a:cubicBezTo>
                  <a:cubicBezTo>
                    <a:pt x="4281" y="9908"/>
                    <a:pt x="4176" y="9948"/>
                    <a:pt x="4096" y="9988"/>
                  </a:cubicBezTo>
                  <a:lnTo>
                    <a:pt x="3781" y="10303"/>
                  </a:lnTo>
                  <a:lnTo>
                    <a:pt x="3308" y="9830"/>
                  </a:lnTo>
                  <a:lnTo>
                    <a:pt x="3623" y="9515"/>
                  </a:lnTo>
                  <a:cubicBezTo>
                    <a:pt x="3749" y="9389"/>
                    <a:pt x="3749" y="9232"/>
                    <a:pt x="3655" y="9074"/>
                  </a:cubicBezTo>
                  <a:cubicBezTo>
                    <a:pt x="3529" y="8885"/>
                    <a:pt x="3466" y="8696"/>
                    <a:pt x="3371" y="8444"/>
                  </a:cubicBezTo>
                  <a:cubicBezTo>
                    <a:pt x="3340" y="8286"/>
                    <a:pt x="3214" y="8192"/>
                    <a:pt x="3056" y="8192"/>
                  </a:cubicBezTo>
                  <a:lnTo>
                    <a:pt x="2647" y="8192"/>
                  </a:lnTo>
                  <a:lnTo>
                    <a:pt x="2647" y="7499"/>
                  </a:lnTo>
                  <a:lnTo>
                    <a:pt x="3056" y="7499"/>
                  </a:lnTo>
                  <a:cubicBezTo>
                    <a:pt x="3214" y="7499"/>
                    <a:pt x="3340" y="7404"/>
                    <a:pt x="3371" y="7247"/>
                  </a:cubicBezTo>
                  <a:cubicBezTo>
                    <a:pt x="3434" y="7026"/>
                    <a:pt x="3529" y="6806"/>
                    <a:pt x="3655" y="6617"/>
                  </a:cubicBezTo>
                  <a:cubicBezTo>
                    <a:pt x="3749" y="6491"/>
                    <a:pt x="3686" y="6302"/>
                    <a:pt x="3623" y="6176"/>
                  </a:cubicBezTo>
                  <a:lnTo>
                    <a:pt x="3308" y="5861"/>
                  </a:lnTo>
                  <a:lnTo>
                    <a:pt x="3781" y="5388"/>
                  </a:lnTo>
                  <a:lnTo>
                    <a:pt x="4096" y="5703"/>
                  </a:lnTo>
                  <a:cubicBezTo>
                    <a:pt x="4163" y="5771"/>
                    <a:pt x="4240" y="5802"/>
                    <a:pt x="4321" y="5802"/>
                  </a:cubicBezTo>
                  <a:cubicBezTo>
                    <a:pt x="4391" y="5802"/>
                    <a:pt x="4464" y="5778"/>
                    <a:pt x="4537" y="5735"/>
                  </a:cubicBezTo>
                  <a:cubicBezTo>
                    <a:pt x="4726" y="5609"/>
                    <a:pt x="4915" y="5546"/>
                    <a:pt x="5167" y="5451"/>
                  </a:cubicBezTo>
                  <a:cubicBezTo>
                    <a:pt x="5325" y="5420"/>
                    <a:pt x="5419" y="5294"/>
                    <a:pt x="5419" y="5136"/>
                  </a:cubicBezTo>
                  <a:lnTo>
                    <a:pt x="5419" y="4726"/>
                  </a:lnTo>
                  <a:close/>
                  <a:moveTo>
                    <a:pt x="1008" y="1"/>
                  </a:moveTo>
                  <a:cubicBezTo>
                    <a:pt x="473" y="1"/>
                    <a:pt x="0" y="473"/>
                    <a:pt x="0" y="1009"/>
                  </a:cubicBezTo>
                  <a:lnTo>
                    <a:pt x="0" y="9295"/>
                  </a:lnTo>
                  <a:cubicBezTo>
                    <a:pt x="0" y="9830"/>
                    <a:pt x="473" y="10303"/>
                    <a:pt x="1008" y="10303"/>
                  </a:cubicBezTo>
                  <a:lnTo>
                    <a:pt x="2867" y="10303"/>
                  </a:lnTo>
                  <a:lnTo>
                    <a:pt x="3623" y="11059"/>
                  </a:lnTo>
                  <a:cubicBezTo>
                    <a:pt x="3671" y="11122"/>
                    <a:pt x="3757" y="11153"/>
                    <a:pt x="3848" y="11153"/>
                  </a:cubicBezTo>
                  <a:cubicBezTo>
                    <a:pt x="3938" y="11153"/>
                    <a:pt x="4033" y="11122"/>
                    <a:pt x="4096" y="11059"/>
                  </a:cubicBezTo>
                  <a:lnTo>
                    <a:pt x="4442" y="10712"/>
                  </a:lnTo>
                  <a:cubicBezTo>
                    <a:pt x="4506" y="10744"/>
                    <a:pt x="4632" y="10775"/>
                    <a:pt x="4758" y="10807"/>
                  </a:cubicBezTo>
                  <a:lnTo>
                    <a:pt x="4758" y="11342"/>
                  </a:lnTo>
                  <a:cubicBezTo>
                    <a:pt x="4758" y="11531"/>
                    <a:pt x="4915" y="11689"/>
                    <a:pt x="5104" y="11689"/>
                  </a:cubicBezTo>
                  <a:lnTo>
                    <a:pt x="6490" y="11689"/>
                  </a:lnTo>
                  <a:cubicBezTo>
                    <a:pt x="6679" y="11689"/>
                    <a:pt x="6837" y="11531"/>
                    <a:pt x="6837" y="11342"/>
                  </a:cubicBezTo>
                  <a:lnTo>
                    <a:pt x="6837" y="10807"/>
                  </a:lnTo>
                  <a:cubicBezTo>
                    <a:pt x="6963" y="10775"/>
                    <a:pt x="7026" y="10744"/>
                    <a:pt x="7152" y="10712"/>
                  </a:cubicBezTo>
                  <a:lnTo>
                    <a:pt x="7498" y="11059"/>
                  </a:lnTo>
                  <a:cubicBezTo>
                    <a:pt x="7561" y="11122"/>
                    <a:pt x="7656" y="11153"/>
                    <a:pt x="7747" y="11153"/>
                  </a:cubicBezTo>
                  <a:cubicBezTo>
                    <a:pt x="7837" y="11153"/>
                    <a:pt x="7924" y="11122"/>
                    <a:pt x="7971" y="11059"/>
                  </a:cubicBezTo>
                  <a:lnTo>
                    <a:pt x="8727" y="10303"/>
                  </a:lnTo>
                  <a:lnTo>
                    <a:pt x="10617" y="10303"/>
                  </a:lnTo>
                  <a:cubicBezTo>
                    <a:pt x="11185" y="10303"/>
                    <a:pt x="11657" y="9830"/>
                    <a:pt x="11657" y="9295"/>
                  </a:cubicBezTo>
                  <a:lnTo>
                    <a:pt x="11657" y="1009"/>
                  </a:lnTo>
                  <a:cubicBezTo>
                    <a:pt x="11657" y="473"/>
                    <a:pt x="11216" y="1"/>
                    <a:pt x="1061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65" name="Google Shape;2965;p51"/>
            <p:cNvSpPr/>
            <p:nvPr/>
          </p:nvSpPr>
          <p:spPr>
            <a:xfrm>
              <a:off x="-1667150" y="2801950"/>
              <a:ext cx="18150" cy="18150"/>
            </a:xfrm>
            <a:custGeom>
              <a:avLst/>
              <a:gdLst/>
              <a:ahLst/>
              <a:cxnLst/>
              <a:rect l="l" t="t" r="r" b="b"/>
              <a:pathLst>
                <a:path w="726" h="726" extrusionOk="0">
                  <a:moveTo>
                    <a:pt x="347" y="1"/>
                  </a:moveTo>
                  <a:cubicBezTo>
                    <a:pt x="158" y="1"/>
                    <a:pt x="1" y="158"/>
                    <a:pt x="1" y="347"/>
                  </a:cubicBezTo>
                  <a:cubicBezTo>
                    <a:pt x="1" y="536"/>
                    <a:pt x="158" y="726"/>
                    <a:pt x="347" y="726"/>
                  </a:cubicBezTo>
                  <a:cubicBezTo>
                    <a:pt x="568" y="726"/>
                    <a:pt x="725" y="536"/>
                    <a:pt x="725" y="347"/>
                  </a:cubicBezTo>
                  <a:cubicBezTo>
                    <a:pt x="725" y="158"/>
                    <a:pt x="568" y="1"/>
                    <a:pt x="34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66" name="Google Shape;2966;p51"/>
            <p:cNvSpPr/>
            <p:nvPr/>
          </p:nvSpPr>
          <p:spPr>
            <a:xfrm>
              <a:off x="-1632500" y="2801950"/>
              <a:ext cx="17350" cy="18150"/>
            </a:xfrm>
            <a:custGeom>
              <a:avLst/>
              <a:gdLst/>
              <a:ahLst/>
              <a:cxnLst/>
              <a:rect l="l" t="t" r="r" b="b"/>
              <a:pathLst>
                <a:path w="694" h="726" extrusionOk="0">
                  <a:moveTo>
                    <a:pt x="347" y="1"/>
                  </a:moveTo>
                  <a:cubicBezTo>
                    <a:pt x="158" y="1"/>
                    <a:pt x="1" y="158"/>
                    <a:pt x="1" y="347"/>
                  </a:cubicBezTo>
                  <a:cubicBezTo>
                    <a:pt x="1" y="568"/>
                    <a:pt x="158" y="726"/>
                    <a:pt x="347" y="726"/>
                  </a:cubicBezTo>
                  <a:cubicBezTo>
                    <a:pt x="536" y="726"/>
                    <a:pt x="694" y="568"/>
                    <a:pt x="694" y="347"/>
                  </a:cubicBezTo>
                  <a:cubicBezTo>
                    <a:pt x="694" y="158"/>
                    <a:pt x="536" y="1"/>
                    <a:pt x="34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67" name="Google Shape;2967;p51"/>
            <p:cNvSpPr/>
            <p:nvPr/>
          </p:nvSpPr>
          <p:spPr>
            <a:xfrm>
              <a:off x="-1597850" y="2801950"/>
              <a:ext cx="17375" cy="18150"/>
            </a:xfrm>
            <a:custGeom>
              <a:avLst/>
              <a:gdLst/>
              <a:ahLst/>
              <a:cxnLst/>
              <a:rect l="l" t="t" r="r" b="b"/>
              <a:pathLst>
                <a:path w="695" h="726" extrusionOk="0">
                  <a:moveTo>
                    <a:pt x="347" y="1"/>
                  </a:moveTo>
                  <a:cubicBezTo>
                    <a:pt x="158" y="1"/>
                    <a:pt x="1" y="158"/>
                    <a:pt x="1" y="347"/>
                  </a:cubicBezTo>
                  <a:cubicBezTo>
                    <a:pt x="1" y="568"/>
                    <a:pt x="158" y="726"/>
                    <a:pt x="347" y="726"/>
                  </a:cubicBezTo>
                  <a:cubicBezTo>
                    <a:pt x="537" y="726"/>
                    <a:pt x="694" y="568"/>
                    <a:pt x="694" y="347"/>
                  </a:cubicBezTo>
                  <a:cubicBezTo>
                    <a:pt x="694" y="158"/>
                    <a:pt x="537" y="1"/>
                    <a:pt x="34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68" name="Google Shape;2968;p51"/>
            <p:cNvSpPr/>
            <p:nvPr/>
          </p:nvSpPr>
          <p:spPr>
            <a:xfrm>
              <a:off x="-1564750" y="2801950"/>
              <a:ext cx="120525" cy="18150"/>
            </a:xfrm>
            <a:custGeom>
              <a:avLst/>
              <a:gdLst/>
              <a:ahLst/>
              <a:cxnLst/>
              <a:rect l="l" t="t" r="r" b="b"/>
              <a:pathLst>
                <a:path w="4821" h="726" extrusionOk="0">
                  <a:moveTo>
                    <a:pt x="347" y="1"/>
                  </a:moveTo>
                  <a:cubicBezTo>
                    <a:pt x="158" y="1"/>
                    <a:pt x="0" y="158"/>
                    <a:pt x="0" y="347"/>
                  </a:cubicBezTo>
                  <a:cubicBezTo>
                    <a:pt x="32" y="568"/>
                    <a:pt x="189" y="726"/>
                    <a:pt x="347" y="726"/>
                  </a:cubicBezTo>
                  <a:lnTo>
                    <a:pt x="4442" y="726"/>
                  </a:lnTo>
                  <a:cubicBezTo>
                    <a:pt x="4663" y="726"/>
                    <a:pt x="4820" y="568"/>
                    <a:pt x="4820" y="347"/>
                  </a:cubicBezTo>
                  <a:cubicBezTo>
                    <a:pt x="4820" y="158"/>
                    <a:pt x="4663" y="1"/>
                    <a:pt x="444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969" name="Google Shape;2969;p51"/>
            <p:cNvSpPr/>
            <p:nvPr/>
          </p:nvSpPr>
          <p:spPr>
            <a:xfrm>
              <a:off x="-1597850" y="2924050"/>
              <a:ext cx="85100" cy="85075"/>
            </a:xfrm>
            <a:custGeom>
              <a:avLst/>
              <a:gdLst/>
              <a:ahLst/>
              <a:cxnLst/>
              <a:rect l="l" t="t" r="r" b="b"/>
              <a:pathLst>
                <a:path w="3404" h="3403" extrusionOk="0">
                  <a:moveTo>
                    <a:pt x="1671" y="662"/>
                  </a:moveTo>
                  <a:cubicBezTo>
                    <a:pt x="2238" y="662"/>
                    <a:pt x="2710" y="1134"/>
                    <a:pt x="2710" y="1701"/>
                  </a:cubicBezTo>
                  <a:cubicBezTo>
                    <a:pt x="2710" y="2237"/>
                    <a:pt x="2269" y="2710"/>
                    <a:pt x="1671" y="2710"/>
                  </a:cubicBezTo>
                  <a:cubicBezTo>
                    <a:pt x="1135" y="2710"/>
                    <a:pt x="663" y="2237"/>
                    <a:pt x="663" y="1701"/>
                  </a:cubicBezTo>
                  <a:cubicBezTo>
                    <a:pt x="663" y="1134"/>
                    <a:pt x="1135" y="662"/>
                    <a:pt x="1671" y="662"/>
                  </a:cubicBezTo>
                  <a:close/>
                  <a:moveTo>
                    <a:pt x="1671" y="0"/>
                  </a:moveTo>
                  <a:cubicBezTo>
                    <a:pt x="726" y="0"/>
                    <a:pt x="1" y="756"/>
                    <a:pt x="1" y="1701"/>
                  </a:cubicBezTo>
                  <a:cubicBezTo>
                    <a:pt x="1" y="2647"/>
                    <a:pt x="726" y="3403"/>
                    <a:pt x="1671" y="3403"/>
                  </a:cubicBezTo>
                  <a:cubicBezTo>
                    <a:pt x="2616" y="3403"/>
                    <a:pt x="3372" y="2647"/>
                    <a:pt x="3372" y="1701"/>
                  </a:cubicBezTo>
                  <a:cubicBezTo>
                    <a:pt x="3403" y="756"/>
                    <a:pt x="2616" y="0"/>
                    <a:pt x="167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sp>
        <p:nvSpPr>
          <p:cNvPr id="234" name="Google Shape;3514;p62">
            <a:extLst>
              <a:ext uri="{FF2B5EF4-FFF2-40B4-BE49-F238E27FC236}">
                <a16:creationId xmlns:a16="http://schemas.microsoft.com/office/drawing/2014/main" id="{4FF9F68A-3770-46B6-9A02-4B65FC3DFF03}"/>
              </a:ext>
            </a:extLst>
          </p:cNvPr>
          <p:cNvSpPr txBox="1">
            <a:spLocks/>
          </p:cNvSpPr>
          <p:nvPr/>
        </p:nvSpPr>
        <p:spPr>
          <a:xfrm>
            <a:off x="1270286" y="1084773"/>
            <a:ext cx="7896566" cy="98099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1pPr>
            <a:lvl2pPr marR="0" lvl="1"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2pPr>
            <a:lvl3pPr marR="0" lvl="2"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3pPr>
            <a:lvl4pPr marR="0" lvl="3"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4pPr>
            <a:lvl5pPr marR="0" lvl="4"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5pPr>
            <a:lvl6pPr marR="0" lvl="5"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6pPr>
            <a:lvl7pPr marR="0" lvl="6"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7pPr>
            <a:lvl8pPr marR="0" lvl="7"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8pPr>
            <a:lvl9pPr marR="0" lvl="8"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9pPr>
          </a:lstStyle>
          <a:p>
            <a:pPr>
              <a:buClr>
                <a:schemeClr val="dk1"/>
              </a:buClr>
              <a:buSzPts val="1100"/>
            </a:pPr>
            <a:r>
              <a:rPr lang="en-US" sz="2400" i="1" dirty="0"/>
              <a:t>What outcomes will your college set for this metric and population for 2022-25?</a:t>
            </a:r>
            <a:endParaRPr lang="en-US" sz="2400" i="1" dirty="0">
              <a:latin typeface="Barlow Semi Condensed"/>
              <a:ea typeface="Barlow Semi Condensed"/>
              <a:cs typeface="Barlow Semi Condensed"/>
              <a:sym typeface="Barlow Semi Condensed"/>
            </a:endParaRPr>
          </a:p>
        </p:txBody>
      </p:sp>
    </p:spTree>
    <p:extLst>
      <p:ext uri="{BB962C8B-B14F-4D97-AF65-F5344CB8AC3E}">
        <p14:creationId xmlns:p14="http://schemas.microsoft.com/office/powerpoint/2010/main" val="51326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12"/>
        <p:cNvGrpSpPr/>
        <p:nvPr/>
      </p:nvGrpSpPr>
      <p:grpSpPr>
        <a:xfrm>
          <a:off x="0" y="0"/>
          <a:ext cx="0" cy="0"/>
          <a:chOff x="0" y="0"/>
          <a:chExt cx="0" cy="0"/>
        </a:xfrm>
      </p:grpSpPr>
      <p:sp>
        <p:nvSpPr>
          <p:cNvPr id="3515" name="Google Shape;3515;p62"/>
          <p:cNvSpPr txBox="1">
            <a:spLocks noGrp="1"/>
          </p:cNvSpPr>
          <p:nvPr>
            <p:ph type="title"/>
          </p:nvPr>
        </p:nvSpPr>
        <p:spPr>
          <a:xfrm>
            <a:off x="1063193" y="730329"/>
            <a:ext cx="8911064" cy="780400"/>
          </a:xfrm>
          <a:prstGeom prst="rect">
            <a:avLst/>
          </a:prstGeom>
        </p:spPr>
        <p:txBody>
          <a:bodyPr spcFirstLastPara="1" vert="horz" wrap="square" lIns="121900" tIns="121900" rIns="121900" bIns="121900" rtlCol="0" anchor="ctr" anchorCtr="0">
            <a:noAutofit/>
          </a:bodyPr>
          <a:lstStyle/>
          <a:p>
            <a:r>
              <a:rPr lang="en" dirty="0"/>
              <a:t>Student Equity &amp; Achievement (SEA) Metrics</a:t>
            </a:r>
            <a:endParaRPr dirty="0"/>
          </a:p>
        </p:txBody>
      </p:sp>
      <p:grpSp>
        <p:nvGrpSpPr>
          <p:cNvPr id="92" name="Google Shape;2183;p40">
            <a:extLst>
              <a:ext uri="{FF2B5EF4-FFF2-40B4-BE49-F238E27FC236}">
                <a16:creationId xmlns:a16="http://schemas.microsoft.com/office/drawing/2014/main" id="{D12F960D-8688-4968-8EF0-2848EA19DA07}"/>
              </a:ext>
            </a:extLst>
          </p:cNvPr>
          <p:cNvGrpSpPr/>
          <p:nvPr/>
        </p:nvGrpSpPr>
        <p:grpSpPr>
          <a:xfrm>
            <a:off x="1316246" y="5198229"/>
            <a:ext cx="233351" cy="36000"/>
            <a:chOff x="5662375" y="212375"/>
            <a:chExt cx="175013" cy="27000"/>
          </a:xfrm>
        </p:grpSpPr>
        <p:sp>
          <p:nvSpPr>
            <p:cNvPr id="93" name="Google Shape;2184;p40">
              <a:extLst>
                <a:ext uri="{FF2B5EF4-FFF2-40B4-BE49-F238E27FC236}">
                  <a16:creationId xmlns:a16="http://schemas.microsoft.com/office/drawing/2014/main" id="{FE554F83-1FFC-4007-A7AA-37483D8A6850}"/>
                </a:ext>
              </a:extLst>
            </p:cNvPr>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94" name="Google Shape;2185;p40">
              <a:extLst>
                <a:ext uri="{FF2B5EF4-FFF2-40B4-BE49-F238E27FC236}">
                  <a16:creationId xmlns:a16="http://schemas.microsoft.com/office/drawing/2014/main" id="{0DC3B427-C277-4DFF-AB95-7D9B153FD9D4}"/>
                </a:ext>
              </a:extLst>
            </p:cNvPr>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95" name="Google Shape;2186;p40">
              <a:extLst>
                <a:ext uri="{FF2B5EF4-FFF2-40B4-BE49-F238E27FC236}">
                  <a16:creationId xmlns:a16="http://schemas.microsoft.com/office/drawing/2014/main" id="{0739A5F6-9B3D-4C23-AAB5-DE483A0B1DA3}"/>
                </a:ext>
              </a:extLst>
            </p:cNvPr>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sp>
        <p:nvSpPr>
          <p:cNvPr id="105" name="Google Shape;2197;p40">
            <a:extLst>
              <a:ext uri="{FF2B5EF4-FFF2-40B4-BE49-F238E27FC236}">
                <a16:creationId xmlns:a16="http://schemas.microsoft.com/office/drawing/2014/main" id="{D71C6274-68C0-45BB-89EE-D13EC17A6690}"/>
              </a:ext>
            </a:extLst>
          </p:cNvPr>
          <p:cNvSpPr txBox="1">
            <a:spLocks/>
          </p:cNvSpPr>
          <p:nvPr/>
        </p:nvSpPr>
        <p:spPr>
          <a:xfrm>
            <a:off x="317012" y="2673517"/>
            <a:ext cx="2353200" cy="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dirty="0">
                <a:solidFill>
                  <a:schemeClr val="accent5"/>
                </a:solidFill>
                <a:latin typeface="Arial" panose="020B0604020202020204" pitchFamily="34" charset="0"/>
                <a:cs typeface="Arial" panose="020B0604020202020204" pitchFamily="34" charset="0"/>
              </a:rPr>
              <a:t>Successful Enrollment</a:t>
            </a:r>
          </a:p>
        </p:txBody>
      </p:sp>
      <p:sp>
        <p:nvSpPr>
          <p:cNvPr id="108" name="Google Shape;2200;p40">
            <a:extLst>
              <a:ext uri="{FF2B5EF4-FFF2-40B4-BE49-F238E27FC236}">
                <a16:creationId xmlns:a16="http://schemas.microsoft.com/office/drawing/2014/main" id="{32CDF4DD-929E-4324-8134-AA1CEE227293}"/>
              </a:ext>
            </a:extLst>
          </p:cNvPr>
          <p:cNvSpPr txBox="1">
            <a:spLocks/>
          </p:cNvSpPr>
          <p:nvPr/>
        </p:nvSpPr>
        <p:spPr>
          <a:xfrm>
            <a:off x="491511" y="3484511"/>
            <a:ext cx="1961276" cy="1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dk2"/>
                </a:solidFill>
                <a:latin typeface="Barlow Semi Condensed"/>
                <a:ea typeface="Barlow Semi Condensed"/>
                <a:cs typeface="Barlow Semi Condensed"/>
                <a:sym typeface="Barlow Semi Condensed"/>
              </a:rPr>
              <a:t>Percentage of first-time in college students who applied and enrolled in the same year*</a:t>
            </a:r>
            <a:endParaRPr lang="en-US" sz="1600" dirty="0">
              <a:latin typeface="Barlow Semi Condensed"/>
              <a:ea typeface="Barlow Semi Condensed"/>
              <a:cs typeface="Barlow Semi Condensed"/>
              <a:sym typeface="Barlow Semi Condensed"/>
            </a:endParaRPr>
          </a:p>
        </p:txBody>
      </p:sp>
      <p:grpSp>
        <p:nvGrpSpPr>
          <p:cNvPr id="130" name="Google Shape;13588;p76">
            <a:extLst>
              <a:ext uri="{FF2B5EF4-FFF2-40B4-BE49-F238E27FC236}">
                <a16:creationId xmlns:a16="http://schemas.microsoft.com/office/drawing/2014/main" id="{280B75BD-7B0C-46A6-9DF4-072A6C0A09A4}"/>
              </a:ext>
            </a:extLst>
          </p:cNvPr>
          <p:cNvGrpSpPr/>
          <p:nvPr/>
        </p:nvGrpSpPr>
        <p:grpSpPr>
          <a:xfrm>
            <a:off x="1180218" y="2123441"/>
            <a:ext cx="587205" cy="438800"/>
            <a:chOff x="-41694200" y="2382950"/>
            <a:chExt cx="317425" cy="248900"/>
          </a:xfrm>
          <a:solidFill>
            <a:srgbClr val="A3CAF7"/>
          </a:solidFill>
        </p:grpSpPr>
        <p:sp>
          <p:nvSpPr>
            <p:cNvPr id="131" name="Google Shape;13589;p76">
              <a:extLst>
                <a:ext uri="{FF2B5EF4-FFF2-40B4-BE49-F238E27FC236}">
                  <a16:creationId xmlns:a16="http://schemas.microsoft.com/office/drawing/2014/main" id="{E6418BA0-30C2-42AD-9D81-85710F06A0B2}"/>
                </a:ext>
              </a:extLst>
            </p:cNvPr>
            <p:cNvSpPr/>
            <p:nvPr/>
          </p:nvSpPr>
          <p:spPr>
            <a:xfrm>
              <a:off x="-41694200" y="2382950"/>
              <a:ext cx="317425" cy="248900"/>
            </a:xfrm>
            <a:custGeom>
              <a:avLst/>
              <a:gdLst/>
              <a:ahLst/>
              <a:cxnLst/>
              <a:rect l="l" t="t" r="r" b="b"/>
              <a:pathLst>
                <a:path w="12697" h="9956" extrusionOk="0">
                  <a:moveTo>
                    <a:pt x="10555" y="851"/>
                  </a:moveTo>
                  <a:cubicBezTo>
                    <a:pt x="10807" y="851"/>
                    <a:pt x="10964" y="1040"/>
                    <a:pt x="10964" y="1292"/>
                  </a:cubicBezTo>
                  <a:lnTo>
                    <a:pt x="10964" y="7499"/>
                  </a:lnTo>
                  <a:lnTo>
                    <a:pt x="1576" y="7499"/>
                  </a:lnTo>
                  <a:lnTo>
                    <a:pt x="1576" y="1292"/>
                  </a:lnTo>
                  <a:lnTo>
                    <a:pt x="1607" y="1292"/>
                  </a:lnTo>
                  <a:cubicBezTo>
                    <a:pt x="1607" y="1040"/>
                    <a:pt x="1828" y="882"/>
                    <a:pt x="2017" y="851"/>
                  </a:cubicBezTo>
                  <a:close/>
                  <a:moveTo>
                    <a:pt x="8507" y="8286"/>
                  </a:moveTo>
                  <a:lnTo>
                    <a:pt x="8507" y="8727"/>
                  </a:lnTo>
                  <a:cubicBezTo>
                    <a:pt x="8507" y="8918"/>
                    <a:pt x="8633" y="9073"/>
                    <a:pt x="8777" y="9137"/>
                  </a:cubicBezTo>
                  <a:lnTo>
                    <a:pt x="1198" y="9137"/>
                  </a:lnTo>
                  <a:cubicBezTo>
                    <a:pt x="1009" y="9137"/>
                    <a:pt x="851" y="9011"/>
                    <a:pt x="788" y="8853"/>
                  </a:cubicBezTo>
                  <a:cubicBezTo>
                    <a:pt x="757" y="8759"/>
                    <a:pt x="788" y="8759"/>
                    <a:pt x="788" y="8286"/>
                  </a:cubicBezTo>
                  <a:close/>
                  <a:moveTo>
                    <a:pt x="10145" y="8286"/>
                  </a:moveTo>
                  <a:lnTo>
                    <a:pt x="10145" y="8727"/>
                  </a:lnTo>
                  <a:cubicBezTo>
                    <a:pt x="10145" y="8918"/>
                    <a:pt x="10254" y="9073"/>
                    <a:pt x="10402" y="9137"/>
                  </a:cubicBezTo>
                  <a:lnTo>
                    <a:pt x="9051" y="9137"/>
                  </a:lnTo>
                  <a:cubicBezTo>
                    <a:pt x="9186" y="9073"/>
                    <a:pt x="9294" y="8918"/>
                    <a:pt x="9294" y="8727"/>
                  </a:cubicBezTo>
                  <a:lnTo>
                    <a:pt x="9294" y="8286"/>
                  </a:lnTo>
                  <a:close/>
                  <a:moveTo>
                    <a:pt x="11783" y="8286"/>
                  </a:moveTo>
                  <a:lnTo>
                    <a:pt x="11783" y="8727"/>
                  </a:lnTo>
                  <a:cubicBezTo>
                    <a:pt x="11815" y="8979"/>
                    <a:pt x="11626" y="9137"/>
                    <a:pt x="11374" y="9137"/>
                  </a:cubicBezTo>
                  <a:lnTo>
                    <a:pt x="10720" y="9137"/>
                  </a:lnTo>
                  <a:cubicBezTo>
                    <a:pt x="10874" y="9073"/>
                    <a:pt x="10964" y="8918"/>
                    <a:pt x="10964" y="8727"/>
                  </a:cubicBezTo>
                  <a:lnTo>
                    <a:pt x="10964" y="8286"/>
                  </a:lnTo>
                  <a:close/>
                  <a:moveTo>
                    <a:pt x="2048" y="0"/>
                  </a:moveTo>
                  <a:cubicBezTo>
                    <a:pt x="1387" y="0"/>
                    <a:pt x="788" y="536"/>
                    <a:pt x="820" y="1261"/>
                  </a:cubicBezTo>
                  <a:lnTo>
                    <a:pt x="820" y="7467"/>
                  </a:lnTo>
                  <a:lnTo>
                    <a:pt x="347" y="7467"/>
                  </a:lnTo>
                  <a:cubicBezTo>
                    <a:pt x="158" y="7467"/>
                    <a:pt x="0" y="7625"/>
                    <a:pt x="0" y="7814"/>
                  </a:cubicBezTo>
                  <a:lnTo>
                    <a:pt x="0" y="8696"/>
                  </a:lnTo>
                  <a:cubicBezTo>
                    <a:pt x="0" y="9357"/>
                    <a:pt x="568" y="9956"/>
                    <a:pt x="1229" y="9956"/>
                  </a:cubicBezTo>
                  <a:lnTo>
                    <a:pt x="11437" y="9956"/>
                  </a:lnTo>
                  <a:cubicBezTo>
                    <a:pt x="12098" y="9956"/>
                    <a:pt x="12697" y="9389"/>
                    <a:pt x="12697" y="8696"/>
                  </a:cubicBezTo>
                  <a:lnTo>
                    <a:pt x="12697" y="7877"/>
                  </a:lnTo>
                  <a:cubicBezTo>
                    <a:pt x="12634" y="7656"/>
                    <a:pt x="12445" y="7467"/>
                    <a:pt x="12224" y="7467"/>
                  </a:cubicBezTo>
                  <a:lnTo>
                    <a:pt x="11815" y="7467"/>
                  </a:lnTo>
                  <a:lnTo>
                    <a:pt x="11815" y="1261"/>
                  </a:lnTo>
                  <a:cubicBezTo>
                    <a:pt x="11815" y="567"/>
                    <a:pt x="11279" y="0"/>
                    <a:pt x="10586" y="0"/>
                  </a:cubicBezTo>
                  <a:close/>
                </a:path>
              </a:pathLst>
            </a:custGeom>
            <a:grpFill/>
            <a:ln>
              <a:noFill/>
            </a:ln>
          </p:spPr>
          <p:txBody>
            <a:bodyPr spcFirstLastPara="1" wrap="square" lIns="121900" tIns="121900" rIns="121900" bIns="121900" anchor="ctr" anchorCtr="0">
              <a:noAutofit/>
            </a:bodyPr>
            <a:lstStyle/>
            <a:p>
              <a:endParaRPr sz="2400"/>
            </a:p>
          </p:txBody>
        </p:sp>
        <p:sp>
          <p:nvSpPr>
            <p:cNvPr id="132" name="Google Shape;13590;p76">
              <a:extLst>
                <a:ext uri="{FF2B5EF4-FFF2-40B4-BE49-F238E27FC236}">
                  <a16:creationId xmlns:a16="http://schemas.microsoft.com/office/drawing/2014/main" id="{FDCEAD44-ECC8-4FFD-ADB7-01B89ACE658F}"/>
                </a:ext>
              </a:extLst>
            </p:cNvPr>
            <p:cNvSpPr/>
            <p:nvPr/>
          </p:nvSpPr>
          <p:spPr>
            <a:xfrm>
              <a:off x="-41586600" y="2425550"/>
              <a:ext cx="107450" cy="102925"/>
            </a:xfrm>
            <a:custGeom>
              <a:avLst/>
              <a:gdLst/>
              <a:ahLst/>
              <a:cxnLst/>
              <a:rect l="l" t="t" r="r" b="b"/>
              <a:pathLst>
                <a:path w="4298" h="4117" extrusionOk="0">
                  <a:moveTo>
                    <a:pt x="1147" y="1037"/>
                  </a:moveTo>
                  <a:lnTo>
                    <a:pt x="2218" y="1384"/>
                  </a:lnTo>
                  <a:lnTo>
                    <a:pt x="1493" y="2108"/>
                  </a:lnTo>
                  <a:lnTo>
                    <a:pt x="1147" y="1037"/>
                  </a:lnTo>
                  <a:close/>
                  <a:moveTo>
                    <a:pt x="466" y="1"/>
                  </a:moveTo>
                  <a:cubicBezTo>
                    <a:pt x="209" y="1"/>
                    <a:pt x="1" y="267"/>
                    <a:pt x="107" y="533"/>
                  </a:cubicBezTo>
                  <a:lnTo>
                    <a:pt x="926" y="3022"/>
                  </a:lnTo>
                  <a:cubicBezTo>
                    <a:pt x="987" y="3184"/>
                    <a:pt x="1164" y="3293"/>
                    <a:pt x="1341" y="3293"/>
                  </a:cubicBezTo>
                  <a:cubicBezTo>
                    <a:pt x="1441" y="3293"/>
                    <a:pt x="1540" y="3259"/>
                    <a:pt x="1619" y="3180"/>
                  </a:cubicBezTo>
                  <a:lnTo>
                    <a:pt x="2155" y="2613"/>
                  </a:lnTo>
                  <a:lnTo>
                    <a:pt x="3541" y="3999"/>
                  </a:lnTo>
                  <a:cubicBezTo>
                    <a:pt x="3620" y="4077"/>
                    <a:pt x="3730" y="4117"/>
                    <a:pt x="3840" y="4117"/>
                  </a:cubicBezTo>
                  <a:cubicBezTo>
                    <a:pt x="3951" y="4117"/>
                    <a:pt x="4061" y="4077"/>
                    <a:pt x="4140" y="3999"/>
                  </a:cubicBezTo>
                  <a:cubicBezTo>
                    <a:pt x="4297" y="3841"/>
                    <a:pt x="4297" y="3558"/>
                    <a:pt x="4140" y="3400"/>
                  </a:cubicBezTo>
                  <a:lnTo>
                    <a:pt x="2722" y="2077"/>
                  </a:lnTo>
                  <a:lnTo>
                    <a:pt x="3258" y="1510"/>
                  </a:lnTo>
                  <a:cubicBezTo>
                    <a:pt x="3510" y="1289"/>
                    <a:pt x="3384" y="911"/>
                    <a:pt x="3100" y="848"/>
                  </a:cubicBezTo>
                  <a:lnTo>
                    <a:pt x="611" y="29"/>
                  </a:lnTo>
                  <a:cubicBezTo>
                    <a:pt x="562" y="10"/>
                    <a:pt x="514" y="1"/>
                    <a:pt x="466"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133" name="Google Shape;2183;p40">
            <a:extLst>
              <a:ext uri="{FF2B5EF4-FFF2-40B4-BE49-F238E27FC236}">
                <a16:creationId xmlns:a16="http://schemas.microsoft.com/office/drawing/2014/main" id="{D69D768A-ED1E-454A-84D3-8837C2A23D87}"/>
              </a:ext>
            </a:extLst>
          </p:cNvPr>
          <p:cNvGrpSpPr/>
          <p:nvPr/>
        </p:nvGrpSpPr>
        <p:grpSpPr>
          <a:xfrm>
            <a:off x="3229204" y="5374345"/>
            <a:ext cx="233351" cy="36000"/>
            <a:chOff x="5662375" y="212375"/>
            <a:chExt cx="175013" cy="27000"/>
          </a:xfrm>
        </p:grpSpPr>
        <p:sp>
          <p:nvSpPr>
            <p:cNvPr id="134" name="Google Shape;2184;p40">
              <a:extLst>
                <a:ext uri="{FF2B5EF4-FFF2-40B4-BE49-F238E27FC236}">
                  <a16:creationId xmlns:a16="http://schemas.microsoft.com/office/drawing/2014/main" id="{A6DE300D-7479-4C70-87F5-FF5CBB98C26D}"/>
                </a:ext>
              </a:extLst>
            </p:cNvPr>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35" name="Google Shape;2185;p40">
              <a:extLst>
                <a:ext uri="{FF2B5EF4-FFF2-40B4-BE49-F238E27FC236}">
                  <a16:creationId xmlns:a16="http://schemas.microsoft.com/office/drawing/2014/main" id="{18590C9B-9198-4D44-8C2D-4B3A03DC4A24}"/>
                </a:ext>
              </a:extLst>
            </p:cNvPr>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36" name="Google Shape;2186;p40">
              <a:extLst>
                <a:ext uri="{FF2B5EF4-FFF2-40B4-BE49-F238E27FC236}">
                  <a16:creationId xmlns:a16="http://schemas.microsoft.com/office/drawing/2014/main" id="{B13A393B-1C81-4381-AE7C-4BB4B4117BFE}"/>
                </a:ext>
              </a:extLst>
            </p:cNvPr>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sp>
        <p:nvSpPr>
          <p:cNvPr id="137" name="Google Shape;2197;p40">
            <a:extLst>
              <a:ext uri="{FF2B5EF4-FFF2-40B4-BE49-F238E27FC236}">
                <a16:creationId xmlns:a16="http://schemas.microsoft.com/office/drawing/2014/main" id="{1E56C693-9097-4E59-B982-24C8F64CB66F}"/>
              </a:ext>
            </a:extLst>
          </p:cNvPr>
          <p:cNvSpPr txBox="1">
            <a:spLocks/>
          </p:cNvSpPr>
          <p:nvPr/>
        </p:nvSpPr>
        <p:spPr>
          <a:xfrm>
            <a:off x="2365242" y="2690041"/>
            <a:ext cx="1961276" cy="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dirty="0">
                <a:solidFill>
                  <a:schemeClr val="accent5"/>
                </a:solidFill>
                <a:latin typeface="Arial" panose="020B0604020202020204" pitchFamily="34" charset="0"/>
                <a:cs typeface="Arial" panose="020B0604020202020204" pitchFamily="34" charset="0"/>
              </a:rPr>
              <a:t>Transfer Math &amp; English</a:t>
            </a:r>
          </a:p>
        </p:txBody>
      </p:sp>
      <p:sp>
        <p:nvSpPr>
          <p:cNvPr id="138" name="Google Shape;2200;p40">
            <a:extLst>
              <a:ext uri="{FF2B5EF4-FFF2-40B4-BE49-F238E27FC236}">
                <a16:creationId xmlns:a16="http://schemas.microsoft.com/office/drawing/2014/main" id="{9A39EA49-A098-44F0-8EB1-985FDD96C973}"/>
              </a:ext>
            </a:extLst>
          </p:cNvPr>
          <p:cNvSpPr txBox="1">
            <a:spLocks/>
          </p:cNvSpPr>
          <p:nvPr/>
        </p:nvSpPr>
        <p:spPr>
          <a:xfrm>
            <a:off x="2365242" y="3467987"/>
            <a:ext cx="1961276" cy="1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dk2"/>
                </a:solidFill>
                <a:latin typeface="Barlow Semi Condensed"/>
                <a:ea typeface="Barlow Semi Condensed"/>
                <a:cs typeface="Barlow Semi Condensed"/>
                <a:sym typeface="Barlow Semi Condensed"/>
              </a:rPr>
              <a:t>Percentage of first-time in college students who completed transfer-level math and English in first year*</a:t>
            </a:r>
            <a:endParaRPr lang="en-US" sz="1600" dirty="0">
              <a:latin typeface="Barlow Semi Condensed"/>
              <a:ea typeface="Barlow Semi Condensed"/>
              <a:cs typeface="Barlow Semi Condensed"/>
              <a:sym typeface="Barlow Semi Condensed"/>
            </a:endParaRPr>
          </a:p>
        </p:txBody>
      </p:sp>
      <p:sp>
        <p:nvSpPr>
          <p:cNvPr id="142" name="Google Shape;13528;p76">
            <a:extLst>
              <a:ext uri="{FF2B5EF4-FFF2-40B4-BE49-F238E27FC236}">
                <a16:creationId xmlns:a16="http://schemas.microsoft.com/office/drawing/2014/main" id="{75FFF21B-D0F1-42D1-978E-31ADD854072A}"/>
              </a:ext>
            </a:extLst>
          </p:cNvPr>
          <p:cNvSpPr/>
          <p:nvPr/>
        </p:nvSpPr>
        <p:spPr>
          <a:xfrm>
            <a:off x="3052278" y="2061919"/>
            <a:ext cx="587205" cy="545728"/>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EB573D"/>
          </a:solidFill>
          <a:ln>
            <a:noFill/>
          </a:ln>
        </p:spPr>
        <p:txBody>
          <a:bodyPr spcFirstLastPara="1" wrap="square" lIns="121900" tIns="121900" rIns="121900" bIns="121900" anchor="ctr" anchorCtr="0">
            <a:noAutofit/>
          </a:bodyPr>
          <a:lstStyle/>
          <a:p>
            <a:endParaRPr sz="2400"/>
          </a:p>
        </p:txBody>
      </p:sp>
      <p:sp>
        <p:nvSpPr>
          <p:cNvPr id="147" name="Google Shape;2197;p40">
            <a:extLst>
              <a:ext uri="{FF2B5EF4-FFF2-40B4-BE49-F238E27FC236}">
                <a16:creationId xmlns:a16="http://schemas.microsoft.com/office/drawing/2014/main" id="{F4A8F68D-E896-4BCD-B13B-8F5712734D06}"/>
              </a:ext>
            </a:extLst>
          </p:cNvPr>
          <p:cNvSpPr txBox="1">
            <a:spLocks/>
          </p:cNvSpPr>
          <p:nvPr/>
        </p:nvSpPr>
        <p:spPr>
          <a:xfrm>
            <a:off x="4296706" y="2687369"/>
            <a:ext cx="2021888" cy="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dirty="0">
                <a:solidFill>
                  <a:schemeClr val="accent5"/>
                </a:solidFill>
                <a:latin typeface="Arial" panose="020B0604020202020204" pitchFamily="34" charset="0"/>
                <a:cs typeface="Arial" panose="020B0604020202020204" pitchFamily="34" charset="0"/>
              </a:rPr>
              <a:t>Persisted from Term to Term</a:t>
            </a:r>
          </a:p>
        </p:txBody>
      </p:sp>
      <p:sp>
        <p:nvSpPr>
          <p:cNvPr id="148" name="Google Shape;2200;p40">
            <a:extLst>
              <a:ext uri="{FF2B5EF4-FFF2-40B4-BE49-F238E27FC236}">
                <a16:creationId xmlns:a16="http://schemas.microsoft.com/office/drawing/2014/main" id="{78632ADC-2C8D-47E8-AE3C-6F249A459BB6}"/>
              </a:ext>
            </a:extLst>
          </p:cNvPr>
          <p:cNvSpPr txBox="1">
            <a:spLocks/>
          </p:cNvSpPr>
          <p:nvPr/>
        </p:nvSpPr>
        <p:spPr>
          <a:xfrm>
            <a:off x="4296706" y="3467987"/>
            <a:ext cx="2021888" cy="1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dk2"/>
                </a:solidFill>
                <a:latin typeface="Barlow Semi Condensed"/>
                <a:ea typeface="Barlow Semi Condensed"/>
                <a:cs typeface="Barlow Semi Condensed"/>
                <a:sym typeface="Barlow Semi Condensed"/>
              </a:rPr>
              <a:t>Percentage of first-time in college students who enrolled in the subsequent semester*</a:t>
            </a:r>
            <a:endParaRPr lang="en-US" sz="1600" dirty="0">
              <a:latin typeface="Barlow Semi Condensed"/>
              <a:ea typeface="Barlow Semi Condensed"/>
              <a:cs typeface="Barlow Semi Condensed"/>
              <a:sym typeface="Barlow Semi Condensed"/>
            </a:endParaRPr>
          </a:p>
        </p:txBody>
      </p:sp>
      <p:sp>
        <p:nvSpPr>
          <p:cNvPr id="151" name="Google Shape;14211;p78">
            <a:extLst>
              <a:ext uri="{FF2B5EF4-FFF2-40B4-BE49-F238E27FC236}">
                <a16:creationId xmlns:a16="http://schemas.microsoft.com/office/drawing/2014/main" id="{FFB2C1FC-1F16-4A2B-8DFB-5048F3F291B9}"/>
              </a:ext>
            </a:extLst>
          </p:cNvPr>
          <p:cNvSpPr/>
          <p:nvPr/>
        </p:nvSpPr>
        <p:spPr>
          <a:xfrm>
            <a:off x="5014083" y="2044983"/>
            <a:ext cx="587205" cy="545728"/>
          </a:xfrm>
          <a:custGeom>
            <a:avLst/>
            <a:gdLst/>
            <a:ahLst/>
            <a:cxnLst/>
            <a:rect l="l" t="t" r="r" b="b"/>
            <a:pathLst>
              <a:path w="11752" h="11690" extrusionOk="0">
                <a:moveTo>
                  <a:pt x="5923" y="694"/>
                </a:moveTo>
                <a:cubicBezTo>
                  <a:pt x="6490" y="694"/>
                  <a:pt x="6963" y="1166"/>
                  <a:pt x="6963" y="1765"/>
                </a:cubicBezTo>
                <a:cubicBezTo>
                  <a:pt x="6963" y="2332"/>
                  <a:pt x="6490" y="2805"/>
                  <a:pt x="5923" y="2805"/>
                </a:cubicBezTo>
                <a:cubicBezTo>
                  <a:pt x="5325" y="2805"/>
                  <a:pt x="4852" y="2332"/>
                  <a:pt x="4852" y="1765"/>
                </a:cubicBezTo>
                <a:cubicBezTo>
                  <a:pt x="4852" y="1229"/>
                  <a:pt x="5325" y="694"/>
                  <a:pt x="5923" y="694"/>
                </a:cubicBezTo>
                <a:close/>
                <a:moveTo>
                  <a:pt x="2489" y="3466"/>
                </a:moveTo>
                <a:cubicBezTo>
                  <a:pt x="2678" y="3466"/>
                  <a:pt x="2836" y="3624"/>
                  <a:pt x="2836" y="3813"/>
                </a:cubicBezTo>
                <a:lnTo>
                  <a:pt x="2836" y="4916"/>
                </a:lnTo>
                <a:cubicBezTo>
                  <a:pt x="2678" y="4947"/>
                  <a:pt x="2584" y="5042"/>
                  <a:pt x="2458" y="5168"/>
                </a:cubicBezTo>
                <a:cubicBezTo>
                  <a:pt x="2363" y="5231"/>
                  <a:pt x="2300" y="5357"/>
                  <a:pt x="2237" y="5420"/>
                </a:cubicBezTo>
                <a:cubicBezTo>
                  <a:pt x="2174" y="5357"/>
                  <a:pt x="2143" y="5262"/>
                  <a:pt x="2143" y="5199"/>
                </a:cubicBezTo>
                <a:lnTo>
                  <a:pt x="2143" y="3813"/>
                </a:lnTo>
                <a:cubicBezTo>
                  <a:pt x="2143" y="3624"/>
                  <a:pt x="2300" y="3466"/>
                  <a:pt x="2489" y="3466"/>
                </a:cubicBezTo>
                <a:close/>
                <a:moveTo>
                  <a:pt x="9326" y="3466"/>
                </a:moveTo>
                <a:cubicBezTo>
                  <a:pt x="9546" y="3466"/>
                  <a:pt x="9704" y="3624"/>
                  <a:pt x="9704" y="3813"/>
                </a:cubicBezTo>
                <a:lnTo>
                  <a:pt x="9704" y="5199"/>
                </a:lnTo>
                <a:cubicBezTo>
                  <a:pt x="9704" y="5262"/>
                  <a:pt x="9641" y="5357"/>
                  <a:pt x="9578" y="5420"/>
                </a:cubicBezTo>
                <a:cubicBezTo>
                  <a:pt x="9546" y="5294"/>
                  <a:pt x="9452" y="5231"/>
                  <a:pt x="9389" y="5168"/>
                </a:cubicBezTo>
                <a:cubicBezTo>
                  <a:pt x="9263" y="5042"/>
                  <a:pt x="9137" y="4947"/>
                  <a:pt x="8979" y="4916"/>
                </a:cubicBezTo>
                <a:lnTo>
                  <a:pt x="8979" y="3813"/>
                </a:lnTo>
                <a:cubicBezTo>
                  <a:pt x="9011" y="3624"/>
                  <a:pt x="9168" y="3466"/>
                  <a:pt x="9326" y="3466"/>
                </a:cubicBezTo>
                <a:close/>
                <a:moveTo>
                  <a:pt x="5923" y="3466"/>
                </a:moveTo>
                <a:cubicBezTo>
                  <a:pt x="6900" y="3466"/>
                  <a:pt x="7814" y="4096"/>
                  <a:pt x="8160" y="4947"/>
                </a:cubicBezTo>
                <a:cubicBezTo>
                  <a:pt x="8066" y="5010"/>
                  <a:pt x="8003" y="5042"/>
                  <a:pt x="7971" y="5105"/>
                </a:cubicBezTo>
                <a:lnTo>
                  <a:pt x="6081" y="6963"/>
                </a:lnTo>
                <a:cubicBezTo>
                  <a:pt x="6018" y="6995"/>
                  <a:pt x="5955" y="7089"/>
                  <a:pt x="5923" y="7152"/>
                </a:cubicBezTo>
                <a:cubicBezTo>
                  <a:pt x="5860" y="7089"/>
                  <a:pt x="5797" y="7026"/>
                  <a:pt x="5766" y="6963"/>
                </a:cubicBezTo>
                <a:lnTo>
                  <a:pt x="3876" y="5105"/>
                </a:lnTo>
                <a:cubicBezTo>
                  <a:pt x="3781" y="5042"/>
                  <a:pt x="3750" y="5010"/>
                  <a:pt x="3655" y="4947"/>
                </a:cubicBezTo>
                <a:cubicBezTo>
                  <a:pt x="4033" y="4096"/>
                  <a:pt x="4915" y="3466"/>
                  <a:pt x="5923" y="3466"/>
                </a:cubicBezTo>
                <a:close/>
                <a:moveTo>
                  <a:pt x="10744" y="2049"/>
                </a:moveTo>
                <a:cubicBezTo>
                  <a:pt x="10964" y="2049"/>
                  <a:pt x="11122" y="2206"/>
                  <a:pt x="11122" y="2395"/>
                </a:cubicBezTo>
                <a:lnTo>
                  <a:pt x="11122" y="6144"/>
                </a:lnTo>
                <a:lnTo>
                  <a:pt x="11059" y="6144"/>
                </a:lnTo>
                <a:cubicBezTo>
                  <a:pt x="11059" y="6333"/>
                  <a:pt x="11027" y="6491"/>
                  <a:pt x="10901" y="6648"/>
                </a:cubicBezTo>
                <a:lnTo>
                  <a:pt x="9263" y="9421"/>
                </a:lnTo>
                <a:cubicBezTo>
                  <a:pt x="9105" y="9673"/>
                  <a:pt x="9011" y="9956"/>
                  <a:pt x="9011" y="10271"/>
                </a:cubicBezTo>
                <a:lnTo>
                  <a:pt x="9011" y="10933"/>
                </a:lnTo>
                <a:lnTo>
                  <a:pt x="6270" y="10933"/>
                </a:lnTo>
                <a:lnTo>
                  <a:pt x="6270" y="8097"/>
                </a:lnTo>
                <a:cubicBezTo>
                  <a:pt x="6270" y="7845"/>
                  <a:pt x="6396" y="7593"/>
                  <a:pt x="6585" y="7404"/>
                </a:cubicBezTo>
                <a:lnTo>
                  <a:pt x="8475" y="5546"/>
                </a:lnTo>
                <a:cubicBezTo>
                  <a:pt x="8538" y="5483"/>
                  <a:pt x="8625" y="5451"/>
                  <a:pt x="8712" y="5451"/>
                </a:cubicBezTo>
                <a:cubicBezTo>
                  <a:pt x="8798" y="5451"/>
                  <a:pt x="8885" y="5483"/>
                  <a:pt x="8948" y="5546"/>
                </a:cubicBezTo>
                <a:cubicBezTo>
                  <a:pt x="9074" y="5672"/>
                  <a:pt x="9074" y="5892"/>
                  <a:pt x="8948" y="6018"/>
                </a:cubicBezTo>
                <a:lnTo>
                  <a:pt x="7751" y="7215"/>
                </a:lnTo>
                <a:cubicBezTo>
                  <a:pt x="7656" y="7310"/>
                  <a:pt x="7656" y="7562"/>
                  <a:pt x="7751" y="7656"/>
                </a:cubicBezTo>
                <a:cubicBezTo>
                  <a:pt x="7814" y="7719"/>
                  <a:pt x="7908" y="7751"/>
                  <a:pt x="7999" y="7751"/>
                </a:cubicBezTo>
                <a:cubicBezTo>
                  <a:pt x="8089" y="7751"/>
                  <a:pt x="8176" y="7719"/>
                  <a:pt x="8223" y="7656"/>
                </a:cubicBezTo>
                <a:lnTo>
                  <a:pt x="10082" y="5829"/>
                </a:lnTo>
                <a:cubicBezTo>
                  <a:pt x="10271" y="5609"/>
                  <a:pt x="10397" y="5388"/>
                  <a:pt x="10397" y="5105"/>
                </a:cubicBezTo>
                <a:lnTo>
                  <a:pt x="10397" y="2395"/>
                </a:lnTo>
                <a:cubicBezTo>
                  <a:pt x="10397" y="2206"/>
                  <a:pt x="10555" y="2049"/>
                  <a:pt x="10744" y="2049"/>
                </a:cubicBezTo>
                <a:close/>
                <a:moveTo>
                  <a:pt x="1103" y="2080"/>
                </a:moveTo>
                <a:cubicBezTo>
                  <a:pt x="1292" y="2080"/>
                  <a:pt x="1450" y="2238"/>
                  <a:pt x="1450" y="2427"/>
                </a:cubicBezTo>
                <a:lnTo>
                  <a:pt x="1450" y="5168"/>
                </a:lnTo>
                <a:cubicBezTo>
                  <a:pt x="1450" y="5420"/>
                  <a:pt x="1576" y="5672"/>
                  <a:pt x="1796" y="5861"/>
                </a:cubicBezTo>
                <a:lnTo>
                  <a:pt x="3624" y="7719"/>
                </a:lnTo>
                <a:cubicBezTo>
                  <a:pt x="3687" y="7782"/>
                  <a:pt x="3781" y="7814"/>
                  <a:pt x="3872" y="7814"/>
                </a:cubicBezTo>
                <a:cubicBezTo>
                  <a:pt x="3962" y="7814"/>
                  <a:pt x="4049" y="7782"/>
                  <a:pt x="4096" y="7719"/>
                </a:cubicBezTo>
                <a:cubicBezTo>
                  <a:pt x="4222" y="7593"/>
                  <a:pt x="4222" y="7373"/>
                  <a:pt x="4096" y="7247"/>
                </a:cubicBezTo>
                <a:lnTo>
                  <a:pt x="2930" y="6050"/>
                </a:lnTo>
                <a:cubicBezTo>
                  <a:pt x="2804" y="5955"/>
                  <a:pt x="2804" y="5703"/>
                  <a:pt x="2930" y="5577"/>
                </a:cubicBezTo>
                <a:cubicBezTo>
                  <a:pt x="2978" y="5530"/>
                  <a:pt x="3064" y="5506"/>
                  <a:pt x="3155" y="5506"/>
                </a:cubicBezTo>
                <a:cubicBezTo>
                  <a:pt x="3245" y="5506"/>
                  <a:pt x="3340" y="5530"/>
                  <a:pt x="3403" y="5577"/>
                </a:cubicBezTo>
                <a:lnTo>
                  <a:pt x="5293" y="7436"/>
                </a:lnTo>
                <a:cubicBezTo>
                  <a:pt x="5482" y="7625"/>
                  <a:pt x="5608" y="7877"/>
                  <a:pt x="5608" y="8161"/>
                </a:cubicBezTo>
                <a:lnTo>
                  <a:pt x="5608" y="10996"/>
                </a:lnTo>
                <a:lnTo>
                  <a:pt x="2836" y="10996"/>
                </a:lnTo>
                <a:lnTo>
                  <a:pt x="2836" y="10303"/>
                </a:lnTo>
                <a:cubicBezTo>
                  <a:pt x="2804" y="10051"/>
                  <a:pt x="2710" y="9736"/>
                  <a:pt x="2552" y="9452"/>
                </a:cubicBezTo>
                <a:lnTo>
                  <a:pt x="914" y="6680"/>
                </a:lnTo>
                <a:cubicBezTo>
                  <a:pt x="851" y="6522"/>
                  <a:pt x="757" y="6333"/>
                  <a:pt x="757" y="6176"/>
                </a:cubicBezTo>
                <a:lnTo>
                  <a:pt x="757" y="2427"/>
                </a:lnTo>
                <a:cubicBezTo>
                  <a:pt x="757" y="2238"/>
                  <a:pt x="914" y="2080"/>
                  <a:pt x="1103" y="2080"/>
                </a:cubicBezTo>
                <a:close/>
                <a:moveTo>
                  <a:pt x="5860" y="1"/>
                </a:moveTo>
                <a:cubicBezTo>
                  <a:pt x="4915" y="1"/>
                  <a:pt x="4128" y="788"/>
                  <a:pt x="4128" y="1734"/>
                </a:cubicBezTo>
                <a:cubicBezTo>
                  <a:pt x="4128" y="2206"/>
                  <a:pt x="4348" y="2647"/>
                  <a:pt x="4695" y="2994"/>
                </a:cubicBezTo>
                <a:cubicBezTo>
                  <a:pt x="4411" y="3120"/>
                  <a:pt x="4191" y="3214"/>
                  <a:pt x="3939" y="3435"/>
                </a:cubicBezTo>
                <a:cubicBezTo>
                  <a:pt x="3750" y="3592"/>
                  <a:pt x="3592" y="3750"/>
                  <a:pt x="3435" y="3939"/>
                </a:cubicBezTo>
                <a:lnTo>
                  <a:pt x="3435" y="3813"/>
                </a:lnTo>
                <a:cubicBezTo>
                  <a:pt x="3435" y="3246"/>
                  <a:pt x="2962" y="2805"/>
                  <a:pt x="2395" y="2805"/>
                </a:cubicBezTo>
                <a:cubicBezTo>
                  <a:pt x="2300" y="2805"/>
                  <a:pt x="2174" y="2836"/>
                  <a:pt x="2048" y="2836"/>
                </a:cubicBezTo>
                <a:lnTo>
                  <a:pt x="2048" y="2427"/>
                </a:lnTo>
                <a:cubicBezTo>
                  <a:pt x="2048" y="1891"/>
                  <a:pt x="1576" y="1418"/>
                  <a:pt x="1040" y="1418"/>
                </a:cubicBezTo>
                <a:cubicBezTo>
                  <a:pt x="473" y="1418"/>
                  <a:pt x="0" y="1891"/>
                  <a:pt x="0" y="2427"/>
                </a:cubicBezTo>
                <a:lnTo>
                  <a:pt x="0" y="6176"/>
                </a:lnTo>
                <a:cubicBezTo>
                  <a:pt x="0" y="6491"/>
                  <a:pt x="95" y="6806"/>
                  <a:pt x="253" y="7026"/>
                </a:cubicBezTo>
                <a:lnTo>
                  <a:pt x="1891" y="9799"/>
                </a:lnTo>
                <a:cubicBezTo>
                  <a:pt x="1985" y="9956"/>
                  <a:pt x="2048" y="10145"/>
                  <a:pt x="2048" y="10303"/>
                </a:cubicBezTo>
                <a:lnTo>
                  <a:pt x="2048" y="11342"/>
                </a:lnTo>
                <a:cubicBezTo>
                  <a:pt x="2048" y="11532"/>
                  <a:pt x="2206" y="11689"/>
                  <a:pt x="2395" y="11689"/>
                </a:cubicBezTo>
                <a:lnTo>
                  <a:pt x="9294" y="11689"/>
                </a:lnTo>
                <a:cubicBezTo>
                  <a:pt x="9483" y="11689"/>
                  <a:pt x="9641" y="11532"/>
                  <a:pt x="9641" y="11342"/>
                </a:cubicBezTo>
                <a:lnTo>
                  <a:pt x="9641" y="10303"/>
                </a:lnTo>
                <a:cubicBezTo>
                  <a:pt x="9641" y="10114"/>
                  <a:pt x="9704" y="9956"/>
                  <a:pt x="9799" y="9799"/>
                </a:cubicBezTo>
                <a:lnTo>
                  <a:pt x="11468" y="7026"/>
                </a:lnTo>
                <a:cubicBezTo>
                  <a:pt x="11626" y="6774"/>
                  <a:pt x="11689" y="6491"/>
                  <a:pt x="11689" y="6176"/>
                </a:cubicBezTo>
                <a:lnTo>
                  <a:pt x="11689" y="2427"/>
                </a:lnTo>
                <a:cubicBezTo>
                  <a:pt x="11752" y="1891"/>
                  <a:pt x="11279" y="1418"/>
                  <a:pt x="10712" y="1418"/>
                </a:cubicBezTo>
                <a:cubicBezTo>
                  <a:pt x="10177" y="1418"/>
                  <a:pt x="9704" y="1891"/>
                  <a:pt x="9704" y="2427"/>
                </a:cubicBezTo>
                <a:lnTo>
                  <a:pt x="9704" y="2836"/>
                </a:lnTo>
                <a:cubicBezTo>
                  <a:pt x="9578" y="2805"/>
                  <a:pt x="9452" y="2805"/>
                  <a:pt x="9326" y="2805"/>
                </a:cubicBezTo>
                <a:cubicBezTo>
                  <a:pt x="8790" y="2805"/>
                  <a:pt x="8318" y="3246"/>
                  <a:pt x="8318" y="3813"/>
                </a:cubicBezTo>
                <a:lnTo>
                  <a:pt x="8318" y="3939"/>
                </a:lnTo>
                <a:cubicBezTo>
                  <a:pt x="8160" y="3750"/>
                  <a:pt x="8003" y="3592"/>
                  <a:pt x="7814" y="3435"/>
                </a:cubicBezTo>
                <a:cubicBezTo>
                  <a:pt x="7562" y="3246"/>
                  <a:pt x="7341" y="3088"/>
                  <a:pt x="7058" y="2994"/>
                </a:cubicBezTo>
                <a:cubicBezTo>
                  <a:pt x="7404" y="2647"/>
                  <a:pt x="7593" y="2206"/>
                  <a:pt x="7593" y="1734"/>
                </a:cubicBezTo>
                <a:cubicBezTo>
                  <a:pt x="7593" y="788"/>
                  <a:pt x="6806" y="1"/>
                  <a:pt x="5860" y="1"/>
                </a:cubicBezTo>
                <a:close/>
              </a:path>
            </a:pathLst>
          </a:custGeom>
          <a:solidFill>
            <a:srgbClr val="5FA4AB"/>
          </a:solidFill>
          <a:ln>
            <a:noFill/>
          </a:ln>
        </p:spPr>
        <p:txBody>
          <a:bodyPr spcFirstLastPara="1" wrap="square" lIns="121900" tIns="121900" rIns="121900" bIns="121900" anchor="ctr" anchorCtr="0">
            <a:noAutofit/>
          </a:bodyPr>
          <a:lstStyle/>
          <a:p>
            <a:endParaRPr sz="2400"/>
          </a:p>
        </p:txBody>
      </p:sp>
      <p:grpSp>
        <p:nvGrpSpPr>
          <p:cNvPr id="152" name="Google Shape;2183;p40">
            <a:extLst>
              <a:ext uri="{FF2B5EF4-FFF2-40B4-BE49-F238E27FC236}">
                <a16:creationId xmlns:a16="http://schemas.microsoft.com/office/drawing/2014/main" id="{240F83FD-A108-4604-A319-1781B611FD1A}"/>
              </a:ext>
            </a:extLst>
          </p:cNvPr>
          <p:cNvGrpSpPr/>
          <p:nvPr/>
        </p:nvGrpSpPr>
        <p:grpSpPr>
          <a:xfrm>
            <a:off x="7205049" y="5311572"/>
            <a:ext cx="233351" cy="36000"/>
            <a:chOff x="5662375" y="212375"/>
            <a:chExt cx="175013" cy="27000"/>
          </a:xfrm>
        </p:grpSpPr>
        <p:sp>
          <p:nvSpPr>
            <p:cNvPr id="153" name="Google Shape;2184;p40">
              <a:extLst>
                <a:ext uri="{FF2B5EF4-FFF2-40B4-BE49-F238E27FC236}">
                  <a16:creationId xmlns:a16="http://schemas.microsoft.com/office/drawing/2014/main" id="{F0A83398-6978-4C42-8FD4-C2B3C4504C12}"/>
                </a:ext>
              </a:extLst>
            </p:cNvPr>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54" name="Google Shape;2185;p40">
              <a:extLst>
                <a:ext uri="{FF2B5EF4-FFF2-40B4-BE49-F238E27FC236}">
                  <a16:creationId xmlns:a16="http://schemas.microsoft.com/office/drawing/2014/main" id="{D687289F-2FA3-4496-8E07-BF892ED7D013}"/>
                </a:ext>
              </a:extLst>
            </p:cNvPr>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55" name="Google Shape;2186;p40">
              <a:extLst>
                <a:ext uri="{FF2B5EF4-FFF2-40B4-BE49-F238E27FC236}">
                  <a16:creationId xmlns:a16="http://schemas.microsoft.com/office/drawing/2014/main" id="{D9180D35-AD7C-4B7E-A317-A777A31AF7C8}"/>
                </a:ext>
              </a:extLst>
            </p:cNvPr>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sp>
        <p:nvSpPr>
          <p:cNvPr id="156" name="Google Shape;2197;p40">
            <a:extLst>
              <a:ext uri="{FF2B5EF4-FFF2-40B4-BE49-F238E27FC236}">
                <a16:creationId xmlns:a16="http://schemas.microsoft.com/office/drawing/2014/main" id="{27B3EBCB-E20F-4CB0-8C40-5AE172E09CCB}"/>
              </a:ext>
            </a:extLst>
          </p:cNvPr>
          <p:cNvSpPr txBox="1">
            <a:spLocks/>
          </p:cNvSpPr>
          <p:nvPr/>
        </p:nvSpPr>
        <p:spPr>
          <a:xfrm>
            <a:off x="6064449" y="2684950"/>
            <a:ext cx="2353200" cy="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dirty="0">
                <a:solidFill>
                  <a:schemeClr val="accent5"/>
                </a:solidFill>
                <a:latin typeface="Arial" panose="020B0604020202020204" pitchFamily="34" charset="0"/>
                <a:cs typeface="Arial" panose="020B0604020202020204" pitchFamily="34" charset="0"/>
              </a:rPr>
              <a:t>Vision Goal Completion</a:t>
            </a:r>
          </a:p>
        </p:txBody>
      </p:sp>
      <p:sp>
        <p:nvSpPr>
          <p:cNvPr id="157" name="Google Shape;2200;p40">
            <a:extLst>
              <a:ext uri="{FF2B5EF4-FFF2-40B4-BE49-F238E27FC236}">
                <a16:creationId xmlns:a16="http://schemas.microsoft.com/office/drawing/2014/main" id="{1851F0C3-6C88-411A-8534-21B4318B648F}"/>
              </a:ext>
            </a:extLst>
          </p:cNvPr>
          <p:cNvSpPr txBox="1">
            <a:spLocks/>
          </p:cNvSpPr>
          <p:nvPr/>
        </p:nvSpPr>
        <p:spPr>
          <a:xfrm>
            <a:off x="6421793" y="3434168"/>
            <a:ext cx="1799861" cy="1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dk2"/>
                </a:solidFill>
                <a:latin typeface="Barlow Semi Condensed"/>
                <a:ea typeface="Barlow Semi Condensed"/>
                <a:cs typeface="Barlow Semi Condensed"/>
                <a:sym typeface="Barlow Semi Condensed"/>
              </a:rPr>
              <a:t>Percentage of first-time in college students who completed a degree or certificate in three years*</a:t>
            </a:r>
            <a:endParaRPr lang="en-US" sz="1600" dirty="0">
              <a:latin typeface="Barlow Semi Condensed"/>
              <a:ea typeface="Barlow Semi Condensed"/>
              <a:cs typeface="Barlow Semi Condensed"/>
              <a:sym typeface="Barlow Semi Condensed"/>
            </a:endParaRPr>
          </a:p>
        </p:txBody>
      </p:sp>
      <p:sp>
        <p:nvSpPr>
          <p:cNvPr id="159" name="Google Shape;13530;p76">
            <a:extLst>
              <a:ext uri="{FF2B5EF4-FFF2-40B4-BE49-F238E27FC236}">
                <a16:creationId xmlns:a16="http://schemas.microsoft.com/office/drawing/2014/main" id="{F26960BD-6D80-4F3E-82E1-91A4E271A69B}"/>
              </a:ext>
            </a:extLst>
          </p:cNvPr>
          <p:cNvSpPr/>
          <p:nvPr/>
        </p:nvSpPr>
        <p:spPr>
          <a:xfrm>
            <a:off x="7028120" y="2061919"/>
            <a:ext cx="587205" cy="575861"/>
          </a:xfrm>
          <a:custGeom>
            <a:avLst/>
            <a:gdLst/>
            <a:ahLst/>
            <a:cxnLst/>
            <a:rect l="l" t="t" r="r" b="b"/>
            <a:pathLst>
              <a:path w="12761" h="12653" extrusionOk="0">
                <a:moveTo>
                  <a:pt x="6396" y="866"/>
                </a:moveTo>
                <a:lnTo>
                  <a:pt x="11469" y="3796"/>
                </a:lnTo>
                <a:cubicBezTo>
                  <a:pt x="8759" y="5340"/>
                  <a:pt x="12729" y="3072"/>
                  <a:pt x="6396" y="6695"/>
                </a:cubicBezTo>
                <a:cubicBezTo>
                  <a:pt x="1" y="3072"/>
                  <a:pt x="4097" y="5403"/>
                  <a:pt x="1324" y="3796"/>
                </a:cubicBezTo>
                <a:lnTo>
                  <a:pt x="6396" y="866"/>
                </a:lnTo>
                <a:close/>
                <a:moveTo>
                  <a:pt x="10208" y="5498"/>
                </a:moveTo>
                <a:lnTo>
                  <a:pt x="10208" y="8081"/>
                </a:lnTo>
                <a:cubicBezTo>
                  <a:pt x="10177" y="8207"/>
                  <a:pt x="10051" y="8365"/>
                  <a:pt x="9925" y="8428"/>
                </a:cubicBezTo>
                <a:cubicBezTo>
                  <a:pt x="9312" y="8970"/>
                  <a:pt x="7887" y="9300"/>
                  <a:pt x="6364" y="9300"/>
                </a:cubicBezTo>
                <a:cubicBezTo>
                  <a:pt x="5852" y="9300"/>
                  <a:pt x="5329" y="9263"/>
                  <a:pt x="4821" y="9184"/>
                </a:cubicBezTo>
                <a:cubicBezTo>
                  <a:pt x="4317" y="9121"/>
                  <a:pt x="3718" y="8963"/>
                  <a:pt x="3246" y="8711"/>
                </a:cubicBezTo>
                <a:cubicBezTo>
                  <a:pt x="2994" y="8585"/>
                  <a:pt x="2584" y="8333"/>
                  <a:pt x="2584" y="8050"/>
                </a:cubicBezTo>
                <a:lnTo>
                  <a:pt x="2584" y="5498"/>
                </a:lnTo>
                <a:cubicBezTo>
                  <a:pt x="4412" y="6537"/>
                  <a:pt x="4317" y="6474"/>
                  <a:pt x="6207" y="7545"/>
                </a:cubicBezTo>
                <a:cubicBezTo>
                  <a:pt x="6255" y="7577"/>
                  <a:pt x="6318" y="7593"/>
                  <a:pt x="6385" y="7593"/>
                </a:cubicBezTo>
                <a:cubicBezTo>
                  <a:pt x="6452" y="7593"/>
                  <a:pt x="6522" y="7577"/>
                  <a:pt x="6585" y="7545"/>
                </a:cubicBezTo>
                <a:cubicBezTo>
                  <a:pt x="6617" y="7482"/>
                  <a:pt x="9925" y="5592"/>
                  <a:pt x="10208" y="5498"/>
                </a:cubicBezTo>
                <a:close/>
                <a:moveTo>
                  <a:pt x="6385" y="0"/>
                </a:moveTo>
                <a:cubicBezTo>
                  <a:pt x="6318" y="0"/>
                  <a:pt x="6255" y="16"/>
                  <a:pt x="6207" y="47"/>
                </a:cubicBezTo>
                <a:lnTo>
                  <a:pt x="284" y="3450"/>
                </a:lnTo>
                <a:cubicBezTo>
                  <a:pt x="1" y="3607"/>
                  <a:pt x="1" y="3985"/>
                  <a:pt x="284" y="4143"/>
                </a:cubicBezTo>
                <a:lnTo>
                  <a:pt x="1797" y="4962"/>
                </a:lnTo>
                <a:lnTo>
                  <a:pt x="1797" y="8018"/>
                </a:lnTo>
                <a:cubicBezTo>
                  <a:pt x="1797" y="8711"/>
                  <a:pt x="2458" y="9215"/>
                  <a:pt x="3088" y="9499"/>
                </a:cubicBezTo>
                <a:cubicBezTo>
                  <a:pt x="3994" y="9903"/>
                  <a:pt x="5215" y="10104"/>
                  <a:pt x="6430" y="10104"/>
                </a:cubicBezTo>
                <a:cubicBezTo>
                  <a:pt x="7963" y="10104"/>
                  <a:pt x="9488" y="9785"/>
                  <a:pt x="10366" y="9152"/>
                </a:cubicBezTo>
                <a:cubicBezTo>
                  <a:pt x="10776" y="8869"/>
                  <a:pt x="11091" y="8491"/>
                  <a:pt x="11091" y="8018"/>
                </a:cubicBezTo>
                <a:lnTo>
                  <a:pt x="11091" y="4962"/>
                </a:lnTo>
                <a:lnTo>
                  <a:pt x="11941" y="4490"/>
                </a:lnTo>
                <a:lnTo>
                  <a:pt x="11941" y="12208"/>
                </a:lnTo>
                <a:cubicBezTo>
                  <a:pt x="11941" y="12429"/>
                  <a:pt x="12099" y="12618"/>
                  <a:pt x="12288" y="12649"/>
                </a:cubicBezTo>
                <a:cubicBezTo>
                  <a:pt x="12306" y="12652"/>
                  <a:pt x="12325" y="12653"/>
                  <a:pt x="12343" y="12653"/>
                </a:cubicBezTo>
                <a:cubicBezTo>
                  <a:pt x="12571" y="12653"/>
                  <a:pt x="12760" y="12475"/>
                  <a:pt x="12760" y="12271"/>
                </a:cubicBezTo>
                <a:lnTo>
                  <a:pt x="12760" y="3796"/>
                </a:lnTo>
                <a:cubicBezTo>
                  <a:pt x="12729" y="3639"/>
                  <a:pt x="12666" y="3513"/>
                  <a:pt x="12508" y="3450"/>
                </a:cubicBezTo>
                <a:lnTo>
                  <a:pt x="6585" y="47"/>
                </a:lnTo>
                <a:cubicBezTo>
                  <a:pt x="6522" y="16"/>
                  <a:pt x="6452" y="0"/>
                  <a:pt x="6385" y="0"/>
                </a:cubicBezTo>
                <a:close/>
              </a:path>
            </a:pathLst>
          </a:custGeom>
          <a:solidFill>
            <a:srgbClr val="F8C379"/>
          </a:solidFill>
          <a:ln>
            <a:solidFill>
              <a:srgbClr val="F8C379"/>
            </a:solidFill>
          </a:ln>
        </p:spPr>
        <p:txBody>
          <a:bodyPr spcFirstLastPara="1" wrap="square" lIns="121900" tIns="121900" rIns="121900" bIns="121900" anchor="ctr" anchorCtr="0">
            <a:noAutofit/>
          </a:bodyPr>
          <a:lstStyle/>
          <a:p>
            <a:endParaRPr sz="2400"/>
          </a:p>
        </p:txBody>
      </p:sp>
      <p:grpSp>
        <p:nvGrpSpPr>
          <p:cNvPr id="160" name="Google Shape;2183;p40">
            <a:extLst>
              <a:ext uri="{FF2B5EF4-FFF2-40B4-BE49-F238E27FC236}">
                <a16:creationId xmlns:a16="http://schemas.microsoft.com/office/drawing/2014/main" id="{3B62F213-CEA4-4A11-8843-5E1311EC2E99}"/>
              </a:ext>
            </a:extLst>
          </p:cNvPr>
          <p:cNvGrpSpPr/>
          <p:nvPr/>
        </p:nvGrpSpPr>
        <p:grpSpPr>
          <a:xfrm>
            <a:off x="9039794" y="5071848"/>
            <a:ext cx="233351" cy="36000"/>
            <a:chOff x="5662375" y="212375"/>
            <a:chExt cx="175013" cy="27000"/>
          </a:xfrm>
        </p:grpSpPr>
        <p:sp>
          <p:nvSpPr>
            <p:cNvPr id="161" name="Google Shape;2184;p40">
              <a:extLst>
                <a:ext uri="{FF2B5EF4-FFF2-40B4-BE49-F238E27FC236}">
                  <a16:creationId xmlns:a16="http://schemas.microsoft.com/office/drawing/2014/main" id="{C821A2A0-635D-4210-9D7C-CB1C9BD7943D}"/>
                </a:ext>
              </a:extLst>
            </p:cNvPr>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62" name="Google Shape;2185;p40">
              <a:extLst>
                <a:ext uri="{FF2B5EF4-FFF2-40B4-BE49-F238E27FC236}">
                  <a16:creationId xmlns:a16="http://schemas.microsoft.com/office/drawing/2014/main" id="{CEA99996-B8B6-4FC2-91A5-3A46926982B0}"/>
                </a:ext>
              </a:extLst>
            </p:cNvPr>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63" name="Google Shape;2186;p40">
              <a:extLst>
                <a:ext uri="{FF2B5EF4-FFF2-40B4-BE49-F238E27FC236}">
                  <a16:creationId xmlns:a16="http://schemas.microsoft.com/office/drawing/2014/main" id="{0F76422E-77CB-4E0F-A803-4EA9B32907EB}"/>
                </a:ext>
              </a:extLst>
            </p:cNvPr>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sp>
        <p:nvSpPr>
          <p:cNvPr id="164" name="Google Shape;2197;p40">
            <a:extLst>
              <a:ext uri="{FF2B5EF4-FFF2-40B4-BE49-F238E27FC236}">
                <a16:creationId xmlns:a16="http://schemas.microsoft.com/office/drawing/2014/main" id="{E1B51579-32A7-49F3-9143-3365F58802FF}"/>
              </a:ext>
            </a:extLst>
          </p:cNvPr>
          <p:cNvSpPr txBox="1">
            <a:spLocks/>
          </p:cNvSpPr>
          <p:nvPr/>
        </p:nvSpPr>
        <p:spPr>
          <a:xfrm>
            <a:off x="8228288" y="2665405"/>
            <a:ext cx="1623011" cy="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dirty="0">
                <a:solidFill>
                  <a:schemeClr val="accent5"/>
                </a:solidFill>
                <a:latin typeface="Arial" panose="020B0604020202020204" pitchFamily="34" charset="0"/>
                <a:cs typeface="Arial" panose="020B0604020202020204" pitchFamily="34" charset="0"/>
              </a:rPr>
              <a:t>Transferred to a 4-Year</a:t>
            </a:r>
          </a:p>
        </p:txBody>
      </p:sp>
      <p:sp>
        <p:nvSpPr>
          <p:cNvPr id="165" name="Google Shape;2200;p40">
            <a:extLst>
              <a:ext uri="{FF2B5EF4-FFF2-40B4-BE49-F238E27FC236}">
                <a16:creationId xmlns:a16="http://schemas.microsoft.com/office/drawing/2014/main" id="{807BB942-8183-4DEC-93C5-7E9E9DFCBD80}"/>
              </a:ext>
            </a:extLst>
          </p:cNvPr>
          <p:cNvSpPr txBox="1">
            <a:spLocks/>
          </p:cNvSpPr>
          <p:nvPr/>
        </p:nvSpPr>
        <p:spPr>
          <a:xfrm>
            <a:off x="8162513" y="3453314"/>
            <a:ext cx="2021888" cy="143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dk2"/>
                </a:solidFill>
                <a:latin typeface="Barlow Semi Condensed"/>
                <a:ea typeface="Barlow Semi Condensed"/>
                <a:cs typeface="Barlow Semi Condensed"/>
                <a:sym typeface="Barlow Semi Condensed"/>
              </a:rPr>
              <a:t>Percentage of first-time in college students who transferred to a four-year institution in three years**</a:t>
            </a:r>
            <a:endParaRPr lang="en-US" sz="1600" dirty="0">
              <a:latin typeface="Barlow Semi Condensed"/>
              <a:ea typeface="Barlow Semi Condensed"/>
              <a:cs typeface="Barlow Semi Condensed"/>
              <a:sym typeface="Barlow Semi Condensed"/>
            </a:endParaRPr>
          </a:p>
        </p:txBody>
      </p:sp>
      <p:sp>
        <p:nvSpPr>
          <p:cNvPr id="167" name="Google Shape;13546;p76">
            <a:extLst>
              <a:ext uri="{FF2B5EF4-FFF2-40B4-BE49-F238E27FC236}">
                <a16:creationId xmlns:a16="http://schemas.microsoft.com/office/drawing/2014/main" id="{AA40DE9F-12FD-470B-A86F-4909C7BD5EEC}"/>
              </a:ext>
            </a:extLst>
          </p:cNvPr>
          <p:cNvSpPr/>
          <p:nvPr/>
        </p:nvSpPr>
        <p:spPr>
          <a:xfrm>
            <a:off x="8767373" y="2085605"/>
            <a:ext cx="505772" cy="498355"/>
          </a:xfrm>
          <a:custGeom>
            <a:avLst/>
            <a:gdLst/>
            <a:ahLst/>
            <a:cxnLst/>
            <a:rect l="l" t="t" r="r" b="b"/>
            <a:pathLst>
              <a:path w="12887" h="12698" extrusionOk="0">
                <a:moveTo>
                  <a:pt x="7814" y="3309"/>
                </a:moveTo>
                <a:cubicBezTo>
                  <a:pt x="7782" y="3592"/>
                  <a:pt x="7782" y="3907"/>
                  <a:pt x="7814" y="4159"/>
                </a:cubicBezTo>
                <a:lnTo>
                  <a:pt x="4947" y="4159"/>
                </a:lnTo>
                <a:cubicBezTo>
                  <a:pt x="4978" y="3876"/>
                  <a:pt x="4978" y="3592"/>
                  <a:pt x="4947" y="3309"/>
                </a:cubicBezTo>
                <a:close/>
                <a:moveTo>
                  <a:pt x="9830" y="788"/>
                </a:moveTo>
                <a:cubicBezTo>
                  <a:pt x="10082" y="788"/>
                  <a:pt x="10366" y="820"/>
                  <a:pt x="10618" y="946"/>
                </a:cubicBezTo>
                <a:cubicBezTo>
                  <a:pt x="11721" y="1481"/>
                  <a:pt x="12193" y="2678"/>
                  <a:pt x="11752" y="3718"/>
                </a:cubicBezTo>
                <a:cubicBezTo>
                  <a:pt x="11500" y="4254"/>
                  <a:pt x="11027" y="4695"/>
                  <a:pt x="10460" y="4884"/>
                </a:cubicBezTo>
                <a:cubicBezTo>
                  <a:pt x="10261" y="4950"/>
                  <a:pt x="10035" y="4990"/>
                  <a:pt x="9816" y="4990"/>
                </a:cubicBezTo>
                <a:cubicBezTo>
                  <a:pt x="9619" y="4990"/>
                  <a:pt x="9427" y="4958"/>
                  <a:pt x="9263" y="4884"/>
                </a:cubicBezTo>
                <a:cubicBezTo>
                  <a:pt x="9074" y="4821"/>
                  <a:pt x="8885" y="4663"/>
                  <a:pt x="8791" y="4474"/>
                </a:cubicBezTo>
                <a:cubicBezTo>
                  <a:pt x="8791" y="4411"/>
                  <a:pt x="8759" y="4380"/>
                  <a:pt x="8728" y="4348"/>
                </a:cubicBezTo>
                <a:cubicBezTo>
                  <a:pt x="8570" y="3970"/>
                  <a:pt x="8570" y="3561"/>
                  <a:pt x="8728" y="3183"/>
                </a:cubicBezTo>
                <a:cubicBezTo>
                  <a:pt x="8759" y="3151"/>
                  <a:pt x="8759" y="3120"/>
                  <a:pt x="8791" y="3088"/>
                </a:cubicBezTo>
                <a:cubicBezTo>
                  <a:pt x="8980" y="2710"/>
                  <a:pt x="9358" y="2521"/>
                  <a:pt x="9830" y="2521"/>
                </a:cubicBezTo>
                <a:cubicBezTo>
                  <a:pt x="9956" y="2521"/>
                  <a:pt x="10019" y="2552"/>
                  <a:pt x="10082" y="2615"/>
                </a:cubicBezTo>
                <a:cubicBezTo>
                  <a:pt x="10240" y="2773"/>
                  <a:pt x="10240" y="3025"/>
                  <a:pt x="10145" y="3183"/>
                </a:cubicBezTo>
                <a:cubicBezTo>
                  <a:pt x="10051" y="3309"/>
                  <a:pt x="9956" y="3340"/>
                  <a:pt x="9830" y="3340"/>
                </a:cubicBezTo>
                <a:cubicBezTo>
                  <a:pt x="9578" y="3340"/>
                  <a:pt x="9389" y="3561"/>
                  <a:pt x="9389" y="3781"/>
                </a:cubicBezTo>
                <a:cubicBezTo>
                  <a:pt x="9389" y="4033"/>
                  <a:pt x="9578" y="4222"/>
                  <a:pt x="9830" y="4222"/>
                </a:cubicBezTo>
                <a:cubicBezTo>
                  <a:pt x="10555" y="4222"/>
                  <a:pt x="11059" y="3655"/>
                  <a:pt x="11059" y="2962"/>
                </a:cubicBezTo>
                <a:cubicBezTo>
                  <a:pt x="11059" y="2395"/>
                  <a:pt x="10681" y="1891"/>
                  <a:pt x="10114" y="1733"/>
                </a:cubicBezTo>
                <a:cubicBezTo>
                  <a:pt x="10034" y="1721"/>
                  <a:pt x="9933" y="1712"/>
                  <a:pt x="9817" y="1712"/>
                </a:cubicBezTo>
                <a:cubicBezTo>
                  <a:pt x="9339" y="1712"/>
                  <a:pt x="8611" y="1861"/>
                  <a:pt x="8129" y="2521"/>
                </a:cubicBezTo>
                <a:lnTo>
                  <a:pt x="4600" y="2521"/>
                </a:lnTo>
                <a:cubicBezTo>
                  <a:pt x="4191" y="1985"/>
                  <a:pt x="3592" y="1702"/>
                  <a:pt x="2931" y="1702"/>
                </a:cubicBezTo>
                <a:cubicBezTo>
                  <a:pt x="2395" y="1702"/>
                  <a:pt x="1986" y="1985"/>
                  <a:pt x="1796" y="2458"/>
                </a:cubicBezTo>
                <a:cubicBezTo>
                  <a:pt x="1481" y="3246"/>
                  <a:pt x="1954" y="4191"/>
                  <a:pt x="2931" y="4191"/>
                </a:cubicBezTo>
                <a:cubicBezTo>
                  <a:pt x="3183" y="4191"/>
                  <a:pt x="3340" y="3970"/>
                  <a:pt x="3340" y="3750"/>
                </a:cubicBezTo>
                <a:cubicBezTo>
                  <a:pt x="3340" y="3498"/>
                  <a:pt x="3120" y="3309"/>
                  <a:pt x="2931" y="3309"/>
                </a:cubicBezTo>
                <a:cubicBezTo>
                  <a:pt x="2805" y="3309"/>
                  <a:pt x="2742" y="3277"/>
                  <a:pt x="2647" y="3246"/>
                </a:cubicBezTo>
                <a:cubicBezTo>
                  <a:pt x="2458" y="3057"/>
                  <a:pt x="2490" y="2615"/>
                  <a:pt x="2805" y="2521"/>
                </a:cubicBezTo>
                <a:cubicBezTo>
                  <a:pt x="2836" y="2513"/>
                  <a:pt x="2879" y="2509"/>
                  <a:pt x="2931" y="2509"/>
                </a:cubicBezTo>
                <a:cubicBezTo>
                  <a:pt x="3084" y="2509"/>
                  <a:pt x="3309" y="2545"/>
                  <a:pt x="3498" y="2615"/>
                </a:cubicBezTo>
                <a:cubicBezTo>
                  <a:pt x="3687" y="2678"/>
                  <a:pt x="3876" y="2836"/>
                  <a:pt x="3970" y="3025"/>
                </a:cubicBezTo>
                <a:cubicBezTo>
                  <a:pt x="3970" y="3088"/>
                  <a:pt x="4002" y="3120"/>
                  <a:pt x="4033" y="3151"/>
                </a:cubicBezTo>
                <a:cubicBezTo>
                  <a:pt x="4191" y="3498"/>
                  <a:pt x="4191" y="3939"/>
                  <a:pt x="4033" y="4285"/>
                </a:cubicBezTo>
                <a:cubicBezTo>
                  <a:pt x="4002" y="4348"/>
                  <a:pt x="4002" y="4380"/>
                  <a:pt x="3970" y="4411"/>
                </a:cubicBezTo>
                <a:cubicBezTo>
                  <a:pt x="3750" y="4726"/>
                  <a:pt x="3403" y="4978"/>
                  <a:pt x="2931" y="4978"/>
                </a:cubicBezTo>
                <a:cubicBezTo>
                  <a:pt x="1796" y="4978"/>
                  <a:pt x="851" y="4033"/>
                  <a:pt x="851" y="2899"/>
                </a:cubicBezTo>
                <a:cubicBezTo>
                  <a:pt x="851" y="1733"/>
                  <a:pt x="1765" y="851"/>
                  <a:pt x="2931" y="788"/>
                </a:cubicBezTo>
                <a:close/>
                <a:moveTo>
                  <a:pt x="7751" y="4915"/>
                </a:moveTo>
                <a:lnTo>
                  <a:pt x="7751" y="10618"/>
                </a:lnTo>
                <a:cubicBezTo>
                  <a:pt x="7751" y="10838"/>
                  <a:pt x="7940" y="11027"/>
                  <a:pt x="8129" y="11027"/>
                </a:cubicBezTo>
                <a:cubicBezTo>
                  <a:pt x="8318" y="11027"/>
                  <a:pt x="8570" y="10838"/>
                  <a:pt x="8570" y="10618"/>
                </a:cubicBezTo>
                <a:lnTo>
                  <a:pt x="8570" y="5419"/>
                </a:lnTo>
                <a:cubicBezTo>
                  <a:pt x="8791" y="5577"/>
                  <a:pt x="9074" y="5671"/>
                  <a:pt x="9389" y="5766"/>
                </a:cubicBezTo>
                <a:lnTo>
                  <a:pt x="9389" y="11878"/>
                </a:lnTo>
                <a:lnTo>
                  <a:pt x="3372" y="11878"/>
                </a:lnTo>
                <a:lnTo>
                  <a:pt x="3372" y="5766"/>
                </a:lnTo>
                <a:cubicBezTo>
                  <a:pt x="3687" y="5734"/>
                  <a:pt x="3970" y="5608"/>
                  <a:pt x="4191" y="5419"/>
                </a:cubicBezTo>
                <a:lnTo>
                  <a:pt x="4191" y="10618"/>
                </a:lnTo>
                <a:cubicBezTo>
                  <a:pt x="4191" y="10838"/>
                  <a:pt x="4380" y="11027"/>
                  <a:pt x="4600" y="11027"/>
                </a:cubicBezTo>
                <a:cubicBezTo>
                  <a:pt x="4821" y="11027"/>
                  <a:pt x="5010" y="10838"/>
                  <a:pt x="5010" y="10618"/>
                </a:cubicBezTo>
                <a:lnTo>
                  <a:pt x="5010" y="4915"/>
                </a:lnTo>
                <a:lnTo>
                  <a:pt x="5861" y="4915"/>
                </a:lnTo>
                <a:lnTo>
                  <a:pt x="5861" y="10618"/>
                </a:lnTo>
                <a:cubicBezTo>
                  <a:pt x="5861" y="10838"/>
                  <a:pt x="6050" y="11027"/>
                  <a:pt x="6239" y="11027"/>
                </a:cubicBezTo>
                <a:cubicBezTo>
                  <a:pt x="6428" y="11027"/>
                  <a:pt x="6648" y="10838"/>
                  <a:pt x="6648" y="10618"/>
                </a:cubicBezTo>
                <a:lnTo>
                  <a:pt x="6648" y="4915"/>
                </a:lnTo>
                <a:close/>
                <a:moveTo>
                  <a:pt x="2931" y="1"/>
                </a:moveTo>
                <a:cubicBezTo>
                  <a:pt x="1324" y="1"/>
                  <a:pt x="1" y="1324"/>
                  <a:pt x="1" y="2899"/>
                </a:cubicBezTo>
                <a:cubicBezTo>
                  <a:pt x="1" y="4348"/>
                  <a:pt x="1072" y="5514"/>
                  <a:pt x="2490" y="5766"/>
                </a:cubicBezTo>
                <a:lnTo>
                  <a:pt x="2490" y="12256"/>
                </a:lnTo>
                <a:cubicBezTo>
                  <a:pt x="2490" y="12508"/>
                  <a:pt x="2679" y="12697"/>
                  <a:pt x="2931" y="12697"/>
                </a:cubicBezTo>
                <a:lnTo>
                  <a:pt x="9830" y="12697"/>
                </a:lnTo>
                <a:cubicBezTo>
                  <a:pt x="10051" y="12697"/>
                  <a:pt x="10208" y="12508"/>
                  <a:pt x="10208" y="12256"/>
                </a:cubicBezTo>
                <a:lnTo>
                  <a:pt x="10208" y="5797"/>
                </a:lnTo>
                <a:cubicBezTo>
                  <a:pt x="10964" y="5671"/>
                  <a:pt x="11721" y="5293"/>
                  <a:pt x="12193" y="4537"/>
                </a:cubicBezTo>
                <a:cubicBezTo>
                  <a:pt x="12823" y="3718"/>
                  <a:pt x="12886" y="2678"/>
                  <a:pt x="12508" y="1796"/>
                </a:cubicBezTo>
                <a:cubicBezTo>
                  <a:pt x="12067" y="725"/>
                  <a:pt x="10996" y="1"/>
                  <a:pt x="9830" y="1"/>
                </a:cubicBezTo>
                <a:close/>
              </a:path>
            </a:pathLst>
          </a:custGeom>
          <a:solidFill>
            <a:srgbClr val="FA9778"/>
          </a:solidFill>
          <a:ln>
            <a:noFill/>
          </a:ln>
        </p:spPr>
        <p:txBody>
          <a:bodyPr spcFirstLastPara="1" wrap="square" lIns="121900" tIns="121900" rIns="121900" bIns="121900" anchor="ctr" anchorCtr="0">
            <a:noAutofit/>
          </a:bodyPr>
          <a:lstStyle/>
          <a:p>
            <a:endParaRPr sz="2400"/>
          </a:p>
        </p:txBody>
      </p:sp>
      <p:sp>
        <p:nvSpPr>
          <p:cNvPr id="168" name="Google Shape;2178;p39">
            <a:extLst>
              <a:ext uri="{FF2B5EF4-FFF2-40B4-BE49-F238E27FC236}">
                <a16:creationId xmlns:a16="http://schemas.microsoft.com/office/drawing/2014/main" id="{BD3C1144-6102-4C55-B313-C84C4E781731}"/>
              </a:ext>
            </a:extLst>
          </p:cNvPr>
          <p:cNvSpPr txBox="1">
            <a:spLocks/>
          </p:cNvSpPr>
          <p:nvPr/>
        </p:nvSpPr>
        <p:spPr>
          <a:xfrm>
            <a:off x="1549597" y="5366718"/>
            <a:ext cx="8583961" cy="151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600"/>
              <a:buFont typeface="Barlow Semi Condensed"/>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r>
              <a:rPr lang="en-US" i="1" dirty="0"/>
              <a:t>*first-time in college students who were credit enrolled and not special admit</a:t>
            </a:r>
          </a:p>
          <a:p>
            <a:pPr marL="0" indent="0"/>
            <a:r>
              <a:rPr lang="en-US" i="1" dirty="0"/>
              <a:t>**first-time in college students who were credit enrolled and not special admit who earned 12+ units any time in three years and exited CCC</a:t>
            </a:r>
          </a:p>
        </p:txBody>
      </p:sp>
      <p:grpSp>
        <p:nvGrpSpPr>
          <p:cNvPr id="41" name="Google Shape;2183;p40">
            <a:extLst>
              <a:ext uri="{FF2B5EF4-FFF2-40B4-BE49-F238E27FC236}">
                <a16:creationId xmlns:a16="http://schemas.microsoft.com/office/drawing/2014/main" id="{D69D768A-ED1E-454A-84D3-8837C2A23D87}"/>
              </a:ext>
            </a:extLst>
          </p:cNvPr>
          <p:cNvGrpSpPr/>
          <p:nvPr/>
        </p:nvGrpSpPr>
        <p:grpSpPr>
          <a:xfrm>
            <a:off x="5190974" y="5151623"/>
            <a:ext cx="233351" cy="36000"/>
            <a:chOff x="5662375" y="212375"/>
            <a:chExt cx="175013" cy="27000"/>
          </a:xfrm>
        </p:grpSpPr>
        <p:sp>
          <p:nvSpPr>
            <p:cNvPr id="42" name="Google Shape;2184;p40">
              <a:extLst>
                <a:ext uri="{FF2B5EF4-FFF2-40B4-BE49-F238E27FC236}">
                  <a16:creationId xmlns:a16="http://schemas.microsoft.com/office/drawing/2014/main" id="{A6DE300D-7479-4C70-87F5-FF5CBB98C26D}"/>
                </a:ext>
              </a:extLst>
            </p:cNvPr>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43" name="Google Shape;2185;p40">
              <a:extLst>
                <a:ext uri="{FF2B5EF4-FFF2-40B4-BE49-F238E27FC236}">
                  <a16:creationId xmlns:a16="http://schemas.microsoft.com/office/drawing/2014/main" id="{18590C9B-9198-4D44-8C2D-4B3A03DC4A24}"/>
                </a:ext>
              </a:extLst>
            </p:cNvPr>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44" name="Google Shape;2186;p40">
              <a:extLst>
                <a:ext uri="{FF2B5EF4-FFF2-40B4-BE49-F238E27FC236}">
                  <a16:creationId xmlns:a16="http://schemas.microsoft.com/office/drawing/2014/main" id="{B13A393B-1C81-4381-AE7C-4BB4B4117BFE}"/>
                </a:ext>
              </a:extLst>
            </p:cNvPr>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spTree>
    <p:extLst>
      <p:ext uri="{BB962C8B-B14F-4D97-AF65-F5344CB8AC3E}">
        <p14:creationId xmlns:p14="http://schemas.microsoft.com/office/powerpoint/2010/main" val="23425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7" grpId="0"/>
      <p:bldP spid="148" grpId="0"/>
      <p:bldP spid="156" grpId="0"/>
      <p:bldP spid="157" grpId="0"/>
      <p:bldP spid="164" grpId="0"/>
      <p:bldP spid="165" grpId="0"/>
      <p:bldP spid="1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92C9E8-70B7-6EA7-0D07-2525CF7774E4}"/>
              </a:ext>
            </a:extLst>
          </p:cNvPr>
          <p:cNvSpPr>
            <a:spLocks noGrp="1"/>
          </p:cNvSpPr>
          <p:nvPr>
            <p:ph type="title"/>
          </p:nvPr>
        </p:nvSpPr>
        <p:spPr>
          <a:xfrm>
            <a:off x="1781299" y="463296"/>
            <a:ext cx="7615501" cy="780400"/>
          </a:xfrm>
        </p:spPr>
        <p:txBody>
          <a:bodyPr/>
          <a:lstStyle/>
          <a:p>
            <a:r>
              <a:rPr lang="en-US" dirty="0"/>
              <a:t>Student Equity Plan: KPI Progress</a:t>
            </a:r>
          </a:p>
        </p:txBody>
      </p:sp>
      <p:pic>
        <p:nvPicPr>
          <p:cNvPr id="4" name="Picture 3">
            <a:extLst>
              <a:ext uri="{FF2B5EF4-FFF2-40B4-BE49-F238E27FC236}">
                <a16:creationId xmlns:a16="http://schemas.microsoft.com/office/drawing/2014/main" id="{4F41BEBF-6486-7420-2C91-681FB7CF19D2}"/>
              </a:ext>
            </a:extLst>
          </p:cNvPr>
          <p:cNvPicPr>
            <a:picLocks noChangeAspect="1"/>
          </p:cNvPicPr>
          <p:nvPr/>
        </p:nvPicPr>
        <p:blipFill>
          <a:blip r:embed="rId2"/>
          <a:stretch>
            <a:fillRect/>
          </a:stretch>
        </p:blipFill>
        <p:spPr>
          <a:xfrm>
            <a:off x="1260321" y="1729936"/>
            <a:ext cx="8388823" cy="3950550"/>
          </a:xfrm>
          <a:prstGeom prst="rect">
            <a:avLst/>
          </a:prstGeom>
        </p:spPr>
      </p:pic>
    </p:spTree>
    <p:extLst>
      <p:ext uri="{BB962C8B-B14F-4D97-AF65-F5344CB8AC3E}">
        <p14:creationId xmlns:p14="http://schemas.microsoft.com/office/powerpoint/2010/main" val="1004041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5CCE70-C705-CB48-B889-D0229366A468}"/>
              </a:ext>
            </a:extLst>
          </p:cNvPr>
          <p:cNvSpPr>
            <a:spLocks noGrp="1"/>
          </p:cNvSpPr>
          <p:nvPr>
            <p:ph type="body" idx="1"/>
          </p:nvPr>
        </p:nvSpPr>
        <p:spPr>
          <a:xfrm>
            <a:off x="3062399" y="1166030"/>
            <a:ext cx="5573600" cy="713571"/>
          </a:xfrm>
        </p:spPr>
        <p:txBody>
          <a:bodyPr/>
          <a:lstStyle/>
          <a:p>
            <a:pPr algn="ctr"/>
            <a:r>
              <a:rPr lang="en-US" dirty="0"/>
              <a:t>Primary Subgroup: Race/Ethnicity</a:t>
            </a:r>
          </a:p>
        </p:txBody>
      </p:sp>
      <p:sp>
        <p:nvSpPr>
          <p:cNvPr id="3" name="Title 2">
            <a:extLst>
              <a:ext uri="{FF2B5EF4-FFF2-40B4-BE49-F238E27FC236}">
                <a16:creationId xmlns:a16="http://schemas.microsoft.com/office/drawing/2014/main" id="{3DCF4D66-C1A7-CA03-3C70-EA705EBB3DB5}"/>
              </a:ext>
            </a:extLst>
          </p:cNvPr>
          <p:cNvSpPr>
            <a:spLocks noGrp="1"/>
          </p:cNvSpPr>
          <p:nvPr>
            <p:ph type="title"/>
          </p:nvPr>
        </p:nvSpPr>
        <p:spPr/>
        <p:txBody>
          <a:bodyPr/>
          <a:lstStyle/>
          <a:p>
            <a:r>
              <a:rPr lang="en-US" dirty="0"/>
              <a:t>DI Populations by SEA Metrics</a:t>
            </a:r>
          </a:p>
        </p:txBody>
      </p:sp>
      <p:graphicFrame>
        <p:nvGraphicFramePr>
          <p:cNvPr id="4" name="Table 3">
            <a:extLst>
              <a:ext uri="{FF2B5EF4-FFF2-40B4-BE49-F238E27FC236}">
                <a16:creationId xmlns:a16="http://schemas.microsoft.com/office/drawing/2014/main" id="{C23CAAA1-36A1-D5ED-3F94-BF5146C7AE70}"/>
              </a:ext>
            </a:extLst>
          </p:cNvPr>
          <p:cNvGraphicFramePr>
            <a:graphicFrameLocks noGrp="1"/>
          </p:cNvGraphicFramePr>
          <p:nvPr>
            <p:extLst>
              <p:ext uri="{D42A27DB-BD31-4B8C-83A1-F6EECF244321}">
                <p14:modId xmlns:p14="http://schemas.microsoft.com/office/powerpoint/2010/main" val="424781410"/>
              </p:ext>
            </p:extLst>
          </p:nvPr>
        </p:nvGraphicFramePr>
        <p:xfrm>
          <a:off x="1202266" y="1989668"/>
          <a:ext cx="8627535" cy="3818467"/>
        </p:xfrm>
        <a:graphic>
          <a:graphicData uri="http://schemas.openxmlformats.org/drawingml/2006/table">
            <a:tbl>
              <a:tblPr/>
              <a:tblGrid>
                <a:gridCol w="2611735">
                  <a:extLst>
                    <a:ext uri="{9D8B030D-6E8A-4147-A177-3AD203B41FA5}">
                      <a16:colId xmlns:a16="http://schemas.microsoft.com/office/drawing/2014/main" val="1208713319"/>
                    </a:ext>
                  </a:extLst>
                </a:gridCol>
                <a:gridCol w="1203160">
                  <a:extLst>
                    <a:ext uri="{9D8B030D-6E8A-4147-A177-3AD203B41FA5}">
                      <a16:colId xmlns:a16="http://schemas.microsoft.com/office/drawing/2014/main" val="502669330"/>
                    </a:ext>
                  </a:extLst>
                </a:gridCol>
                <a:gridCol w="1203160">
                  <a:extLst>
                    <a:ext uri="{9D8B030D-6E8A-4147-A177-3AD203B41FA5}">
                      <a16:colId xmlns:a16="http://schemas.microsoft.com/office/drawing/2014/main" val="1118073301"/>
                    </a:ext>
                  </a:extLst>
                </a:gridCol>
                <a:gridCol w="1203160">
                  <a:extLst>
                    <a:ext uri="{9D8B030D-6E8A-4147-A177-3AD203B41FA5}">
                      <a16:colId xmlns:a16="http://schemas.microsoft.com/office/drawing/2014/main" val="2709131642"/>
                    </a:ext>
                  </a:extLst>
                </a:gridCol>
                <a:gridCol w="1203160">
                  <a:extLst>
                    <a:ext uri="{9D8B030D-6E8A-4147-A177-3AD203B41FA5}">
                      <a16:colId xmlns:a16="http://schemas.microsoft.com/office/drawing/2014/main" val="1107986271"/>
                    </a:ext>
                  </a:extLst>
                </a:gridCol>
                <a:gridCol w="1203160">
                  <a:extLst>
                    <a:ext uri="{9D8B030D-6E8A-4147-A177-3AD203B41FA5}">
                      <a16:colId xmlns:a16="http://schemas.microsoft.com/office/drawing/2014/main" val="1672227962"/>
                    </a:ext>
                  </a:extLst>
                </a:gridCol>
              </a:tblGrid>
              <a:tr h="786637">
                <a:tc>
                  <a:txBody>
                    <a:bodyPr/>
                    <a:lstStyle/>
                    <a:p>
                      <a:pPr algn="ctr" fontAlgn="ctr"/>
                      <a:r>
                        <a:rPr lang="en-US" sz="1200" b="1" i="0" u="none" strike="noStrike">
                          <a:solidFill>
                            <a:srgbClr val="000000"/>
                          </a:solidFill>
                          <a:effectLst/>
                          <a:latin typeface="Calibri" panose="020F0502020204030204" pitchFamily="34" charset="0"/>
                        </a:rPr>
                        <a:t>Primary Subgroup</a:t>
                      </a:r>
                    </a:p>
                  </a:txBody>
                  <a:tcPr marL="6350" marR="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#1</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Successful Enrollment (9)</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#2</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Compl Eng/Mat (11)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#3</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Persist (10)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#4</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Vision Compl (8)</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#5</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Transfer (7)</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341390000"/>
                  </a:ext>
                </a:extLst>
              </a:tr>
              <a:tr h="303183">
                <a:tc>
                  <a:txBody>
                    <a:bodyPr/>
                    <a:lstStyle/>
                    <a:p>
                      <a:pPr algn="r" fontAlgn="b"/>
                      <a:r>
                        <a:rPr lang="en-US" sz="1200" b="1" i="0" u="none" strike="noStrike">
                          <a:solidFill>
                            <a:srgbClr val="000000"/>
                          </a:solidFill>
                          <a:effectLst/>
                          <a:latin typeface="Calibri" panose="020F0502020204030204" pitchFamily="34" charset="0"/>
                        </a:rPr>
                        <a:t>American Indian/Alaska Native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5</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8287981"/>
                  </a:ext>
                </a:extLst>
              </a:tr>
              <a:tr h="303183">
                <a:tc>
                  <a:txBody>
                    <a:bodyPr/>
                    <a:lstStyle/>
                    <a:p>
                      <a:pPr algn="r" fontAlgn="b"/>
                      <a:r>
                        <a:rPr lang="en-US" sz="1200" b="1" i="0" u="none" strike="noStrike">
                          <a:solidFill>
                            <a:srgbClr val="000000"/>
                          </a:solidFill>
                          <a:effectLst/>
                          <a:latin typeface="Calibri" panose="020F0502020204030204" pitchFamily="34" charset="0"/>
                        </a:rPr>
                        <a:t>Asian</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714958"/>
                  </a:ext>
                </a:extLst>
              </a:tr>
              <a:tr h="303183">
                <a:tc>
                  <a:txBody>
                    <a:bodyPr/>
                    <a:lstStyle/>
                    <a:p>
                      <a:pPr algn="r" fontAlgn="b"/>
                      <a:r>
                        <a:rPr lang="en-US" sz="1200" b="1" i="0" u="none" strike="noStrike">
                          <a:solidFill>
                            <a:srgbClr val="000000"/>
                          </a:solidFill>
                          <a:effectLst/>
                          <a:latin typeface="Calibri" panose="020F0502020204030204" pitchFamily="34" charset="0"/>
                        </a:rPr>
                        <a:t>Black/AA</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7</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0617020"/>
                  </a:ext>
                </a:extLst>
              </a:tr>
              <a:tr h="303183">
                <a:tc>
                  <a:txBody>
                    <a:bodyPr/>
                    <a:lstStyle/>
                    <a:p>
                      <a:pPr algn="r" fontAlgn="b"/>
                      <a:r>
                        <a:rPr lang="en-US" sz="1200" b="1" i="0" u="none" strike="noStrike">
                          <a:solidFill>
                            <a:srgbClr val="000000"/>
                          </a:solidFill>
                          <a:effectLst/>
                          <a:latin typeface="Calibri" panose="020F0502020204030204" pitchFamily="34" charset="0"/>
                        </a:rPr>
                        <a:t>Filipino</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5005144"/>
                  </a:ext>
                </a:extLst>
              </a:tr>
              <a:tr h="303183">
                <a:tc>
                  <a:txBody>
                    <a:bodyPr/>
                    <a:lstStyle/>
                    <a:p>
                      <a:pPr algn="r" fontAlgn="b"/>
                      <a:r>
                        <a:rPr lang="en-US" sz="1200" b="1" i="0" u="none" strike="noStrike">
                          <a:solidFill>
                            <a:srgbClr val="000000"/>
                          </a:solidFill>
                          <a:effectLst/>
                          <a:latin typeface="Calibri" panose="020F0502020204030204" pitchFamily="34" charset="0"/>
                        </a:rPr>
                        <a:t>Hispanic/Latinx</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6</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sng"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6</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12566557"/>
                  </a:ext>
                </a:extLst>
              </a:tr>
              <a:tr h="303183">
                <a:tc>
                  <a:txBody>
                    <a:bodyPr/>
                    <a:lstStyle/>
                    <a:p>
                      <a:pPr algn="r" fontAlgn="b"/>
                      <a:r>
                        <a:rPr lang="en-US" sz="1200" b="1" i="0" u="none" strike="noStrike">
                          <a:solidFill>
                            <a:srgbClr val="000000"/>
                          </a:solidFill>
                          <a:effectLst/>
                          <a:latin typeface="Calibri" panose="020F0502020204030204" pitchFamily="34" charset="0"/>
                        </a:rPr>
                        <a:t>Multiple Values Reported</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9679344"/>
                  </a:ext>
                </a:extLst>
              </a:tr>
              <a:tr h="303183">
                <a:tc>
                  <a:txBody>
                    <a:bodyPr/>
                    <a:lstStyle/>
                    <a:p>
                      <a:pPr algn="r" fontAlgn="b"/>
                      <a:r>
                        <a:rPr lang="en-US" sz="1200" b="1" i="0" u="none" strike="noStrike">
                          <a:solidFill>
                            <a:srgbClr val="000000"/>
                          </a:solidFill>
                          <a:effectLst/>
                          <a:latin typeface="Calibri" panose="020F0502020204030204" pitchFamily="34" charset="0"/>
                        </a:rPr>
                        <a:t>Pacific Islander or Hawaiian Native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2700478"/>
                  </a:ext>
                </a:extLst>
              </a:tr>
              <a:tr h="303183">
                <a:tc>
                  <a:txBody>
                    <a:bodyPr/>
                    <a:lstStyle/>
                    <a:p>
                      <a:pPr algn="r" fontAlgn="b"/>
                      <a:r>
                        <a:rPr lang="en-US" sz="1200" b="1" i="0" u="none" strike="noStrike">
                          <a:solidFill>
                            <a:srgbClr val="000000"/>
                          </a:solidFill>
                          <a:effectLst/>
                          <a:latin typeface="Calibri" panose="020F0502020204030204" pitchFamily="34" charset="0"/>
                        </a:rPr>
                        <a:t>Two or More Races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4184750"/>
                  </a:ext>
                </a:extLst>
              </a:tr>
              <a:tr h="303183">
                <a:tc>
                  <a:txBody>
                    <a:bodyPr/>
                    <a:lstStyle/>
                    <a:p>
                      <a:pPr algn="r" fontAlgn="b"/>
                      <a:r>
                        <a:rPr lang="en-US" sz="1200" b="1" i="0" u="none" strike="noStrike">
                          <a:solidFill>
                            <a:srgbClr val="000000"/>
                          </a:solidFill>
                          <a:effectLst/>
                          <a:latin typeface="Calibri" panose="020F0502020204030204" pitchFamily="34" charset="0"/>
                        </a:rPr>
                        <a:t>Unknown/Non-Respondent</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8</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sng" strike="noStrike">
                          <a:solidFill>
                            <a:srgbClr val="000000"/>
                          </a:solidFill>
                          <a:effectLst/>
                          <a:latin typeface="Calibri" panose="020F0502020204030204" pitchFamily="34" charset="0"/>
                        </a:rPr>
                        <a:t>5</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4</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5108182"/>
                  </a:ext>
                </a:extLst>
              </a:tr>
              <a:tr h="303183">
                <a:tc>
                  <a:txBody>
                    <a:bodyPr/>
                    <a:lstStyle/>
                    <a:p>
                      <a:pPr algn="r" fontAlgn="b"/>
                      <a:r>
                        <a:rPr lang="en-US" sz="1200" b="1" i="0" u="none" strike="noStrike" dirty="0">
                          <a:solidFill>
                            <a:srgbClr val="000000"/>
                          </a:solidFill>
                          <a:effectLst/>
                          <a:latin typeface="Calibri" panose="020F0502020204030204" pitchFamily="34" charset="0"/>
                        </a:rPr>
                        <a:t>White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5</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9538017"/>
                  </a:ext>
                </a:extLst>
              </a:tr>
            </a:tbl>
          </a:graphicData>
        </a:graphic>
      </p:graphicFrame>
      <p:graphicFrame>
        <p:nvGraphicFramePr>
          <p:cNvPr id="5" name="Table 4">
            <a:extLst>
              <a:ext uri="{FF2B5EF4-FFF2-40B4-BE49-F238E27FC236}">
                <a16:creationId xmlns:a16="http://schemas.microsoft.com/office/drawing/2014/main" id="{45CC0A1C-E8B2-E350-A0E9-64ECC017488D}"/>
              </a:ext>
            </a:extLst>
          </p:cNvPr>
          <p:cNvGraphicFramePr>
            <a:graphicFrameLocks noGrp="1"/>
          </p:cNvGraphicFramePr>
          <p:nvPr>
            <p:extLst>
              <p:ext uri="{D42A27DB-BD31-4B8C-83A1-F6EECF244321}">
                <p14:modId xmlns:p14="http://schemas.microsoft.com/office/powerpoint/2010/main" val="1979935916"/>
              </p:ext>
            </p:extLst>
          </p:nvPr>
        </p:nvGraphicFramePr>
        <p:xfrm>
          <a:off x="3837175" y="6065139"/>
          <a:ext cx="4294981" cy="659130"/>
        </p:xfrm>
        <a:graphic>
          <a:graphicData uri="http://schemas.openxmlformats.org/drawingml/2006/table">
            <a:tbl>
              <a:tblPr/>
              <a:tblGrid>
                <a:gridCol w="2940410">
                  <a:extLst>
                    <a:ext uri="{9D8B030D-6E8A-4147-A177-3AD203B41FA5}">
                      <a16:colId xmlns:a16="http://schemas.microsoft.com/office/drawing/2014/main" val="4010984007"/>
                    </a:ext>
                  </a:extLst>
                </a:gridCol>
                <a:gridCol w="1354571">
                  <a:extLst>
                    <a:ext uri="{9D8B030D-6E8A-4147-A177-3AD203B41FA5}">
                      <a16:colId xmlns:a16="http://schemas.microsoft.com/office/drawing/2014/main" val="1714231506"/>
                    </a:ext>
                  </a:extLst>
                </a:gridCol>
              </a:tblGrid>
              <a:tr h="190500">
                <a:tc>
                  <a:txBody>
                    <a:bodyPr/>
                    <a:lstStyle/>
                    <a:p>
                      <a:pPr algn="l" fontAlgn="b"/>
                      <a:r>
                        <a:rPr lang="en-US" sz="1100" b="0" i="0" u="none" strike="noStrike">
                          <a:solidFill>
                            <a:srgbClr val="000000"/>
                          </a:solidFill>
                          <a:effectLst/>
                          <a:latin typeface="Calibri" panose="020F0502020204030204" pitchFamily="34" charset="0"/>
                        </a:rPr>
                        <a:t>*Limited years available due to new data element</a:t>
                      </a:r>
                    </a:p>
                  </a:txBody>
                  <a:tcPr marL="6350" marR="6350" marT="6350" anchor="b">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6350" marR="6350" marT="6350" anchor="ctr">
                    <a:lnL>
                      <a:noFill/>
                    </a:lnL>
                    <a:lnR>
                      <a:noFill/>
                    </a:lnR>
                    <a:lnT>
                      <a:noFill/>
                    </a:lnT>
                    <a:lnB>
                      <a:noFill/>
                    </a:lnB>
                    <a:noFill/>
                  </a:tcPr>
                </a:tc>
                <a:extLst>
                  <a:ext uri="{0D108BD9-81ED-4DB2-BD59-A6C34878D82A}">
                    <a16:rowId xmlns:a16="http://schemas.microsoft.com/office/drawing/2014/main" val="211185844"/>
                  </a:ext>
                </a:extLst>
              </a:tr>
              <a:tr h="190500">
                <a:tc>
                  <a:txBody>
                    <a:bodyPr/>
                    <a:lstStyle/>
                    <a:p>
                      <a:pPr algn="l" fontAlgn="b"/>
                      <a:r>
                        <a:rPr lang="en-US" sz="1100" b="0" i="0" u="none" strike="noStrike">
                          <a:solidFill>
                            <a:srgbClr val="000000"/>
                          </a:solidFill>
                          <a:effectLst/>
                          <a:latin typeface="Calibri" panose="020F0502020204030204" pitchFamily="34" charset="0"/>
                        </a:rPr>
                        <a:t>Bold &amp; Underline = DI in the most recent year</a:t>
                      </a:r>
                    </a:p>
                  </a:txBody>
                  <a:tcPr marL="6350" marR="6350" marT="6350" anchor="b">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6350" marR="6350" marT="6350" anchor="ctr">
                    <a:lnL>
                      <a:noFill/>
                    </a:lnL>
                    <a:lnR>
                      <a:noFill/>
                    </a:lnR>
                    <a:lnT>
                      <a:noFill/>
                    </a:lnT>
                    <a:lnB>
                      <a:noFill/>
                    </a:lnB>
                    <a:noFill/>
                  </a:tcPr>
                </a:tc>
                <a:extLst>
                  <a:ext uri="{0D108BD9-81ED-4DB2-BD59-A6C34878D82A}">
                    <a16:rowId xmlns:a16="http://schemas.microsoft.com/office/drawing/2014/main" val="1124627668"/>
                  </a:ext>
                </a:extLst>
              </a:tr>
              <a:tr h="190500">
                <a:tc>
                  <a:txBody>
                    <a:bodyPr/>
                    <a:lstStyle/>
                    <a:p>
                      <a:pPr algn="l" fontAlgn="b"/>
                      <a:r>
                        <a:rPr lang="en-US" sz="1100" b="0" i="0" u="none" strike="noStrike">
                          <a:solidFill>
                            <a:srgbClr val="000000"/>
                          </a:solidFill>
                          <a:effectLst/>
                          <a:latin typeface="Calibri" panose="020F0502020204030204" pitchFamily="34" charset="0"/>
                        </a:rPr>
                        <a:t>Highlighted = group with most years of DI </a:t>
                      </a:r>
                    </a:p>
                  </a:txBody>
                  <a:tcPr marL="6350" marR="6350" marT="6350" anchor="b">
                    <a:lnL>
                      <a:noFill/>
                    </a:lnL>
                    <a:lnR>
                      <a:noFill/>
                    </a:lnR>
                    <a:lnT>
                      <a:noFill/>
                    </a:lnT>
                    <a:lnB>
                      <a:noFill/>
                    </a:lnB>
                    <a:noFill/>
                  </a:tcPr>
                </a:tc>
                <a:tc>
                  <a:txBody>
                    <a:bodyPr/>
                    <a:lstStyle/>
                    <a:p>
                      <a:pPr algn="ctr" fontAlgn="ctr"/>
                      <a:endParaRPr lang="en-US" sz="1100" b="0" i="0" u="none" strike="noStrike" dirty="0">
                        <a:solidFill>
                          <a:srgbClr val="000000"/>
                        </a:solidFill>
                        <a:effectLst/>
                        <a:latin typeface="Calibri" panose="020F0502020204030204" pitchFamily="34" charset="0"/>
                      </a:endParaRPr>
                    </a:p>
                  </a:txBody>
                  <a:tcPr marL="6350" marR="6350" marT="6350" anchor="ctr">
                    <a:lnL>
                      <a:noFill/>
                    </a:lnL>
                    <a:lnR>
                      <a:noFill/>
                    </a:lnR>
                    <a:lnT>
                      <a:noFill/>
                    </a:lnT>
                    <a:lnB>
                      <a:noFill/>
                    </a:lnB>
                    <a:noFill/>
                  </a:tcPr>
                </a:tc>
                <a:extLst>
                  <a:ext uri="{0D108BD9-81ED-4DB2-BD59-A6C34878D82A}">
                    <a16:rowId xmlns:a16="http://schemas.microsoft.com/office/drawing/2014/main" val="24153637"/>
                  </a:ext>
                </a:extLst>
              </a:tr>
            </a:tbl>
          </a:graphicData>
        </a:graphic>
      </p:graphicFrame>
      <p:sp>
        <p:nvSpPr>
          <p:cNvPr id="6" name="Oval 5">
            <a:extLst>
              <a:ext uri="{FF2B5EF4-FFF2-40B4-BE49-F238E27FC236}">
                <a16:creationId xmlns:a16="http://schemas.microsoft.com/office/drawing/2014/main" id="{F22C1EA5-9C49-A7A5-08DD-EF863D099CF0}"/>
              </a:ext>
            </a:extLst>
          </p:cNvPr>
          <p:cNvSpPr/>
          <p:nvPr/>
        </p:nvSpPr>
        <p:spPr>
          <a:xfrm>
            <a:off x="7857066" y="3979333"/>
            <a:ext cx="368223" cy="313267"/>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263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9333-C77D-947A-561B-E6AE73D6B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7DA7BA-EE2B-5D13-5818-4CAD07FCC2D5}"/>
              </a:ext>
            </a:extLst>
          </p:cNvPr>
          <p:cNvSpPr>
            <a:spLocks noGrp="1"/>
          </p:cNvSpPr>
          <p:nvPr>
            <p:ph type="body" idx="1"/>
          </p:nvPr>
        </p:nvSpPr>
        <p:spPr>
          <a:xfrm>
            <a:off x="3062399" y="1166030"/>
            <a:ext cx="5573600" cy="713571"/>
          </a:xfrm>
        </p:spPr>
        <p:txBody>
          <a:bodyPr/>
          <a:lstStyle/>
          <a:p>
            <a:pPr algn="ctr"/>
            <a:r>
              <a:rPr lang="en-US" dirty="0"/>
              <a:t>Primary Subgroup: Special Population</a:t>
            </a:r>
          </a:p>
        </p:txBody>
      </p:sp>
      <p:sp>
        <p:nvSpPr>
          <p:cNvPr id="3" name="Title 2">
            <a:extLst>
              <a:ext uri="{FF2B5EF4-FFF2-40B4-BE49-F238E27FC236}">
                <a16:creationId xmlns:a16="http://schemas.microsoft.com/office/drawing/2014/main" id="{16F3FBE2-1D6F-81F1-C392-4CD8165B2029}"/>
              </a:ext>
            </a:extLst>
          </p:cNvPr>
          <p:cNvSpPr>
            <a:spLocks noGrp="1"/>
          </p:cNvSpPr>
          <p:nvPr>
            <p:ph type="title"/>
          </p:nvPr>
        </p:nvSpPr>
        <p:spPr/>
        <p:txBody>
          <a:bodyPr/>
          <a:lstStyle/>
          <a:p>
            <a:r>
              <a:rPr lang="en-US" dirty="0"/>
              <a:t>DI Populations by SEA Metrics</a:t>
            </a:r>
          </a:p>
        </p:txBody>
      </p:sp>
      <p:graphicFrame>
        <p:nvGraphicFramePr>
          <p:cNvPr id="5" name="Table 4">
            <a:extLst>
              <a:ext uri="{FF2B5EF4-FFF2-40B4-BE49-F238E27FC236}">
                <a16:creationId xmlns:a16="http://schemas.microsoft.com/office/drawing/2014/main" id="{16D5F384-07A4-5071-67C6-08557B393526}"/>
              </a:ext>
            </a:extLst>
          </p:cNvPr>
          <p:cNvGraphicFramePr>
            <a:graphicFrameLocks noGrp="1"/>
          </p:cNvGraphicFramePr>
          <p:nvPr>
            <p:extLst>
              <p:ext uri="{D42A27DB-BD31-4B8C-83A1-F6EECF244321}">
                <p14:modId xmlns:p14="http://schemas.microsoft.com/office/powerpoint/2010/main" val="1837304926"/>
              </p:ext>
            </p:extLst>
          </p:nvPr>
        </p:nvGraphicFramePr>
        <p:xfrm>
          <a:off x="1143001" y="1879601"/>
          <a:ext cx="8475130" cy="3940977"/>
        </p:xfrm>
        <a:graphic>
          <a:graphicData uri="http://schemas.openxmlformats.org/drawingml/2006/table">
            <a:tbl>
              <a:tblPr/>
              <a:tblGrid>
                <a:gridCol w="2565600">
                  <a:extLst>
                    <a:ext uri="{9D8B030D-6E8A-4147-A177-3AD203B41FA5}">
                      <a16:colId xmlns:a16="http://schemas.microsoft.com/office/drawing/2014/main" val="4130796847"/>
                    </a:ext>
                  </a:extLst>
                </a:gridCol>
                <a:gridCol w="1181906">
                  <a:extLst>
                    <a:ext uri="{9D8B030D-6E8A-4147-A177-3AD203B41FA5}">
                      <a16:colId xmlns:a16="http://schemas.microsoft.com/office/drawing/2014/main" val="4106606338"/>
                    </a:ext>
                  </a:extLst>
                </a:gridCol>
                <a:gridCol w="1181906">
                  <a:extLst>
                    <a:ext uri="{9D8B030D-6E8A-4147-A177-3AD203B41FA5}">
                      <a16:colId xmlns:a16="http://schemas.microsoft.com/office/drawing/2014/main" val="27178690"/>
                    </a:ext>
                  </a:extLst>
                </a:gridCol>
                <a:gridCol w="1181906">
                  <a:extLst>
                    <a:ext uri="{9D8B030D-6E8A-4147-A177-3AD203B41FA5}">
                      <a16:colId xmlns:a16="http://schemas.microsoft.com/office/drawing/2014/main" val="2504294442"/>
                    </a:ext>
                  </a:extLst>
                </a:gridCol>
                <a:gridCol w="1181906">
                  <a:extLst>
                    <a:ext uri="{9D8B030D-6E8A-4147-A177-3AD203B41FA5}">
                      <a16:colId xmlns:a16="http://schemas.microsoft.com/office/drawing/2014/main" val="584821258"/>
                    </a:ext>
                  </a:extLst>
                </a:gridCol>
                <a:gridCol w="1181906">
                  <a:extLst>
                    <a:ext uri="{9D8B030D-6E8A-4147-A177-3AD203B41FA5}">
                      <a16:colId xmlns:a16="http://schemas.microsoft.com/office/drawing/2014/main" val="774383271"/>
                    </a:ext>
                  </a:extLst>
                </a:gridCol>
              </a:tblGrid>
              <a:tr h="709593">
                <a:tc>
                  <a:txBody>
                    <a:bodyPr/>
                    <a:lstStyle/>
                    <a:p>
                      <a:pPr algn="ctr" fontAlgn="ctr"/>
                      <a:r>
                        <a:rPr lang="en-US" sz="1200" b="1" i="0" u="none" strike="noStrike">
                          <a:solidFill>
                            <a:srgbClr val="000000"/>
                          </a:solidFill>
                          <a:effectLst/>
                          <a:latin typeface="Calibri" panose="020F0502020204030204" pitchFamily="34" charset="0"/>
                        </a:rPr>
                        <a:t>Primary Subgroup</a:t>
                      </a:r>
                    </a:p>
                  </a:txBody>
                  <a:tcPr marL="6350" marR="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#1</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Successful Enrollment (9)</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#2</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Compl Eng/Mat (11)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#3</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Persist (10)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#4</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Vision Compl (8)</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200" b="1" i="0" u="none" strike="noStrike">
                          <a:solidFill>
                            <a:srgbClr val="000000"/>
                          </a:solidFill>
                          <a:effectLst/>
                          <a:latin typeface="Calibri" panose="020F0502020204030204" pitchFamily="34" charset="0"/>
                        </a:rPr>
                        <a:t>#5</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Transfer (7)</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654329813"/>
                  </a:ext>
                </a:extLst>
              </a:tr>
              <a:tr h="269282">
                <a:tc>
                  <a:txBody>
                    <a:bodyPr/>
                    <a:lstStyle/>
                    <a:p>
                      <a:pPr algn="r" fontAlgn="b"/>
                      <a:r>
                        <a:rPr lang="en-US" sz="1200" b="1" i="0" u="none" strike="noStrike">
                          <a:solidFill>
                            <a:srgbClr val="000000"/>
                          </a:solidFill>
                          <a:effectLst/>
                          <a:latin typeface="Calibri" panose="020F0502020204030204" pitchFamily="34" charset="0"/>
                        </a:rPr>
                        <a:t>Female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601944"/>
                  </a:ext>
                </a:extLst>
              </a:tr>
              <a:tr h="269282">
                <a:tc>
                  <a:txBody>
                    <a:bodyPr/>
                    <a:lstStyle/>
                    <a:p>
                      <a:pPr algn="r" fontAlgn="b"/>
                      <a:r>
                        <a:rPr lang="en-US" sz="1200" b="1" i="0" u="none" strike="noStrike">
                          <a:solidFill>
                            <a:srgbClr val="000000"/>
                          </a:solidFill>
                          <a:effectLst/>
                          <a:latin typeface="Calibri" panose="020F0502020204030204" pitchFamily="34" charset="0"/>
                        </a:rPr>
                        <a:t>Male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5</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2855611"/>
                  </a:ext>
                </a:extLst>
              </a:tr>
              <a:tr h="269282">
                <a:tc>
                  <a:txBody>
                    <a:bodyPr/>
                    <a:lstStyle/>
                    <a:p>
                      <a:pPr algn="r" fontAlgn="b"/>
                      <a:r>
                        <a:rPr lang="en-US" sz="1200" b="1" i="0" u="none" strike="noStrike">
                          <a:solidFill>
                            <a:srgbClr val="000000"/>
                          </a:solidFill>
                          <a:effectLst/>
                          <a:latin typeface="Calibri" panose="020F0502020204030204" pitchFamily="34" charset="0"/>
                        </a:rPr>
                        <a:t>Multiple Values Reported</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5558492"/>
                  </a:ext>
                </a:extLst>
              </a:tr>
              <a:tr h="269282">
                <a:tc>
                  <a:txBody>
                    <a:bodyPr/>
                    <a:lstStyle/>
                    <a:p>
                      <a:pPr algn="r" fontAlgn="b"/>
                      <a:r>
                        <a:rPr lang="en-US" sz="1200" b="1" i="0" u="none" strike="noStrike">
                          <a:solidFill>
                            <a:srgbClr val="000000"/>
                          </a:solidFill>
                          <a:effectLst/>
                          <a:latin typeface="Calibri" panose="020F0502020204030204" pitchFamily="34" charset="0"/>
                        </a:rPr>
                        <a:t>Non-Binary*</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1200" b="0" i="0" u="none" strike="noStrike">
                        <a:solidFill>
                          <a:srgbClr val="000000"/>
                        </a:solidFill>
                        <a:effectLst/>
                        <a:latin typeface="Calibri" panose="020F0502020204030204" pitchFamily="34" charset="0"/>
                      </a:endParaRP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091480"/>
                  </a:ext>
                </a:extLst>
              </a:tr>
              <a:tr h="269282">
                <a:tc>
                  <a:txBody>
                    <a:bodyPr/>
                    <a:lstStyle/>
                    <a:p>
                      <a:pPr algn="r" fontAlgn="b"/>
                      <a:r>
                        <a:rPr lang="en-US" sz="1200" b="1" i="0" u="none" strike="noStrike">
                          <a:solidFill>
                            <a:srgbClr val="000000"/>
                          </a:solidFill>
                          <a:effectLst/>
                          <a:latin typeface="Calibri" panose="020F0502020204030204" pitchFamily="34" charset="0"/>
                        </a:rPr>
                        <a:t>Unknown/Non-Respondent</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6</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1481903"/>
                  </a:ext>
                </a:extLst>
              </a:tr>
              <a:tr h="269282">
                <a:tc>
                  <a:txBody>
                    <a:bodyPr/>
                    <a:lstStyle/>
                    <a:p>
                      <a:pPr algn="r" fontAlgn="b"/>
                      <a:endParaRPr lang="en-US" sz="1200" b="1" i="0" u="none" strike="noStrike">
                        <a:solidFill>
                          <a:srgbClr val="000000"/>
                        </a:solidFill>
                        <a:effectLst/>
                        <a:latin typeface="Calibri" panose="020F0502020204030204" pitchFamily="34" charset="0"/>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853781474"/>
                  </a:ext>
                </a:extLst>
              </a:tr>
              <a:tr h="269282">
                <a:tc>
                  <a:txBody>
                    <a:bodyPr/>
                    <a:lstStyle/>
                    <a:p>
                      <a:pPr algn="r" fontAlgn="b"/>
                      <a:r>
                        <a:rPr lang="en-US" sz="1200" b="1" i="0" u="none" strike="noStrike">
                          <a:solidFill>
                            <a:srgbClr val="000000"/>
                          </a:solidFill>
                          <a:effectLst/>
                          <a:latin typeface="Calibri" panose="020F0502020204030204" pitchFamily="34" charset="0"/>
                        </a:rPr>
                        <a:t>First Generation</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9</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sng" strike="noStrike">
                          <a:solidFill>
                            <a:srgbClr val="000000"/>
                          </a:solidFill>
                          <a:effectLst/>
                          <a:latin typeface="Calibri" panose="020F0502020204030204" pitchFamily="34" charset="0"/>
                        </a:rPr>
                        <a:t>6</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5</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13299751"/>
                  </a:ext>
                </a:extLst>
              </a:tr>
              <a:tr h="269282">
                <a:tc>
                  <a:txBody>
                    <a:bodyPr/>
                    <a:lstStyle/>
                    <a:p>
                      <a:pPr algn="r" fontAlgn="b"/>
                      <a:r>
                        <a:rPr lang="en-US" sz="1200" b="1" i="0" u="none" strike="noStrike">
                          <a:solidFill>
                            <a:srgbClr val="000000"/>
                          </a:solidFill>
                          <a:effectLst/>
                          <a:latin typeface="Calibri" panose="020F0502020204030204" pitchFamily="34" charset="0"/>
                        </a:rPr>
                        <a:t>DSPS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0510591"/>
                  </a:ext>
                </a:extLst>
              </a:tr>
              <a:tr h="269282">
                <a:tc>
                  <a:txBody>
                    <a:bodyPr/>
                    <a:lstStyle/>
                    <a:p>
                      <a:pPr algn="r" fontAlgn="b"/>
                      <a:r>
                        <a:rPr lang="en-US" sz="1200" b="1" i="0" u="none" strike="noStrike">
                          <a:solidFill>
                            <a:srgbClr val="000000"/>
                          </a:solidFill>
                          <a:effectLst/>
                          <a:latin typeface="Calibri" panose="020F0502020204030204" pitchFamily="34" charset="0"/>
                        </a:rPr>
                        <a:t>Foster Youth</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4</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dirty="0">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4</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0399492"/>
                  </a:ext>
                </a:extLst>
              </a:tr>
              <a:tr h="269282">
                <a:tc>
                  <a:txBody>
                    <a:bodyPr/>
                    <a:lstStyle/>
                    <a:p>
                      <a:pPr algn="r" fontAlgn="b"/>
                      <a:r>
                        <a:rPr lang="en-US" sz="1200" b="1" i="0" u="none" strike="noStrike">
                          <a:solidFill>
                            <a:srgbClr val="000000"/>
                          </a:solidFill>
                          <a:effectLst/>
                          <a:latin typeface="Calibri" panose="020F0502020204030204" pitchFamily="34" charset="0"/>
                        </a:rPr>
                        <a:t>Veteran</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9298061"/>
                  </a:ext>
                </a:extLst>
              </a:tr>
              <a:tr h="269282">
                <a:tc>
                  <a:txBody>
                    <a:bodyPr/>
                    <a:lstStyle/>
                    <a:p>
                      <a:pPr algn="r" fontAlgn="b"/>
                      <a:r>
                        <a:rPr lang="en-US" sz="1200" b="1" i="0" u="none" strike="noStrike">
                          <a:solidFill>
                            <a:srgbClr val="000000"/>
                          </a:solidFill>
                          <a:effectLst/>
                          <a:latin typeface="Calibri" panose="020F0502020204030204" pitchFamily="34" charset="0"/>
                        </a:rPr>
                        <a:t>LGBT*</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a:solidFill>
                            <a:srgbClr val="000000"/>
                          </a:solidFill>
                          <a:effectLst/>
                          <a:latin typeface="Calibri" panose="020F0502020204030204" pitchFamily="34" charset="0"/>
                        </a:rPr>
                        <a:t>3</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111085"/>
                  </a:ext>
                </a:extLst>
              </a:tr>
              <a:tr h="269282">
                <a:tc>
                  <a:txBody>
                    <a:bodyPr/>
                    <a:lstStyle/>
                    <a:p>
                      <a:pPr algn="r" fontAlgn="b"/>
                      <a:r>
                        <a:rPr lang="en-US" sz="1200" b="1" i="0" u="none" strike="noStrike" dirty="0">
                          <a:solidFill>
                            <a:srgbClr val="000000"/>
                          </a:solidFill>
                          <a:effectLst/>
                          <a:latin typeface="Calibri" panose="020F0502020204030204" pitchFamily="34" charset="0"/>
                        </a:rPr>
                        <a:t>Perkins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6350" marR="6350" marT="635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200" b="1" i="0" u="sng" strike="noStrike" dirty="0">
                          <a:solidFill>
                            <a:srgbClr val="000000"/>
                          </a:solidFill>
                          <a:effectLst/>
                          <a:latin typeface="Calibri" panose="020F0502020204030204" pitchFamily="34" charset="0"/>
                        </a:rPr>
                        <a:t>2</a:t>
                      </a:r>
                    </a:p>
                  </a:txBody>
                  <a:tcPr marL="6350" marR="6350" marT="635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0398132"/>
                  </a:ext>
                </a:extLst>
              </a:tr>
            </a:tbl>
          </a:graphicData>
        </a:graphic>
      </p:graphicFrame>
      <p:graphicFrame>
        <p:nvGraphicFramePr>
          <p:cNvPr id="6" name="Table 5">
            <a:extLst>
              <a:ext uri="{FF2B5EF4-FFF2-40B4-BE49-F238E27FC236}">
                <a16:creationId xmlns:a16="http://schemas.microsoft.com/office/drawing/2014/main" id="{C7CDDE28-21B1-A697-A6A0-5F3E93825245}"/>
              </a:ext>
            </a:extLst>
          </p:cNvPr>
          <p:cNvGraphicFramePr>
            <a:graphicFrameLocks noGrp="1"/>
          </p:cNvGraphicFramePr>
          <p:nvPr>
            <p:extLst>
              <p:ext uri="{D42A27DB-BD31-4B8C-83A1-F6EECF244321}">
                <p14:modId xmlns:p14="http://schemas.microsoft.com/office/powerpoint/2010/main" val="437927263"/>
              </p:ext>
            </p:extLst>
          </p:nvPr>
        </p:nvGraphicFramePr>
        <p:xfrm>
          <a:off x="3701708" y="6065139"/>
          <a:ext cx="4294981" cy="659130"/>
        </p:xfrm>
        <a:graphic>
          <a:graphicData uri="http://schemas.openxmlformats.org/drawingml/2006/table">
            <a:tbl>
              <a:tblPr/>
              <a:tblGrid>
                <a:gridCol w="2940410">
                  <a:extLst>
                    <a:ext uri="{9D8B030D-6E8A-4147-A177-3AD203B41FA5}">
                      <a16:colId xmlns:a16="http://schemas.microsoft.com/office/drawing/2014/main" val="4010984007"/>
                    </a:ext>
                  </a:extLst>
                </a:gridCol>
                <a:gridCol w="1354571">
                  <a:extLst>
                    <a:ext uri="{9D8B030D-6E8A-4147-A177-3AD203B41FA5}">
                      <a16:colId xmlns:a16="http://schemas.microsoft.com/office/drawing/2014/main" val="1714231506"/>
                    </a:ext>
                  </a:extLst>
                </a:gridCol>
              </a:tblGrid>
              <a:tr h="190500">
                <a:tc>
                  <a:txBody>
                    <a:bodyPr/>
                    <a:lstStyle/>
                    <a:p>
                      <a:pPr algn="l" fontAlgn="b"/>
                      <a:r>
                        <a:rPr lang="en-US" sz="1100" b="0" i="0" u="none" strike="noStrike">
                          <a:solidFill>
                            <a:srgbClr val="000000"/>
                          </a:solidFill>
                          <a:effectLst/>
                          <a:latin typeface="Calibri" panose="020F0502020204030204" pitchFamily="34" charset="0"/>
                        </a:rPr>
                        <a:t>*Limited years available due to new data element</a:t>
                      </a:r>
                    </a:p>
                  </a:txBody>
                  <a:tcPr marL="6350" marR="6350" marT="6350" anchor="b">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6350" marR="6350" marT="6350" anchor="ctr">
                    <a:lnL>
                      <a:noFill/>
                    </a:lnL>
                    <a:lnR>
                      <a:noFill/>
                    </a:lnR>
                    <a:lnT>
                      <a:noFill/>
                    </a:lnT>
                    <a:lnB>
                      <a:noFill/>
                    </a:lnB>
                    <a:noFill/>
                  </a:tcPr>
                </a:tc>
                <a:extLst>
                  <a:ext uri="{0D108BD9-81ED-4DB2-BD59-A6C34878D82A}">
                    <a16:rowId xmlns:a16="http://schemas.microsoft.com/office/drawing/2014/main" val="211185844"/>
                  </a:ext>
                </a:extLst>
              </a:tr>
              <a:tr h="190500">
                <a:tc>
                  <a:txBody>
                    <a:bodyPr/>
                    <a:lstStyle/>
                    <a:p>
                      <a:pPr algn="l" fontAlgn="b"/>
                      <a:r>
                        <a:rPr lang="en-US" sz="1100" b="0" i="0" u="none" strike="noStrike">
                          <a:solidFill>
                            <a:srgbClr val="000000"/>
                          </a:solidFill>
                          <a:effectLst/>
                          <a:latin typeface="Calibri" panose="020F0502020204030204" pitchFamily="34" charset="0"/>
                        </a:rPr>
                        <a:t>Bold &amp; Underline = DI in the most recent year</a:t>
                      </a:r>
                    </a:p>
                  </a:txBody>
                  <a:tcPr marL="6350" marR="6350" marT="6350" anchor="b">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6350" marR="6350" marT="6350" anchor="ctr">
                    <a:lnL>
                      <a:noFill/>
                    </a:lnL>
                    <a:lnR>
                      <a:noFill/>
                    </a:lnR>
                    <a:lnT>
                      <a:noFill/>
                    </a:lnT>
                    <a:lnB>
                      <a:noFill/>
                    </a:lnB>
                    <a:noFill/>
                  </a:tcPr>
                </a:tc>
                <a:extLst>
                  <a:ext uri="{0D108BD9-81ED-4DB2-BD59-A6C34878D82A}">
                    <a16:rowId xmlns:a16="http://schemas.microsoft.com/office/drawing/2014/main" val="1124627668"/>
                  </a:ext>
                </a:extLst>
              </a:tr>
              <a:tr h="190500">
                <a:tc>
                  <a:txBody>
                    <a:bodyPr/>
                    <a:lstStyle/>
                    <a:p>
                      <a:pPr algn="l" fontAlgn="b"/>
                      <a:r>
                        <a:rPr lang="en-US" sz="1100" b="0" i="0" u="none" strike="noStrike">
                          <a:solidFill>
                            <a:srgbClr val="000000"/>
                          </a:solidFill>
                          <a:effectLst/>
                          <a:latin typeface="Calibri" panose="020F0502020204030204" pitchFamily="34" charset="0"/>
                        </a:rPr>
                        <a:t>Highlighted = group with most years of DI </a:t>
                      </a:r>
                    </a:p>
                  </a:txBody>
                  <a:tcPr marL="6350" marR="6350" marT="6350" anchor="b">
                    <a:lnL>
                      <a:noFill/>
                    </a:lnL>
                    <a:lnR>
                      <a:noFill/>
                    </a:lnR>
                    <a:lnT>
                      <a:noFill/>
                    </a:lnT>
                    <a:lnB>
                      <a:noFill/>
                    </a:lnB>
                    <a:noFill/>
                  </a:tcPr>
                </a:tc>
                <a:tc>
                  <a:txBody>
                    <a:bodyPr/>
                    <a:lstStyle/>
                    <a:p>
                      <a:pPr algn="ctr" fontAlgn="ctr"/>
                      <a:endParaRPr lang="en-US" sz="1100" b="0" i="0" u="none" strike="noStrike" dirty="0">
                        <a:solidFill>
                          <a:srgbClr val="000000"/>
                        </a:solidFill>
                        <a:effectLst/>
                        <a:latin typeface="Calibri" panose="020F0502020204030204" pitchFamily="34" charset="0"/>
                      </a:endParaRPr>
                    </a:p>
                  </a:txBody>
                  <a:tcPr marL="6350" marR="6350" marT="6350" anchor="ctr">
                    <a:lnL>
                      <a:noFill/>
                    </a:lnL>
                    <a:lnR>
                      <a:noFill/>
                    </a:lnR>
                    <a:lnT>
                      <a:noFill/>
                    </a:lnT>
                    <a:lnB>
                      <a:noFill/>
                    </a:lnB>
                    <a:noFill/>
                  </a:tcPr>
                </a:tc>
                <a:extLst>
                  <a:ext uri="{0D108BD9-81ED-4DB2-BD59-A6C34878D82A}">
                    <a16:rowId xmlns:a16="http://schemas.microsoft.com/office/drawing/2014/main" val="24153637"/>
                  </a:ext>
                </a:extLst>
              </a:tr>
            </a:tbl>
          </a:graphicData>
        </a:graphic>
      </p:graphicFrame>
    </p:spTree>
    <p:extLst>
      <p:ext uri="{BB962C8B-B14F-4D97-AF65-F5344CB8AC3E}">
        <p14:creationId xmlns:p14="http://schemas.microsoft.com/office/powerpoint/2010/main" val="71307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6A57-41A1-D7D7-1103-E63C487DFAA8}"/>
              </a:ext>
            </a:extLst>
          </p:cNvPr>
          <p:cNvSpPr>
            <a:spLocks noGrp="1"/>
          </p:cNvSpPr>
          <p:nvPr>
            <p:ph type="title"/>
          </p:nvPr>
        </p:nvSpPr>
        <p:spPr/>
        <p:txBody>
          <a:bodyPr/>
          <a:lstStyle/>
          <a:p>
            <a:pPr algn="ctr"/>
            <a:r>
              <a:rPr lang="en-US" dirty="0"/>
              <a:t>2025-2028 New DI Populations</a:t>
            </a:r>
          </a:p>
        </p:txBody>
      </p:sp>
      <p:graphicFrame>
        <p:nvGraphicFramePr>
          <p:cNvPr id="9" name="Content Placeholder 8">
            <a:extLst>
              <a:ext uri="{FF2B5EF4-FFF2-40B4-BE49-F238E27FC236}">
                <a16:creationId xmlns:a16="http://schemas.microsoft.com/office/drawing/2014/main" id="{19563E4D-B4B9-31C1-137B-4CE4C3F10738}"/>
              </a:ext>
            </a:extLst>
          </p:cNvPr>
          <p:cNvGraphicFramePr>
            <a:graphicFrameLocks noGrp="1"/>
          </p:cNvGraphicFramePr>
          <p:nvPr>
            <p:ph idx="1"/>
            <p:extLst>
              <p:ext uri="{D42A27DB-BD31-4B8C-83A1-F6EECF244321}">
                <p14:modId xmlns:p14="http://schemas.microsoft.com/office/powerpoint/2010/main" val="3471625877"/>
              </p:ext>
            </p:extLst>
          </p:nvPr>
        </p:nvGraphicFramePr>
        <p:xfrm>
          <a:off x="1018700" y="1324091"/>
          <a:ext cx="8596298" cy="4937760"/>
        </p:xfrm>
        <a:graphic>
          <a:graphicData uri="http://schemas.openxmlformats.org/drawingml/2006/table">
            <a:tbl>
              <a:tblPr firstRow="1" bandRow="1">
                <a:tableStyleId>{5C22544A-7EE6-4342-B048-85BDC9FD1C3A}</a:tableStyleId>
              </a:tblPr>
              <a:tblGrid>
                <a:gridCol w="1790241">
                  <a:extLst>
                    <a:ext uri="{9D8B030D-6E8A-4147-A177-3AD203B41FA5}">
                      <a16:colId xmlns:a16="http://schemas.microsoft.com/office/drawing/2014/main" val="2177576687"/>
                    </a:ext>
                  </a:extLst>
                </a:gridCol>
                <a:gridCol w="1994682">
                  <a:extLst>
                    <a:ext uri="{9D8B030D-6E8A-4147-A177-3AD203B41FA5}">
                      <a16:colId xmlns:a16="http://schemas.microsoft.com/office/drawing/2014/main" val="973585606"/>
                    </a:ext>
                  </a:extLst>
                </a:gridCol>
                <a:gridCol w="1480390">
                  <a:extLst>
                    <a:ext uri="{9D8B030D-6E8A-4147-A177-3AD203B41FA5}">
                      <a16:colId xmlns:a16="http://schemas.microsoft.com/office/drawing/2014/main" val="1135032087"/>
                    </a:ext>
                  </a:extLst>
                </a:gridCol>
                <a:gridCol w="1772219">
                  <a:extLst>
                    <a:ext uri="{9D8B030D-6E8A-4147-A177-3AD203B41FA5}">
                      <a16:colId xmlns:a16="http://schemas.microsoft.com/office/drawing/2014/main" val="1040527944"/>
                    </a:ext>
                  </a:extLst>
                </a:gridCol>
                <a:gridCol w="1558766">
                  <a:extLst>
                    <a:ext uri="{9D8B030D-6E8A-4147-A177-3AD203B41FA5}">
                      <a16:colId xmlns:a16="http://schemas.microsoft.com/office/drawing/2014/main" val="3175282531"/>
                    </a:ext>
                  </a:extLst>
                </a:gridCol>
              </a:tblGrid>
              <a:tr h="370840">
                <a:tc>
                  <a:txBody>
                    <a:bodyPr/>
                    <a:lstStyle/>
                    <a:p>
                      <a:pPr algn="ctr"/>
                      <a:r>
                        <a:rPr lang="en-US" dirty="0"/>
                        <a:t>Group</a:t>
                      </a:r>
                    </a:p>
                  </a:txBody>
                  <a:tcPr/>
                </a:tc>
                <a:tc>
                  <a:txBody>
                    <a:bodyPr/>
                    <a:lstStyle/>
                    <a:p>
                      <a:pPr algn="ctr"/>
                      <a:r>
                        <a:rPr lang="en-US" dirty="0"/>
                        <a:t>Metric </a:t>
                      </a:r>
                    </a:p>
                    <a:p>
                      <a:pPr lvl="0" algn="ctr">
                        <a:buNone/>
                      </a:pPr>
                      <a:r>
                        <a:rPr lang="en-US" sz="1200" dirty="0"/>
                        <a:t>(recent year only)</a:t>
                      </a:r>
                    </a:p>
                  </a:txBody>
                  <a:tcPr/>
                </a:tc>
                <a:tc>
                  <a:txBody>
                    <a:bodyPr/>
                    <a:lstStyle/>
                    <a:p>
                      <a:pPr algn="ctr"/>
                      <a:r>
                        <a:rPr lang="en-US" dirty="0"/>
                        <a:t>Cohort</a:t>
                      </a:r>
                    </a:p>
                    <a:p>
                      <a:pPr lvl="0" algn="ctr">
                        <a:buNone/>
                      </a:pPr>
                      <a:r>
                        <a:rPr lang="en-US" sz="1200" dirty="0"/>
                        <a:t>(denominator)</a:t>
                      </a:r>
                    </a:p>
                  </a:txBody>
                  <a:tcPr/>
                </a:tc>
                <a:tc>
                  <a:txBody>
                    <a:bodyPr/>
                    <a:lstStyle/>
                    <a:p>
                      <a:pPr algn="ctr"/>
                      <a:r>
                        <a:rPr lang="en-US" dirty="0"/>
                        <a:t>Current Count</a:t>
                      </a:r>
                    </a:p>
                    <a:p>
                      <a:pPr lvl="0" algn="ctr">
                        <a:buNone/>
                      </a:pPr>
                      <a:r>
                        <a:rPr lang="en-US" sz="1200" dirty="0"/>
                        <a:t>(numerator)</a:t>
                      </a:r>
                    </a:p>
                  </a:txBody>
                  <a:tcPr/>
                </a:tc>
                <a:tc>
                  <a:txBody>
                    <a:bodyPr/>
                    <a:lstStyle/>
                    <a:p>
                      <a:pPr algn="ctr"/>
                      <a:r>
                        <a:rPr lang="en-US" dirty="0"/>
                        <a:t>Number to Close Gap</a:t>
                      </a:r>
                    </a:p>
                  </a:txBody>
                  <a:tcPr/>
                </a:tc>
                <a:extLst>
                  <a:ext uri="{0D108BD9-81ED-4DB2-BD59-A6C34878D82A}">
                    <a16:rowId xmlns:a16="http://schemas.microsoft.com/office/drawing/2014/main" val="3350352063"/>
                  </a:ext>
                </a:extLst>
              </a:tr>
              <a:tr h="370840">
                <a:tc>
                  <a:txBody>
                    <a:bodyPr/>
                    <a:lstStyle/>
                    <a:p>
                      <a:r>
                        <a:rPr lang="en-US" sz="1400" dirty="0"/>
                        <a:t>Non-Binary</a:t>
                      </a:r>
                    </a:p>
                  </a:txBody>
                  <a:tcPr/>
                </a:tc>
                <a:tc>
                  <a:txBody>
                    <a:bodyPr/>
                    <a:lstStyle/>
                    <a:p>
                      <a:r>
                        <a:rPr lang="en-US" sz="1400" dirty="0"/>
                        <a:t>Vision Completion</a:t>
                      </a:r>
                    </a:p>
                  </a:txBody>
                  <a:tcPr/>
                </a:tc>
                <a:tc>
                  <a:txBody>
                    <a:bodyPr/>
                    <a:lstStyle/>
                    <a:p>
                      <a:pPr algn="ctr"/>
                      <a:r>
                        <a:rPr lang="en-US" sz="1400" dirty="0"/>
                        <a:t>4</a:t>
                      </a:r>
                    </a:p>
                  </a:txBody>
                  <a:tcPr anchor="ctr"/>
                </a:tc>
                <a:tc>
                  <a:txBody>
                    <a:bodyPr/>
                    <a:lstStyle/>
                    <a:p>
                      <a:pPr algn="ctr"/>
                      <a:r>
                        <a:rPr lang="en-US" sz="1400" dirty="0"/>
                        <a:t>0</a:t>
                      </a:r>
                    </a:p>
                  </a:txBody>
                  <a:tcPr anchor="ctr"/>
                </a:tc>
                <a:tc>
                  <a:txBody>
                    <a:bodyPr/>
                    <a:lstStyle/>
                    <a:p>
                      <a:pPr algn="ctr"/>
                      <a:r>
                        <a:rPr lang="en-US" sz="1400" dirty="0"/>
                        <a:t>1</a:t>
                      </a:r>
                    </a:p>
                  </a:txBody>
                  <a:tcPr anchor="ctr"/>
                </a:tc>
                <a:extLst>
                  <a:ext uri="{0D108BD9-81ED-4DB2-BD59-A6C34878D82A}">
                    <a16:rowId xmlns:a16="http://schemas.microsoft.com/office/drawing/2014/main" val="3805908102"/>
                  </a:ext>
                </a:extLst>
              </a:tr>
              <a:tr h="370840">
                <a:tc>
                  <a:txBody>
                    <a:bodyPr/>
                    <a:lstStyle/>
                    <a:p>
                      <a:r>
                        <a:rPr lang="en-US" sz="1400" dirty="0"/>
                        <a:t>LGBTQ</a:t>
                      </a:r>
                    </a:p>
                  </a:txBody>
                  <a:tcPr/>
                </a:tc>
                <a:tc>
                  <a:txBody>
                    <a:bodyPr/>
                    <a:lstStyle/>
                    <a:p>
                      <a:pPr lvl="0">
                        <a:buNone/>
                      </a:pPr>
                      <a:r>
                        <a:rPr lang="en-US" sz="1400" b="0" i="0" u="none" strike="noStrike" noProof="0" dirty="0">
                          <a:solidFill>
                            <a:srgbClr val="000000"/>
                          </a:solidFill>
                          <a:latin typeface="Trebuchet MS"/>
                        </a:rPr>
                        <a:t>Vision Completion</a:t>
                      </a:r>
                      <a:endParaRPr lang="en-US" sz="1400" dirty="0"/>
                    </a:p>
                  </a:txBody>
                  <a:tcPr/>
                </a:tc>
                <a:tc>
                  <a:txBody>
                    <a:bodyPr/>
                    <a:lstStyle/>
                    <a:p>
                      <a:pPr algn="ctr"/>
                      <a:r>
                        <a:rPr lang="en-US" sz="1400" dirty="0"/>
                        <a:t>193</a:t>
                      </a:r>
                    </a:p>
                  </a:txBody>
                  <a:tcPr anchor="ctr"/>
                </a:tc>
                <a:tc>
                  <a:txBody>
                    <a:bodyPr/>
                    <a:lstStyle/>
                    <a:p>
                      <a:pPr algn="ctr"/>
                      <a:r>
                        <a:rPr lang="en-US" sz="1400" dirty="0"/>
                        <a:t>14</a:t>
                      </a:r>
                    </a:p>
                  </a:txBody>
                  <a:tcPr anchor="ctr"/>
                </a:tc>
                <a:tc>
                  <a:txBody>
                    <a:bodyPr/>
                    <a:lstStyle/>
                    <a:p>
                      <a:pPr algn="ctr"/>
                      <a:r>
                        <a:rPr lang="en-US" sz="1400" dirty="0"/>
                        <a:t>10</a:t>
                      </a:r>
                    </a:p>
                  </a:txBody>
                  <a:tcPr anchor="ctr"/>
                </a:tc>
                <a:extLst>
                  <a:ext uri="{0D108BD9-81ED-4DB2-BD59-A6C34878D82A}">
                    <a16:rowId xmlns:a16="http://schemas.microsoft.com/office/drawing/2014/main" val="4282063307"/>
                  </a:ext>
                </a:extLst>
              </a:tr>
              <a:tr h="370840">
                <a:tc>
                  <a:txBody>
                    <a:bodyPr/>
                    <a:lstStyle/>
                    <a:p>
                      <a:pPr lvl="0">
                        <a:buNone/>
                      </a:pPr>
                      <a:r>
                        <a:rPr lang="en-US" sz="1400" b="0" i="0" u="none" strike="noStrike" noProof="0" dirty="0">
                          <a:solidFill>
                            <a:srgbClr val="000000"/>
                          </a:solidFill>
                          <a:latin typeface="Trebuchet MS"/>
                        </a:rPr>
                        <a:t>LGBTQ</a:t>
                      </a:r>
                      <a:endParaRPr lang="en-US" sz="1400" dirty="0"/>
                    </a:p>
                  </a:txBody>
                  <a:tcPr/>
                </a:tc>
                <a:tc>
                  <a:txBody>
                    <a:bodyPr/>
                    <a:lstStyle/>
                    <a:p>
                      <a:r>
                        <a:rPr lang="en-US" sz="1400" dirty="0"/>
                        <a:t>Persistence</a:t>
                      </a:r>
                    </a:p>
                  </a:txBody>
                  <a:tcPr/>
                </a:tc>
                <a:tc>
                  <a:txBody>
                    <a:bodyPr/>
                    <a:lstStyle/>
                    <a:p>
                      <a:pPr algn="ctr"/>
                      <a:r>
                        <a:rPr lang="en-US" sz="1400" dirty="0"/>
                        <a:t>113</a:t>
                      </a:r>
                    </a:p>
                  </a:txBody>
                  <a:tcPr anchor="ctr"/>
                </a:tc>
                <a:tc>
                  <a:txBody>
                    <a:bodyPr/>
                    <a:lstStyle/>
                    <a:p>
                      <a:pPr algn="ctr"/>
                      <a:r>
                        <a:rPr lang="en-US" sz="1400" dirty="0"/>
                        <a:t>58</a:t>
                      </a:r>
                    </a:p>
                  </a:txBody>
                  <a:tcPr anchor="ctr"/>
                </a:tc>
                <a:tc>
                  <a:txBody>
                    <a:bodyPr/>
                    <a:lstStyle/>
                    <a:p>
                      <a:pPr algn="ctr"/>
                      <a:r>
                        <a:rPr lang="en-US" sz="1400" dirty="0"/>
                        <a:t>14</a:t>
                      </a:r>
                    </a:p>
                  </a:txBody>
                  <a:tcPr anchor="ctr"/>
                </a:tc>
                <a:extLst>
                  <a:ext uri="{0D108BD9-81ED-4DB2-BD59-A6C34878D82A}">
                    <a16:rowId xmlns:a16="http://schemas.microsoft.com/office/drawing/2014/main" val="3647236572"/>
                  </a:ext>
                </a:extLst>
              </a:tr>
              <a:tr h="370840">
                <a:tc>
                  <a:txBody>
                    <a:bodyPr/>
                    <a:lstStyle/>
                    <a:p>
                      <a:r>
                        <a:rPr lang="en-US" sz="1400" dirty="0"/>
                        <a:t>Amer Indian/</a:t>
                      </a:r>
                    </a:p>
                    <a:p>
                      <a:pPr lvl="0">
                        <a:buNone/>
                      </a:pPr>
                      <a:r>
                        <a:rPr lang="en-US" sz="1400" dirty="0"/>
                        <a:t>Alaska Native</a:t>
                      </a:r>
                    </a:p>
                  </a:txBody>
                  <a:tcPr/>
                </a:tc>
                <a:tc>
                  <a:txBody>
                    <a:bodyPr/>
                    <a:lstStyle/>
                    <a:p>
                      <a:r>
                        <a:rPr lang="en-US" sz="1400" dirty="0"/>
                        <a:t>Transfer Eng/ Math</a:t>
                      </a:r>
                    </a:p>
                  </a:txBody>
                  <a:tcPr/>
                </a:tc>
                <a:tc>
                  <a:txBody>
                    <a:bodyPr/>
                    <a:lstStyle/>
                    <a:p>
                      <a:pPr algn="ctr"/>
                      <a:r>
                        <a:rPr lang="en-US" sz="1400" dirty="0"/>
                        <a:t>5</a:t>
                      </a:r>
                    </a:p>
                  </a:txBody>
                  <a:tcPr anchor="ctr"/>
                </a:tc>
                <a:tc>
                  <a:txBody>
                    <a:bodyPr/>
                    <a:lstStyle/>
                    <a:p>
                      <a:pPr algn="ctr"/>
                      <a:r>
                        <a:rPr lang="en-US" sz="1400" dirty="0"/>
                        <a:t>0</a:t>
                      </a:r>
                    </a:p>
                  </a:txBody>
                  <a:tcPr anchor="ctr"/>
                </a:tc>
                <a:tc>
                  <a:txBody>
                    <a:bodyPr/>
                    <a:lstStyle/>
                    <a:p>
                      <a:pPr algn="ctr"/>
                      <a:r>
                        <a:rPr lang="en-US" sz="1400" dirty="0"/>
                        <a:t>1</a:t>
                      </a:r>
                    </a:p>
                  </a:txBody>
                  <a:tcPr anchor="ctr"/>
                </a:tc>
                <a:extLst>
                  <a:ext uri="{0D108BD9-81ED-4DB2-BD59-A6C34878D82A}">
                    <a16:rowId xmlns:a16="http://schemas.microsoft.com/office/drawing/2014/main" val="2863760836"/>
                  </a:ext>
                </a:extLst>
              </a:tr>
              <a:tr h="370840">
                <a:tc>
                  <a:txBody>
                    <a:bodyPr/>
                    <a:lstStyle/>
                    <a:p>
                      <a:pPr lvl="0">
                        <a:buNone/>
                      </a:pPr>
                      <a:r>
                        <a:rPr lang="en-US" sz="1400" b="0" i="0" u="none" strike="noStrike" noProof="0" dirty="0">
                          <a:solidFill>
                            <a:srgbClr val="000000"/>
                          </a:solidFill>
                          <a:latin typeface="Trebuchet MS"/>
                        </a:rPr>
                        <a:t>Amer Indian/</a:t>
                      </a:r>
                    </a:p>
                    <a:p>
                      <a:pPr lvl="0">
                        <a:buNone/>
                      </a:pPr>
                      <a:r>
                        <a:rPr lang="en-US" sz="1400" b="0" i="0" u="none" strike="noStrike" noProof="0" dirty="0">
                          <a:solidFill>
                            <a:srgbClr val="000000"/>
                          </a:solidFill>
                          <a:latin typeface="Trebuchet MS"/>
                        </a:rPr>
                        <a:t>Alaska Native</a:t>
                      </a:r>
                      <a:endParaRPr lang="en-US" sz="1400" dirty="0"/>
                    </a:p>
                  </a:txBody>
                  <a:tcPr/>
                </a:tc>
                <a:tc>
                  <a:txBody>
                    <a:bodyPr/>
                    <a:lstStyle/>
                    <a:p>
                      <a:pPr lvl="0">
                        <a:buNone/>
                      </a:pPr>
                      <a:r>
                        <a:rPr lang="en-US" sz="1400" b="0" i="0" u="none" strike="noStrike" noProof="0" dirty="0">
                          <a:solidFill>
                            <a:srgbClr val="000000"/>
                          </a:solidFill>
                          <a:latin typeface="Trebuchet MS"/>
                        </a:rPr>
                        <a:t>Vision Completion</a:t>
                      </a:r>
                      <a:endParaRPr lang="en-US" sz="1400" dirty="0"/>
                    </a:p>
                  </a:txBody>
                  <a:tcPr/>
                </a:tc>
                <a:tc>
                  <a:txBody>
                    <a:bodyPr/>
                    <a:lstStyle/>
                    <a:p>
                      <a:pPr algn="ctr"/>
                      <a:r>
                        <a:rPr lang="en-US" sz="1400" dirty="0"/>
                        <a:t>7</a:t>
                      </a:r>
                    </a:p>
                  </a:txBody>
                  <a:tcPr anchor="ctr"/>
                </a:tc>
                <a:tc>
                  <a:txBody>
                    <a:bodyPr/>
                    <a:lstStyle/>
                    <a:p>
                      <a:pPr algn="ctr"/>
                      <a:r>
                        <a:rPr lang="en-US" sz="1400" dirty="0"/>
                        <a:t>0</a:t>
                      </a:r>
                    </a:p>
                  </a:txBody>
                  <a:tcPr anchor="ctr"/>
                </a:tc>
                <a:tc>
                  <a:txBody>
                    <a:bodyPr/>
                    <a:lstStyle/>
                    <a:p>
                      <a:pPr algn="ctr"/>
                      <a:r>
                        <a:rPr lang="en-US" sz="1400" dirty="0"/>
                        <a:t>1</a:t>
                      </a:r>
                    </a:p>
                  </a:txBody>
                  <a:tcPr anchor="ctr"/>
                </a:tc>
                <a:extLst>
                  <a:ext uri="{0D108BD9-81ED-4DB2-BD59-A6C34878D82A}">
                    <a16:rowId xmlns:a16="http://schemas.microsoft.com/office/drawing/2014/main" val="763971836"/>
                  </a:ext>
                </a:extLst>
              </a:tr>
              <a:tr h="370840">
                <a:tc>
                  <a:txBody>
                    <a:bodyPr/>
                    <a:lstStyle/>
                    <a:p>
                      <a:pPr lvl="0">
                        <a:buNone/>
                      </a:pPr>
                      <a:r>
                        <a:rPr lang="en-US" sz="1400" b="0" i="0" u="none" strike="noStrike" noProof="0" dirty="0">
                          <a:solidFill>
                            <a:srgbClr val="000000"/>
                          </a:solidFill>
                          <a:latin typeface="Trebuchet MS"/>
                        </a:rPr>
                        <a:t>Amer Indian/</a:t>
                      </a:r>
                    </a:p>
                    <a:p>
                      <a:pPr lvl="0">
                        <a:buNone/>
                      </a:pPr>
                      <a:r>
                        <a:rPr lang="en-US" sz="1400" b="0" i="0" u="none" strike="noStrike" noProof="0" dirty="0">
                          <a:solidFill>
                            <a:srgbClr val="000000"/>
                          </a:solidFill>
                          <a:latin typeface="Trebuchet MS"/>
                        </a:rPr>
                        <a:t>Alaska Native</a:t>
                      </a:r>
                      <a:endParaRPr lang="en-US" sz="1400" dirty="0"/>
                    </a:p>
                  </a:txBody>
                  <a:tcPr/>
                </a:tc>
                <a:tc>
                  <a:txBody>
                    <a:bodyPr/>
                    <a:lstStyle/>
                    <a:p>
                      <a:r>
                        <a:rPr lang="en-US" sz="1400" dirty="0"/>
                        <a:t>Transfer</a:t>
                      </a:r>
                    </a:p>
                  </a:txBody>
                  <a:tcPr/>
                </a:tc>
                <a:tc>
                  <a:txBody>
                    <a:bodyPr/>
                    <a:lstStyle/>
                    <a:p>
                      <a:pPr algn="ctr"/>
                      <a:r>
                        <a:rPr lang="en-US" sz="1400" dirty="0"/>
                        <a:t>2</a:t>
                      </a:r>
                    </a:p>
                  </a:txBody>
                  <a:tcPr anchor="ctr"/>
                </a:tc>
                <a:tc>
                  <a:txBody>
                    <a:bodyPr/>
                    <a:lstStyle/>
                    <a:p>
                      <a:pPr algn="ctr"/>
                      <a:r>
                        <a:rPr lang="en-US" sz="1400" dirty="0"/>
                        <a:t>0</a:t>
                      </a:r>
                    </a:p>
                  </a:txBody>
                  <a:tcPr anchor="ctr"/>
                </a:tc>
                <a:tc>
                  <a:txBody>
                    <a:bodyPr/>
                    <a:lstStyle/>
                    <a:p>
                      <a:pPr algn="ctr"/>
                      <a:r>
                        <a:rPr lang="en-US" sz="1400" dirty="0"/>
                        <a:t>1</a:t>
                      </a:r>
                    </a:p>
                  </a:txBody>
                  <a:tcPr anchor="ctr"/>
                </a:tc>
                <a:extLst>
                  <a:ext uri="{0D108BD9-81ED-4DB2-BD59-A6C34878D82A}">
                    <a16:rowId xmlns:a16="http://schemas.microsoft.com/office/drawing/2014/main" val="1708725931"/>
                  </a:ext>
                </a:extLst>
              </a:tr>
              <a:tr h="370840">
                <a:tc>
                  <a:txBody>
                    <a:bodyPr/>
                    <a:lstStyle/>
                    <a:p>
                      <a:r>
                        <a:rPr lang="en-US" sz="1400" dirty="0"/>
                        <a:t>Unknown Ethnicity</a:t>
                      </a:r>
                    </a:p>
                  </a:txBody>
                  <a:tcPr/>
                </a:tc>
                <a:tc>
                  <a:txBody>
                    <a:bodyPr/>
                    <a:lstStyle/>
                    <a:p>
                      <a:r>
                        <a:rPr lang="en-US" sz="1400" dirty="0"/>
                        <a:t>Successful Enrollment</a:t>
                      </a:r>
                    </a:p>
                  </a:txBody>
                  <a:tcPr/>
                </a:tc>
                <a:tc>
                  <a:txBody>
                    <a:bodyPr/>
                    <a:lstStyle/>
                    <a:p>
                      <a:pPr algn="ctr"/>
                      <a:r>
                        <a:rPr lang="en-US" sz="1400" dirty="0"/>
                        <a:t>204</a:t>
                      </a:r>
                    </a:p>
                  </a:txBody>
                  <a:tcPr anchor="ctr"/>
                </a:tc>
                <a:tc>
                  <a:txBody>
                    <a:bodyPr/>
                    <a:lstStyle/>
                    <a:p>
                      <a:pPr algn="ctr"/>
                      <a:r>
                        <a:rPr lang="en-US" sz="1400" dirty="0"/>
                        <a:t>14</a:t>
                      </a:r>
                    </a:p>
                  </a:txBody>
                  <a:tcPr anchor="ctr"/>
                </a:tc>
                <a:tc>
                  <a:txBody>
                    <a:bodyPr/>
                    <a:lstStyle/>
                    <a:p>
                      <a:pPr algn="ctr"/>
                      <a:r>
                        <a:rPr lang="en-US" sz="1400" dirty="0"/>
                        <a:t>26</a:t>
                      </a:r>
                    </a:p>
                  </a:txBody>
                  <a:tcPr anchor="ctr"/>
                </a:tc>
                <a:extLst>
                  <a:ext uri="{0D108BD9-81ED-4DB2-BD59-A6C34878D82A}">
                    <a16:rowId xmlns:a16="http://schemas.microsoft.com/office/drawing/2014/main" val="523577469"/>
                  </a:ext>
                </a:extLst>
              </a:tr>
              <a:tr h="370840">
                <a:tc>
                  <a:txBody>
                    <a:bodyPr/>
                    <a:lstStyle/>
                    <a:p>
                      <a:pPr lvl="0">
                        <a:buNone/>
                      </a:pPr>
                      <a:r>
                        <a:rPr lang="en-US" sz="1400" b="0" i="0" u="none" strike="noStrike" noProof="0" dirty="0">
                          <a:solidFill>
                            <a:srgbClr val="000000"/>
                          </a:solidFill>
                          <a:latin typeface="Trebuchet MS"/>
                        </a:rPr>
                        <a:t>Unknown Ethnicity</a:t>
                      </a:r>
                      <a:endParaRPr lang="en-US" sz="1400" dirty="0"/>
                    </a:p>
                  </a:txBody>
                  <a:tcPr/>
                </a:tc>
                <a:tc>
                  <a:txBody>
                    <a:bodyPr/>
                    <a:lstStyle/>
                    <a:p>
                      <a:pPr lvl="0">
                        <a:buNone/>
                      </a:pPr>
                      <a:r>
                        <a:rPr lang="en-US" sz="1400" b="0" i="0" u="none" strike="noStrike" noProof="0" dirty="0">
                          <a:solidFill>
                            <a:srgbClr val="000000"/>
                          </a:solidFill>
                          <a:latin typeface="Trebuchet MS"/>
                        </a:rPr>
                        <a:t>Transfer Eng/ Math</a:t>
                      </a:r>
                      <a:endParaRPr lang="en-US" sz="1400" dirty="0"/>
                    </a:p>
                  </a:txBody>
                  <a:tcPr/>
                </a:tc>
                <a:tc>
                  <a:txBody>
                    <a:bodyPr/>
                    <a:lstStyle/>
                    <a:p>
                      <a:pPr algn="ctr"/>
                      <a:r>
                        <a:rPr lang="en-US" sz="1400" dirty="0"/>
                        <a:t>82</a:t>
                      </a:r>
                    </a:p>
                  </a:txBody>
                  <a:tcPr anchor="ctr"/>
                </a:tc>
                <a:tc>
                  <a:txBody>
                    <a:bodyPr/>
                    <a:lstStyle/>
                    <a:p>
                      <a:pPr algn="ctr"/>
                      <a:r>
                        <a:rPr lang="en-US" sz="1400" dirty="0"/>
                        <a:t>5</a:t>
                      </a:r>
                    </a:p>
                  </a:txBody>
                  <a:tcPr anchor="ctr"/>
                </a:tc>
                <a:tc>
                  <a:txBody>
                    <a:bodyPr/>
                    <a:lstStyle/>
                    <a:p>
                      <a:pPr algn="ctr"/>
                      <a:r>
                        <a:rPr lang="en-US" sz="1400" dirty="0"/>
                        <a:t>8</a:t>
                      </a:r>
                    </a:p>
                  </a:txBody>
                  <a:tcPr anchor="ctr"/>
                </a:tc>
                <a:extLst>
                  <a:ext uri="{0D108BD9-81ED-4DB2-BD59-A6C34878D82A}">
                    <a16:rowId xmlns:a16="http://schemas.microsoft.com/office/drawing/2014/main" val="710001191"/>
                  </a:ext>
                </a:extLst>
              </a:tr>
              <a:tr h="370840">
                <a:tc>
                  <a:txBody>
                    <a:bodyPr/>
                    <a:lstStyle/>
                    <a:p>
                      <a:pPr lvl="0">
                        <a:buNone/>
                      </a:pPr>
                      <a:r>
                        <a:rPr lang="en-US" sz="1400" b="0" i="0" u="none" strike="noStrike" noProof="0" dirty="0">
                          <a:solidFill>
                            <a:srgbClr val="000000"/>
                          </a:solidFill>
                          <a:latin typeface="Trebuchet MS"/>
                        </a:rPr>
                        <a:t>Unknown Ethnicity</a:t>
                      </a:r>
                      <a:endParaRPr lang="en-US" sz="1400" dirty="0"/>
                    </a:p>
                  </a:txBody>
                  <a:tcPr/>
                </a:tc>
                <a:tc>
                  <a:txBody>
                    <a:bodyPr/>
                    <a:lstStyle/>
                    <a:p>
                      <a:pPr lvl="0">
                        <a:buNone/>
                      </a:pPr>
                      <a:r>
                        <a:rPr lang="en-US" sz="1400" b="0" i="0" u="none" strike="noStrike" noProof="0" dirty="0">
                          <a:solidFill>
                            <a:srgbClr val="000000"/>
                          </a:solidFill>
                          <a:latin typeface="Trebuchet MS"/>
                        </a:rPr>
                        <a:t>Vision Completion</a:t>
                      </a:r>
                      <a:endParaRPr lang="en-US" sz="1400" dirty="0"/>
                    </a:p>
                  </a:txBody>
                  <a:tcPr/>
                </a:tc>
                <a:tc>
                  <a:txBody>
                    <a:bodyPr/>
                    <a:lstStyle/>
                    <a:p>
                      <a:pPr algn="ctr"/>
                      <a:r>
                        <a:rPr lang="en-US" sz="1400" dirty="0"/>
                        <a:t>90</a:t>
                      </a:r>
                    </a:p>
                  </a:txBody>
                  <a:tcPr anchor="ctr"/>
                </a:tc>
                <a:tc>
                  <a:txBody>
                    <a:bodyPr/>
                    <a:lstStyle/>
                    <a:p>
                      <a:pPr algn="ctr"/>
                      <a:r>
                        <a:rPr lang="en-US" sz="1400" dirty="0"/>
                        <a:t>2</a:t>
                      </a:r>
                    </a:p>
                  </a:txBody>
                  <a:tcPr anchor="ctr"/>
                </a:tc>
                <a:tc>
                  <a:txBody>
                    <a:bodyPr/>
                    <a:lstStyle/>
                    <a:p>
                      <a:pPr algn="ctr"/>
                      <a:r>
                        <a:rPr lang="en-US" sz="1400" dirty="0"/>
                        <a:t>10</a:t>
                      </a:r>
                    </a:p>
                  </a:txBody>
                  <a:tcPr anchor="ctr"/>
                </a:tc>
                <a:extLst>
                  <a:ext uri="{0D108BD9-81ED-4DB2-BD59-A6C34878D82A}">
                    <a16:rowId xmlns:a16="http://schemas.microsoft.com/office/drawing/2014/main" val="417601782"/>
                  </a:ext>
                </a:extLst>
              </a:tr>
              <a:tr h="370839">
                <a:tc>
                  <a:txBody>
                    <a:bodyPr/>
                    <a:lstStyle/>
                    <a:p>
                      <a:pPr lvl="0">
                        <a:buNone/>
                      </a:pPr>
                      <a:r>
                        <a:rPr lang="en-US" sz="1400" b="0" i="0" u="none" strike="noStrike" noProof="0" dirty="0">
                          <a:solidFill>
                            <a:srgbClr val="000000"/>
                          </a:solidFill>
                          <a:latin typeface="Trebuchet MS"/>
                        </a:rPr>
                        <a:t>Hispanic/Latino</a:t>
                      </a:r>
                    </a:p>
                  </a:txBody>
                  <a:tcPr/>
                </a:tc>
                <a:tc>
                  <a:txBody>
                    <a:bodyPr/>
                    <a:lstStyle/>
                    <a:p>
                      <a:pPr lvl="0">
                        <a:buNone/>
                      </a:pPr>
                      <a:r>
                        <a:rPr lang="en-US" sz="1400" b="0" i="0" u="none" strike="noStrike" noProof="0" dirty="0">
                          <a:solidFill>
                            <a:srgbClr val="000000"/>
                          </a:solidFill>
                          <a:latin typeface="Trebuchet MS"/>
                        </a:rPr>
                        <a:t>*1st Yr Comp SEP (Spring 24)</a:t>
                      </a:r>
                    </a:p>
                  </a:txBody>
                  <a:tcPr/>
                </a:tc>
                <a:tc>
                  <a:txBody>
                    <a:bodyPr/>
                    <a:lstStyle/>
                    <a:p>
                      <a:pPr lvl="0" algn="ctr">
                        <a:buNone/>
                      </a:pPr>
                      <a:r>
                        <a:rPr lang="en-US" sz="1400" dirty="0"/>
                        <a:t>250</a:t>
                      </a:r>
                    </a:p>
                  </a:txBody>
                  <a:tcPr anchor="ctr"/>
                </a:tc>
                <a:tc>
                  <a:txBody>
                    <a:bodyPr/>
                    <a:lstStyle/>
                    <a:p>
                      <a:pPr lvl="0" algn="ctr">
                        <a:buNone/>
                      </a:pPr>
                      <a:r>
                        <a:rPr lang="en-US" sz="1400" dirty="0"/>
                        <a:t>59</a:t>
                      </a:r>
                    </a:p>
                  </a:txBody>
                  <a:tcPr anchor="ctr"/>
                </a:tc>
                <a:tc>
                  <a:txBody>
                    <a:bodyPr/>
                    <a:lstStyle/>
                    <a:p>
                      <a:pPr lvl="0" algn="ctr">
                        <a:buNone/>
                      </a:pPr>
                      <a:r>
                        <a:rPr lang="en-US" sz="1400" dirty="0"/>
                        <a:t>15</a:t>
                      </a:r>
                    </a:p>
                  </a:txBody>
                  <a:tcPr anchor="ctr"/>
                </a:tc>
                <a:extLst>
                  <a:ext uri="{0D108BD9-81ED-4DB2-BD59-A6C34878D82A}">
                    <a16:rowId xmlns:a16="http://schemas.microsoft.com/office/drawing/2014/main" val="4257587038"/>
                  </a:ext>
                </a:extLst>
              </a:tr>
            </a:tbl>
          </a:graphicData>
        </a:graphic>
      </p:graphicFrame>
      <p:sp>
        <p:nvSpPr>
          <p:cNvPr id="10" name="TextBox 9">
            <a:extLst>
              <a:ext uri="{FF2B5EF4-FFF2-40B4-BE49-F238E27FC236}">
                <a16:creationId xmlns:a16="http://schemas.microsoft.com/office/drawing/2014/main" id="{68B33930-39FF-0CAA-6023-E02BD6BB3530}"/>
              </a:ext>
            </a:extLst>
          </p:cNvPr>
          <p:cNvSpPr txBox="1"/>
          <p:nvPr/>
        </p:nvSpPr>
        <p:spPr>
          <a:xfrm>
            <a:off x="1226127" y="644929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t>*New data element in 2025-2028 SEP</a:t>
            </a:r>
          </a:p>
        </p:txBody>
      </p:sp>
    </p:spTree>
    <p:extLst>
      <p:ext uri="{BB962C8B-B14F-4D97-AF65-F5344CB8AC3E}">
        <p14:creationId xmlns:p14="http://schemas.microsoft.com/office/powerpoint/2010/main" val="3068794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34EB-5FFA-CA35-50C8-1067D85A4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D3E987-6336-8B0D-EAC9-D7F5685E9A25}"/>
              </a:ext>
            </a:extLst>
          </p:cNvPr>
          <p:cNvSpPr>
            <a:spLocks noGrp="1"/>
          </p:cNvSpPr>
          <p:nvPr>
            <p:ph type="title"/>
          </p:nvPr>
        </p:nvSpPr>
        <p:spPr/>
        <p:txBody>
          <a:bodyPr/>
          <a:lstStyle/>
          <a:p>
            <a:pPr algn="ctr"/>
            <a:r>
              <a:rPr lang="en-US" dirty="0"/>
              <a:t>SEP DI Intensive Focus</a:t>
            </a:r>
          </a:p>
        </p:txBody>
      </p:sp>
      <p:sp>
        <p:nvSpPr>
          <p:cNvPr id="3" name="Content Placeholder 2">
            <a:extLst>
              <a:ext uri="{FF2B5EF4-FFF2-40B4-BE49-F238E27FC236}">
                <a16:creationId xmlns:a16="http://schemas.microsoft.com/office/drawing/2014/main" id="{571A72D3-E9F9-64D9-EA2B-6C811AB952BC}"/>
              </a:ext>
            </a:extLst>
          </p:cNvPr>
          <p:cNvSpPr>
            <a:spLocks noGrp="1"/>
          </p:cNvSpPr>
          <p:nvPr>
            <p:ph idx="1"/>
          </p:nvPr>
        </p:nvSpPr>
        <p:spPr>
          <a:xfrm>
            <a:off x="677334" y="1539298"/>
            <a:ext cx="11029615" cy="813075"/>
          </a:xfrm>
        </p:spPr>
        <p:txBody>
          <a:bodyPr/>
          <a:lstStyle/>
          <a:p>
            <a:pPr marL="305435" indent="-305435"/>
            <a:r>
              <a:rPr lang="en-US" sz="2000" dirty="0">
                <a:solidFill>
                  <a:schemeClr val="tx1">
                    <a:lumMod val="75000"/>
                    <a:lumOff val="25000"/>
                  </a:schemeClr>
                </a:solidFill>
                <a:latin typeface="Arial"/>
                <a:cs typeface="Arial"/>
              </a:rPr>
              <a:t>Primary groups showing disproportionate impact the greatest number of years</a:t>
            </a:r>
          </a:p>
          <a:p>
            <a:pPr marL="305435" indent="-305435"/>
            <a:endParaRPr lang="en-US" dirty="0"/>
          </a:p>
        </p:txBody>
      </p:sp>
      <p:graphicFrame>
        <p:nvGraphicFramePr>
          <p:cNvPr id="4" name="Table 3">
            <a:extLst>
              <a:ext uri="{FF2B5EF4-FFF2-40B4-BE49-F238E27FC236}">
                <a16:creationId xmlns:a16="http://schemas.microsoft.com/office/drawing/2014/main" id="{ED1A3798-0890-6EEB-6CBE-633339DE1535}"/>
              </a:ext>
            </a:extLst>
          </p:cNvPr>
          <p:cNvGraphicFramePr>
            <a:graphicFrameLocks noGrp="1"/>
          </p:cNvGraphicFramePr>
          <p:nvPr>
            <p:extLst>
              <p:ext uri="{D42A27DB-BD31-4B8C-83A1-F6EECF244321}">
                <p14:modId xmlns:p14="http://schemas.microsoft.com/office/powerpoint/2010/main" val="135726338"/>
              </p:ext>
            </p:extLst>
          </p:nvPr>
        </p:nvGraphicFramePr>
        <p:xfrm>
          <a:off x="790569" y="2263459"/>
          <a:ext cx="8707121" cy="3724265"/>
        </p:xfrm>
        <a:graphic>
          <a:graphicData uri="http://schemas.openxmlformats.org/drawingml/2006/table">
            <a:tbl>
              <a:tblPr>
                <a:tableStyleId>{69CF1AB2-1976-4502-BF36-3FF5EA218861}</a:tableStyleId>
              </a:tblPr>
              <a:tblGrid>
                <a:gridCol w="3062036">
                  <a:extLst>
                    <a:ext uri="{9D8B030D-6E8A-4147-A177-3AD203B41FA5}">
                      <a16:colId xmlns:a16="http://schemas.microsoft.com/office/drawing/2014/main" val="1340553038"/>
                    </a:ext>
                  </a:extLst>
                </a:gridCol>
                <a:gridCol w="1245804">
                  <a:extLst>
                    <a:ext uri="{9D8B030D-6E8A-4147-A177-3AD203B41FA5}">
                      <a16:colId xmlns:a16="http://schemas.microsoft.com/office/drawing/2014/main" val="109527994"/>
                    </a:ext>
                  </a:extLst>
                </a:gridCol>
                <a:gridCol w="1971040">
                  <a:extLst>
                    <a:ext uri="{9D8B030D-6E8A-4147-A177-3AD203B41FA5}">
                      <a16:colId xmlns:a16="http://schemas.microsoft.com/office/drawing/2014/main" val="307274692"/>
                    </a:ext>
                  </a:extLst>
                </a:gridCol>
                <a:gridCol w="2428241">
                  <a:extLst>
                    <a:ext uri="{9D8B030D-6E8A-4147-A177-3AD203B41FA5}">
                      <a16:colId xmlns:a16="http://schemas.microsoft.com/office/drawing/2014/main" val="3958187857"/>
                    </a:ext>
                  </a:extLst>
                </a:gridCol>
              </a:tblGrid>
              <a:tr h="584452">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Group</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n-US" sz="1800" b="1" u="none" strike="noStrike">
                          <a:solidFill>
                            <a:schemeClr val="bg1"/>
                          </a:solidFill>
                          <a:effectLst/>
                          <a:latin typeface="Arial" panose="020B0604020202020204" pitchFamily="34" charset="0"/>
                          <a:cs typeface="Arial" panose="020B0604020202020204" pitchFamily="34" charset="0"/>
                        </a:rPr>
                        <a:t>Metric Number</a:t>
                      </a:r>
                      <a:endParaRPr lang="en-US" sz="1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Metric Description</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n-US" sz="1800" b="1" i="0" u="none" strike="noStrike">
                          <a:solidFill>
                            <a:schemeClr val="bg1"/>
                          </a:solidFill>
                          <a:effectLst/>
                          <a:latin typeface="Arial"/>
                          <a:cs typeface="Arial"/>
                        </a:rPr>
                        <a:t>Students to fully close gap</a:t>
                      </a:r>
                      <a:r>
                        <a:rPr lang="en-US" sz="1600" b="0" i="0" u="none" strike="noStrike">
                          <a:solidFill>
                            <a:schemeClr val="bg1"/>
                          </a:solidFill>
                          <a:effectLst/>
                          <a:latin typeface="Arial"/>
                          <a:cs typeface="Arial"/>
                        </a:rPr>
                        <a:t> (most recent year available)</a:t>
                      </a:r>
                    </a:p>
                  </a:txBody>
                  <a:tcPr marL="9525" marR="9525" marT="9525" marB="0" anchor="ctr">
                    <a:solidFill>
                      <a:schemeClr val="accent1"/>
                    </a:solidFill>
                  </a:tcPr>
                </a:tc>
                <a:extLst>
                  <a:ext uri="{0D108BD9-81ED-4DB2-BD59-A6C34878D82A}">
                    <a16:rowId xmlns:a16="http://schemas.microsoft.com/office/drawing/2014/main" val="3715151606"/>
                  </a:ext>
                </a:extLst>
              </a:tr>
              <a:tr h="584452">
                <a:tc rowSpan="2">
                  <a:txBody>
                    <a:bodyPr/>
                    <a:lstStyle/>
                    <a:p>
                      <a:pPr algn="ctr" fontAlgn="ctr"/>
                      <a:r>
                        <a:rPr lang="en-US" sz="1800" b="1" u="none" strike="noStrike">
                          <a:effectLst/>
                          <a:latin typeface="Arial"/>
                          <a:cs typeface="Arial"/>
                        </a:rPr>
                        <a:t>Black/African American Students</a:t>
                      </a:r>
                      <a:br>
                        <a:rPr lang="en-US" sz="1800" u="none" strike="noStrike">
                          <a:effectLst/>
                          <a:latin typeface="Arial"/>
                          <a:cs typeface="Arial"/>
                        </a:rPr>
                      </a:br>
                      <a:r>
                        <a:rPr lang="en-US" sz="1800" u="none" strike="noStrike">
                          <a:effectLst/>
                          <a:latin typeface="Arial"/>
                          <a:cs typeface="Arial"/>
                        </a:rPr>
                        <a:t>6% of FTCS</a:t>
                      </a:r>
                      <a:br>
                        <a:rPr lang="en-US" sz="1800" u="none" strike="noStrike">
                          <a:effectLst/>
                          <a:highlight>
                            <a:srgbClr val="FFFF00"/>
                          </a:highlight>
                          <a:latin typeface="Arial"/>
                          <a:cs typeface="Arial"/>
                        </a:rPr>
                      </a:br>
                      <a:r>
                        <a:rPr lang="en-US" sz="1800" u="none" strike="noStrike">
                          <a:effectLst/>
                          <a:latin typeface="Arial"/>
                          <a:cs typeface="Arial"/>
                        </a:rPr>
                        <a:t>4% of First Gen students</a:t>
                      </a:r>
                      <a:endParaRPr lang="en-US" sz="1800" b="0" i="0" u="none" strike="noStrike">
                        <a:solidFill>
                          <a:srgbClr val="000000"/>
                        </a:solidFill>
                        <a:effectLst/>
                        <a:latin typeface="Arial"/>
                        <a:cs typeface="Arial"/>
                      </a:endParaRPr>
                    </a:p>
                  </a:txBody>
                  <a:tcPr marL="9525" marR="9525" marT="9525"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1</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Successful Enrollment</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marL="0" algn="ctr" defTabSz="457200" rtl="0" eaLnBrk="1" fontAlgn="ctr" latinLnBrk="0" hangingPunct="1"/>
                      <a:r>
                        <a:rPr lang="en-US" sz="1800" b="0" i="0" u="none" strike="noStrike" kern="1200">
                          <a:solidFill>
                            <a:srgbClr val="000000"/>
                          </a:solidFill>
                          <a:effectLst/>
                          <a:latin typeface="Arial"/>
                          <a:ea typeface="+mn-ea"/>
                          <a:cs typeface="Arial"/>
                        </a:rPr>
                        <a:t>28/405</a:t>
                      </a:r>
                    </a:p>
                  </a:txBody>
                  <a:tcPr marL="9525" marR="9525" marT="9525" marB="0" anchor="ctr">
                    <a:noFill/>
                  </a:tcPr>
                </a:tc>
                <a:extLst>
                  <a:ext uri="{0D108BD9-81ED-4DB2-BD59-A6C34878D82A}">
                    <a16:rowId xmlns:a16="http://schemas.microsoft.com/office/drawing/2014/main" val="139236679"/>
                  </a:ext>
                </a:extLst>
              </a:tr>
              <a:tr h="584452">
                <a:tc vMerge="1">
                  <a:txBody>
                    <a:bodyPr/>
                    <a:lstStyle/>
                    <a:p>
                      <a:endParaRPr lang="en-US"/>
                    </a:p>
                  </a:txBody>
                  <a:tcPr/>
                </a:tc>
                <a:tc>
                  <a:txBody>
                    <a:bodyPr/>
                    <a:lstStyle/>
                    <a:p>
                      <a:pPr algn="ctr" fontAlgn="ctr"/>
                      <a:r>
                        <a:rPr lang="en-US" sz="1800" u="none" strike="noStrike">
                          <a:effectLst/>
                          <a:latin typeface="Arial" panose="020B0604020202020204" pitchFamily="34" charset="0"/>
                          <a:cs typeface="Arial" panose="020B0604020202020204" pitchFamily="34" charset="0"/>
                        </a:rPr>
                        <a:t>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Persistence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lvl="0" algn="ctr">
                        <a:buNone/>
                      </a:pPr>
                      <a:r>
                        <a:rPr lang="en-US" sz="1800" b="0" i="0" u="none" strike="noStrike">
                          <a:solidFill>
                            <a:srgbClr val="000000"/>
                          </a:solidFill>
                          <a:effectLst/>
                          <a:latin typeface="Arial"/>
                          <a:cs typeface="Arial"/>
                        </a:rPr>
                        <a:t>9/95</a:t>
                      </a:r>
                    </a:p>
                  </a:txBody>
                  <a:tcPr marL="9525" marR="9525" marT="9525" marB="0" anchor="ctr">
                    <a:noFill/>
                  </a:tcPr>
                </a:tc>
                <a:extLst>
                  <a:ext uri="{0D108BD9-81ED-4DB2-BD59-A6C34878D82A}">
                    <a16:rowId xmlns:a16="http://schemas.microsoft.com/office/drawing/2014/main" val="864141443"/>
                  </a:ext>
                </a:extLst>
              </a:tr>
              <a:tr h="584452">
                <a:tc rowSpan="3">
                  <a:txBody>
                    <a:bodyPr/>
                    <a:lstStyle/>
                    <a:p>
                      <a:pPr algn="ctr" fontAlgn="ctr"/>
                      <a:r>
                        <a:rPr lang="en-US" sz="1800" b="1" u="none" strike="noStrike">
                          <a:effectLst/>
                          <a:latin typeface="Arial"/>
                          <a:cs typeface="Arial"/>
                        </a:rPr>
                        <a:t>Hispanic/Latinx Students</a:t>
                      </a:r>
                      <a:br>
                        <a:rPr lang="en-US" sz="1800" u="none" strike="noStrike">
                          <a:effectLst/>
                          <a:latin typeface="Arial"/>
                          <a:cs typeface="Arial"/>
                        </a:rPr>
                      </a:br>
                      <a:r>
                        <a:rPr lang="en-US" sz="1800" u="none" strike="noStrike">
                          <a:effectLst/>
                          <a:latin typeface="Arial"/>
                          <a:cs typeface="Arial"/>
                        </a:rPr>
                        <a:t>62% of FTCS</a:t>
                      </a:r>
                      <a:br>
                        <a:rPr lang="en-US" sz="1800" u="none" strike="noStrike">
                          <a:effectLst/>
                          <a:highlight>
                            <a:srgbClr val="FFFF00"/>
                          </a:highlight>
                          <a:latin typeface="Arial"/>
                          <a:cs typeface="Arial"/>
                        </a:rPr>
                      </a:br>
                      <a:r>
                        <a:rPr lang="en-US" sz="1800" u="none" strike="noStrike">
                          <a:effectLst/>
                          <a:latin typeface="Arial"/>
                          <a:cs typeface="Arial"/>
                        </a:rPr>
                        <a:t>72% of First Gen Students</a:t>
                      </a:r>
                      <a:endParaRPr lang="en-US" sz="1800" b="0" i="0" u="none" strike="noStrike">
                        <a:solidFill>
                          <a:srgbClr val="000000"/>
                        </a:solidFill>
                        <a:effectLst/>
                        <a:latin typeface="Arial"/>
                        <a:cs typeface="Arial"/>
                      </a:endParaRPr>
                    </a:p>
                  </a:txBody>
                  <a:tcPr marL="9525" marR="9525" marT="9525" marB="0" anchor="ctr"/>
                </a:tc>
                <a:tc>
                  <a:txBody>
                    <a:bodyPr/>
                    <a:lstStyle/>
                    <a:p>
                      <a:pPr algn="ctr" fontAlgn="ctr"/>
                      <a:r>
                        <a:rPr lang="en-US" sz="1800" u="none" strike="noStrike">
                          <a:effectLst/>
                          <a:latin typeface="Arial" panose="020B0604020202020204" pitchFamily="34" charset="0"/>
                          <a:cs typeface="Arial" panose="020B0604020202020204" pitchFamily="34" charset="0"/>
                        </a:rPr>
                        <a:t>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err="1">
                          <a:effectLst/>
                          <a:latin typeface="Arial"/>
                          <a:cs typeface="Arial"/>
                        </a:rPr>
                        <a:t>Compl</a:t>
                      </a:r>
                      <a:r>
                        <a:rPr lang="en-US" sz="1800" u="none" strike="noStrike">
                          <a:effectLst/>
                          <a:latin typeface="Arial"/>
                          <a:cs typeface="Arial"/>
                        </a:rPr>
                        <a:t> Transfer Eng/Mat</a:t>
                      </a:r>
                      <a:endParaRPr lang="en-US" sz="1800" b="0" i="0" u="none" strike="noStrike">
                        <a:solidFill>
                          <a:srgbClr val="000000"/>
                        </a:solidFill>
                        <a:effectLst/>
                        <a:latin typeface="Arial"/>
                        <a:cs typeface="Arial"/>
                      </a:endParaRPr>
                    </a:p>
                  </a:txBody>
                  <a:tcPr marL="9525" marR="9525" marT="9525" marB="0" anchor="ctr"/>
                </a:tc>
                <a:tc>
                  <a:txBody>
                    <a:bodyPr/>
                    <a:lstStyle/>
                    <a:p>
                      <a:pPr algn="ctr" fontAlgn="ctr"/>
                      <a:r>
                        <a:rPr lang="en-US" sz="1800" b="0" i="0" u="none" strike="noStrike">
                          <a:solidFill>
                            <a:srgbClr val="000000"/>
                          </a:solidFill>
                          <a:effectLst/>
                          <a:latin typeface="Arial"/>
                          <a:cs typeface="Arial"/>
                        </a:rPr>
                        <a:t>86/1073</a:t>
                      </a:r>
                    </a:p>
                  </a:txBody>
                  <a:tcPr marL="9525" marR="9525" marT="9525" marB="0" anchor="ctr"/>
                </a:tc>
                <a:extLst>
                  <a:ext uri="{0D108BD9-81ED-4DB2-BD59-A6C34878D82A}">
                    <a16:rowId xmlns:a16="http://schemas.microsoft.com/office/drawing/2014/main" val="1769465832"/>
                  </a:ext>
                </a:extLst>
              </a:tr>
              <a:tr h="584452">
                <a:tc vMerge="1">
                  <a:txBody>
                    <a:bodyPr/>
                    <a:lstStyle/>
                    <a:p>
                      <a:endParaRPr lang="en-US"/>
                    </a:p>
                  </a:txBody>
                  <a:tcPr/>
                </a:tc>
                <a:tc>
                  <a:txBody>
                    <a:bodyPr/>
                    <a:lstStyle/>
                    <a:p>
                      <a:pPr algn="ctr" fontAlgn="ctr"/>
                      <a:r>
                        <a:rPr lang="en-US" sz="1800" u="none" strike="noStrike">
                          <a:effectLst/>
                          <a:latin typeface="Arial" panose="020B0604020202020204" pitchFamily="34" charset="0"/>
                          <a:cs typeface="Arial" panose="020B0604020202020204" pitchFamily="34" charset="0"/>
                        </a:rPr>
                        <a:t>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0000"/>
                    </a:solidFill>
                  </a:tcPr>
                </a:tc>
                <a:tc>
                  <a:txBody>
                    <a:bodyPr/>
                    <a:lstStyle/>
                    <a:p>
                      <a:pPr algn="ctr" fontAlgn="ctr"/>
                      <a:r>
                        <a:rPr lang="en-US" sz="1800" u="none" strike="noStrike">
                          <a:effectLst/>
                          <a:latin typeface="Arial" panose="020B0604020202020204" pitchFamily="34" charset="0"/>
                          <a:cs typeface="Arial" panose="020B0604020202020204" pitchFamily="34" charset="0"/>
                        </a:rPr>
                        <a:t>Vision Completion</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0000"/>
                    </a:solidFill>
                  </a:tcPr>
                </a:tc>
                <a:tc>
                  <a:txBody>
                    <a:bodyPr/>
                    <a:lstStyle/>
                    <a:p>
                      <a:pPr algn="ctr" fontAlgn="ctr"/>
                      <a:r>
                        <a:rPr lang="en-US" sz="1800" b="0" i="0" u="none" strike="noStrike">
                          <a:solidFill>
                            <a:srgbClr val="000000"/>
                          </a:solidFill>
                          <a:effectLst/>
                          <a:latin typeface="Arial"/>
                          <a:cs typeface="Arial"/>
                        </a:rPr>
                        <a:t>18/1519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0000"/>
                    </a:solidFill>
                  </a:tcPr>
                </a:tc>
                <a:extLst>
                  <a:ext uri="{0D108BD9-81ED-4DB2-BD59-A6C34878D82A}">
                    <a16:rowId xmlns:a16="http://schemas.microsoft.com/office/drawing/2014/main" val="3436755832"/>
                  </a:ext>
                </a:extLst>
              </a:tr>
              <a:tr h="584452">
                <a:tc vMerge="1">
                  <a:txBody>
                    <a:bodyPr/>
                    <a:lstStyle/>
                    <a:p>
                      <a:endParaRPr lang="en-US"/>
                    </a:p>
                  </a:txBody>
                  <a:tcPr/>
                </a:tc>
                <a:tc>
                  <a:txBody>
                    <a:bodyPr/>
                    <a:lstStyle/>
                    <a:p>
                      <a:pPr algn="ctr" fontAlgn="ctr"/>
                      <a:r>
                        <a:rPr lang="en-US" sz="1800" u="none" strike="noStrike">
                          <a:effectLst/>
                          <a:latin typeface="Arial"/>
                          <a:cs typeface="Arial"/>
                        </a:rPr>
                        <a:t>5</a:t>
                      </a:r>
                      <a:endParaRPr lang="en-US" sz="1800" b="0" i="0" u="none" strike="noStrike">
                        <a:solidFill>
                          <a:srgbClr val="000000"/>
                        </a:solidFill>
                        <a:effectLst/>
                        <a:latin typeface="Arial"/>
                        <a:cs typeface="Arial"/>
                      </a:endParaRPr>
                    </a:p>
                  </a:txBody>
                  <a:tcPr marL="9525" marR="9525" marT="9525" marB="0" anchor="ctr"/>
                </a:tc>
                <a:tc>
                  <a:txBody>
                    <a:bodyPr/>
                    <a:lstStyle/>
                    <a:p>
                      <a:pPr algn="ctr" fontAlgn="ctr"/>
                      <a:r>
                        <a:rPr lang="en-US" sz="1800" u="none" strike="noStrike">
                          <a:effectLst/>
                          <a:latin typeface="Arial" panose="020B0604020202020204" pitchFamily="34" charset="0"/>
                          <a:cs typeface="Arial" panose="020B0604020202020204" pitchFamily="34" charset="0"/>
                        </a:rPr>
                        <a:t>Transfer</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b="0" i="0" u="none" strike="noStrike" dirty="0">
                          <a:solidFill>
                            <a:srgbClr val="000000"/>
                          </a:solidFill>
                          <a:effectLst/>
                          <a:latin typeface="Arial"/>
                          <a:cs typeface="Arial"/>
                        </a:rPr>
                        <a:t>47/523</a:t>
                      </a:r>
                    </a:p>
                  </a:txBody>
                  <a:tcPr marL="9525" marR="9525" marT="9525" marB="0" anchor="ctr"/>
                </a:tc>
                <a:extLst>
                  <a:ext uri="{0D108BD9-81ED-4DB2-BD59-A6C34878D82A}">
                    <a16:rowId xmlns:a16="http://schemas.microsoft.com/office/drawing/2014/main" val="3316148444"/>
                  </a:ext>
                </a:extLst>
              </a:tr>
            </a:tbl>
          </a:graphicData>
        </a:graphic>
      </p:graphicFrame>
      <p:sp>
        <p:nvSpPr>
          <p:cNvPr id="5" name="Arrow: Down 4">
            <a:extLst>
              <a:ext uri="{FF2B5EF4-FFF2-40B4-BE49-F238E27FC236}">
                <a16:creationId xmlns:a16="http://schemas.microsoft.com/office/drawing/2014/main" id="{98AC2169-983F-BA75-78BE-25CFFABE5CFD}"/>
              </a:ext>
            </a:extLst>
          </p:cNvPr>
          <p:cNvSpPr/>
          <p:nvPr/>
        </p:nvSpPr>
        <p:spPr>
          <a:xfrm rot="7235161">
            <a:off x="9818091" y="5070200"/>
            <a:ext cx="431058" cy="734877"/>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4C538C-15EB-15D3-23D8-3CE55804F67A}"/>
              </a:ext>
            </a:extLst>
          </p:cNvPr>
          <p:cNvSpPr txBox="1"/>
          <p:nvPr/>
        </p:nvSpPr>
        <p:spPr>
          <a:xfrm>
            <a:off x="10377499" y="5460640"/>
            <a:ext cx="1929330" cy="830997"/>
          </a:xfrm>
          <a:prstGeom prst="rect">
            <a:avLst/>
          </a:prstGeom>
          <a:noFill/>
        </p:spPr>
        <p:txBody>
          <a:bodyPr wrap="square" rtlCol="0">
            <a:spAutoFit/>
          </a:bodyPr>
          <a:lstStyle/>
          <a:p>
            <a:r>
              <a:rPr lang="en-US" sz="1600" b="1" dirty="0">
                <a:solidFill>
                  <a:schemeClr val="bg1"/>
                </a:solidFill>
              </a:rPr>
              <a:t>No longer the most DI group longitudinally </a:t>
            </a:r>
          </a:p>
        </p:txBody>
      </p:sp>
    </p:spTree>
    <p:extLst>
      <p:ext uri="{BB962C8B-B14F-4D97-AF65-F5344CB8AC3E}">
        <p14:creationId xmlns:p14="http://schemas.microsoft.com/office/powerpoint/2010/main" val="597083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a:extLst>
            <a:ext uri="{FF2B5EF4-FFF2-40B4-BE49-F238E27FC236}">
              <a16:creationId xmlns:a16="http://schemas.microsoft.com/office/drawing/2014/main" id="{043C8416-44D5-3933-6E86-89B00436ECAC}"/>
            </a:ext>
          </a:extLst>
        </p:cNvPr>
        <p:cNvGrpSpPr/>
        <p:nvPr/>
      </p:nvGrpSpPr>
      <p:grpSpPr>
        <a:xfrm>
          <a:off x="0" y="0"/>
          <a:ext cx="0" cy="0"/>
          <a:chOff x="0" y="0"/>
          <a:chExt cx="0" cy="0"/>
        </a:xfrm>
      </p:grpSpPr>
      <p:grpSp>
        <p:nvGrpSpPr>
          <p:cNvPr id="320" name="Google Shape;320;p6">
            <a:extLst>
              <a:ext uri="{FF2B5EF4-FFF2-40B4-BE49-F238E27FC236}">
                <a16:creationId xmlns:a16="http://schemas.microsoft.com/office/drawing/2014/main" id="{B09B4EB4-B892-0BE9-A13D-0C88FA1C3104}"/>
              </a:ext>
            </a:extLst>
          </p:cNvPr>
          <p:cNvGrpSpPr/>
          <p:nvPr/>
        </p:nvGrpSpPr>
        <p:grpSpPr>
          <a:xfrm>
            <a:off x="0" y="-72331"/>
            <a:ext cx="2396151" cy="6930331"/>
            <a:chOff x="0" y="-28575"/>
            <a:chExt cx="946627" cy="2737908"/>
          </a:xfrm>
        </p:grpSpPr>
        <p:sp>
          <p:nvSpPr>
            <p:cNvPr id="321" name="Google Shape;321;p6">
              <a:extLst>
                <a:ext uri="{FF2B5EF4-FFF2-40B4-BE49-F238E27FC236}">
                  <a16:creationId xmlns:a16="http://schemas.microsoft.com/office/drawing/2014/main" id="{FFAD970C-3FC0-8042-6B45-08D06FC41B48}"/>
                </a:ext>
              </a:extLst>
            </p:cNvPr>
            <p:cNvSpPr/>
            <p:nvPr/>
          </p:nvSpPr>
          <p:spPr>
            <a:xfrm>
              <a:off x="0" y="0"/>
              <a:ext cx="946627" cy="2709333"/>
            </a:xfrm>
            <a:custGeom>
              <a:avLst/>
              <a:gdLst/>
              <a:ahLst/>
              <a:cxnLst/>
              <a:rect l="l" t="t" r="r" b="b"/>
              <a:pathLst>
                <a:path w="946627" h="2709333" extrusionOk="0">
                  <a:moveTo>
                    <a:pt x="0" y="0"/>
                  </a:moveTo>
                  <a:lnTo>
                    <a:pt x="946627" y="0"/>
                  </a:lnTo>
                  <a:lnTo>
                    <a:pt x="946627" y="2709333"/>
                  </a:lnTo>
                  <a:lnTo>
                    <a:pt x="0" y="2709333"/>
                  </a:lnTo>
                  <a:close/>
                </a:path>
              </a:pathLst>
            </a:custGeom>
            <a:solidFill>
              <a:srgbClr val="D41736"/>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322" name="Google Shape;322;p6">
              <a:extLst>
                <a:ext uri="{FF2B5EF4-FFF2-40B4-BE49-F238E27FC236}">
                  <a16:creationId xmlns:a16="http://schemas.microsoft.com/office/drawing/2014/main" id="{F2487275-4C17-440A-4D25-FF6C1666A8FC}"/>
                </a:ext>
              </a:extLst>
            </p:cNvPr>
            <p:cNvSpPr txBox="1"/>
            <p:nvPr/>
          </p:nvSpPr>
          <p:spPr>
            <a:xfrm>
              <a:off x="0" y="-28575"/>
              <a:ext cx="946627" cy="2737908"/>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16666"/>
                </a:lnSpc>
                <a:spcBef>
                  <a:spcPts val="0"/>
                </a:spcBef>
                <a:spcAft>
                  <a:spcPts val="0"/>
                </a:spcAft>
                <a:buNone/>
              </a:pPr>
              <a:endParaRPr sz="1200">
                <a:solidFill>
                  <a:schemeClr val="dk1"/>
                </a:solidFill>
                <a:latin typeface="Calibri"/>
                <a:ea typeface="Calibri"/>
                <a:cs typeface="Calibri"/>
                <a:sym typeface="Calibri"/>
              </a:endParaRPr>
            </a:p>
          </p:txBody>
        </p:sp>
      </p:grpSp>
      <p:sp>
        <p:nvSpPr>
          <p:cNvPr id="6" name="TextBox 5">
            <a:extLst>
              <a:ext uri="{FF2B5EF4-FFF2-40B4-BE49-F238E27FC236}">
                <a16:creationId xmlns:a16="http://schemas.microsoft.com/office/drawing/2014/main" id="{70AB74C7-5E3F-F5A5-282F-DDB7704BD033}"/>
              </a:ext>
            </a:extLst>
          </p:cNvPr>
          <p:cNvSpPr txBox="1"/>
          <p:nvPr/>
        </p:nvSpPr>
        <p:spPr>
          <a:xfrm rot="16200000">
            <a:off x="-2010407" y="2535414"/>
            <a:ext cx="6416965" cy="173406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lang="en-US" sz="5334" kern="1200">
                <a:solidFill>
                  <a:srgbClr val="FFFFFF"/>
                </a:solidFill>
                <a:latin typeface="Josefin Sans" pitchFamily="2" charset="0"/>
                <a:ea typeface="Calibri"/>
                <a:cs typeface="Calibri"/>
                <a:sym typeface="Calibri"/>
              </a:rPr>
              <a:t>Black Student Outcomes</a:t>
            </a:r>
            <a:endParaRPr lang="en-US" sz="5334">
              <a:latin typeface="Josefin Sans" pitchFamily="2" charset="0"/>
            </a:endParaRPr>
          </a:p>
        </p:txBody>
      </p:sp>
      <p:sp>
        <p:nvSpPr>
          <p:cNvPr id="7" name="TextBox 6">
            <a:extLst>
              <a:ext uri="{FF2B5EF4-FFF2-40B4-BE49-F238E27FC236}">
                <a16:creationId xmlns:a16="http://schemas.microsoft.com/office/drawing/2014/main" id="{81FA6BF6-67A5-E20F-337A-15CB03CC943F}"/>
              </a:ext>
            </a:extLst>
          </p:cNvPr>
          <p:cNvSpPr txBox="1"/>
          <p:nvPr/>
        </p:nvSpPr>
        <p:spPr>
          <a:xfrm>
            <a:off x="2489890" y="3991274"/>
            <a:ext cx="3830217" cy="787053"/>
          </a:xfrm>
          <a:prstGeom prst="rect">
            <a:avLst/>
          </a:prstGeom>
          <a:noFill/>
        </p:spPr>
        <p:txBody>
          <a:bodyPr wrap="square" lIns="60960" tIns="30480" rIns="60960" bIns="3048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defTabSz="609630" rtl="0" eaLnBrk="1" fontAlgn="auto" latinLnBrk="0" hangingPunct="1">
              <a:lnSpc>
                <a:spcPct val="120002"/>
              </a:lnSpc>
              <a:spcBef>
                <a:spcPts val="0"/>
              </a:spcBef>
              <a:spcAft>
                <a:spcPts val="0"/>
              </a:spcAft>
              <a:buClr>
                <a:srgbClr val="000000"/>
              </a:buClr>
              <a:buSzTx/>
              <a:buFont typeface="Arial"/>
              <a:buNone/>
              <a:tabLst/>
              <a:defRPr/>
            </a:pPr>
            <a:r>
              <a:rPr lang="en-US" sz="1333" b="1">
                <a:solidFill>
                  <a:srgbClr val="A20E20"/>
                </a:solidFill>
                <a:latin typeface="Josefin Sans"/>
                <a:ea typeface="Josefin Sans"/>
                <a:cs typeface="Josefin Sans"/>
                <a:sym typeface="Josefin Sans"/>
              </a:rPr>
              <a:t>“</a:t>
            </a:r>
            <a:r>
              <a:rPr lang="en-US" sz="1333" b="1" i="1">
                <a:solidFill>
                  <a:srgbClr val="A20E20"/>
                </a:solidFill>
                <a:latin typeface="Josefin Sans"/>
                <a:ea typeface="Josefin Sans"/>
                <a:cs typeface="Josefin Sans"/>
                <a:sym typeface="Josefin Sans"/>
              </a:rPr>
              <a:t>I also wish I knew how accessible tutors were, I didn’t know it was free and actually thought you had to pay” </a:t>
            </a:r>
            <a:r>
              <a:rPr lang="en-US" sz="1333">
                <a:solidFill>
                  <a:srgbClr val="A20E20"/>
                </a:solidFill>
                <a:latin typeface="Josefin Sans"/>
                <a:ea typeface="Josefin Sans"/>
                <a:cs typeface="Josefin Sans"/>
                <a:sym typeface="Josefin Sans"/>
              </a:rPr>
              <a:t>– Ongoing Student</a:t>
            </a:r>
            <a:endParaRPr lang="en-US" sz="1333"/>
          </a:p>
        </p:txBody>
      </p:sp>
      <p:pic>
        <p:nvPicPr>
          <p:cNvPr id="3" name="Picture 2">
            <a:extLst>
              <a:ext uri="{FF2B5EF4-FFF2-40B4-BE49-F238E27FC236}">
                <a16:creationId xmlns:a16="http://schemas.microsoft.com/office/drawing/2014/main" id="{AA5FFC6C-ADFC-9E53-1C11-2C010CBEB25B}"/>
              </a:ext>
            </a:extLst>
          </p:cNvPr>
          <p:cNvPicPr>
            <a:picLocks noChangeAspect="1"/>
          </p:cNvPicPr>
          <p:nvPr/>
        </p:nvPicPr>
        <p:blipFill>
          <a:blip r:embed="rId3"/>
          <a:stretch>
            <a:fillRect/>
          </a:stretch>
        </p:blipFill>
        <p:spPr>
          <a:xfrm>
            <a:off x="2441217" y="855252"/>
            <a:ext cx="4119303" cy="1377025"/>
          </a:xfrm>
          <a:prstGeom prst="rect">
            <a:avLst/>
          </a:prstGeom>
        </p:spPr>
      </p:pic>
      <p:pic>
        <p:nvPicPr>
          <p:cNvPr id="5" name="Picture 4">
            <a:extLst>
              <a:ext uri="{FF2B5EF4-FFF2-40B4-BE49-F238E27FC236}">
                <a16:creationId xmlns:a16="http://schemas.microsoft.com/office/drawing/2014/main" id="{4A16640F-2433-CE9B-3ADF-2ECD3E64E3AF}"/>
              </a:ext>
            </a:extLst>
          </p:cNvPr>
          <p:cNvPicPr>
            <a:picLocks noChangeAspect="1"/>
          </p:cNvPicPr>
          <p:nvPr/>
        </p:nvPicPr>
        <p:blipFill>
          <a:blip r:embed="rId4"/>
          <a:stretch>
            <a:fillRect/>
          </a:stretch>
        </p:blipFill>
        <p:spPr>
          <a:xfrm>
            <a:off x="6493754" y="32026"/>
            <a:ext cx="5698247" cy="7041342"/>
          </a:xfrm>
          <a:prstGeom prst="rect">
            <a:avLst/>
          </a:prstGeom>
        </p:spPr>
      </p:pic>
      <p:sp>
        <p:nvSpPr>
          <p:cNvPr id="8" name="TextBox 7">
            <a:extLst>
              <a:ext uri="{FF2B5EF4-FFF2-40B4-BE49-F238E27FC236}">
                <a16:creationId xmlns:a16="http://schemas.microsoft.com/office/drawing/2014/main" id="{CDFE2D6E-B00C-9107-8809-E5EC1320D842}"/>
              </a:ext>
            </a:extLst>
          </p:cNvPr>
          <p:cNvSpPr txBox="1"/>
          <p:nvPr/>
        </p:nvSpPr>
        <p:spPr>
          <a:xfrm>
            <a:off x="2569798" y="5080662"/>
            <a:ext cx="3990722" cy="787053"/>
          </a:xfrm>
          <a:prstGeom prst="rect">
            <a:avLst/>
          </a:prstGeom>
          <a:noFill/>
        </p:spPr>
        <p:txBody>
          <a:bodyPr wrap="square" lIns="60960" tIns="30480" rIns="60960" bIns="3048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defTabSz="609630" rtl="0" eaLnBrk="1" fontAlgn="auto" latinLnBrk="0" hangingPunct="1">
              <a:lnSpc>
                <a:spcPct val="120002"/>
              </a:lnSpc>
              <a:spcBef>
                <a:spcPts val="0"/>
              </a:spcBef>
              <a:spcAft>
                <a:spcPts val="0"/>
              </a:spcAft>
              <a:buClr>
                <a:srgbClr val="000000"/>
              </a:buClr>
              <a:buSzTx/>
              <a:buFont typeface="Arial"/>
              <a:buNone/>
              <a:tabLst/>
              <a:defRPr/>
            </a:pPr>
            <a:r>
              <a:rPr lang="en-US" sz="1333" b="1">
                <a:solidFill>
                  <a:schemeClr val="tx1"/>
                </a:solidFill>
                <a:latin typeface="Josefin Sans"/>
                <a:ea typeface="Josefin Sans"/>
                <a:cs typeface="Josefin Sans"/>
                <a:sym typeface="Josefin Sans"/>
              </a:rPr>
              <a:t>“</a:t>
            </a:r>
            <a:r>
              <a:rPr lang="en-US" sz="1333" b="1" i="1">
                <a:solidFill>
                  <a:schemeClr val="tx1"/>
                </a:solidFill>
                <a:latin typeface="Josefin Sans"/>
                <a:ea typeface="Josefin Sans"/>
                <a:cs typeface="Josefin Sans"/>
                <a:sym typeface="Josefin Sans"/>
              </a:rPr>
              <a:t>I just would like to have a clear pathway to the AS degrees available, which has been difficult finding online” </a:t>
            </a:r>
            <a:r>
              <a:rPr lang="en-US" sz="1333">
                <a:solidFill>
                  <a:schemeClr val="tx1"/>
                </a:solidFill>
                <a:latin typeface="Josefin Sans"/>
                <a:ea typeface="Josefin Sans"/>
                <a:cs typeface="Josefin Sans"/>
                <a:sym typeface="Josefin Sans"/>
              </a:rPr>
              <a:t>– New Student</a:t>
            </a:r>
            <a:endParaRPr lang="en-US" sz="1333">
              <a:solidFill>
                <a:schemeClr val="tx1"/>
              </a:solidFill>
            </a:endParaRPr>
          </a:p>
        </p:txBody>
      </p:sp>
      <p:pic>
        <p:nvPicPr>
          <p:cNvPr id="4" name="Picture 3" descr="A group of men in graduation gowns and caps&#10;&#10;AI-generated content may be incorrect.">
            <a:extLst>
              <a:ext uri="{FF2B5EF4-FFF2-40B4-BE49-F238E27FC236}">
                <a16:creationId xmlns:a16="http://schemas.microsoft.com/office/drawing/2014/main" id="{0523418D-403D-3378-2F8C-EB9A62964EE9}"/>
              </a:ext>
            </a:extLst>
          </p:cNvPr>
          <p:cNvPicPr>
            <a:picLocks noChangeAspect="1"/>
          </p:cNvPicPr>
          <p:nvPr/>
        </p:nvPicPr>
        <p:blipFill>
          <a:blip r:embed="rId5"/>
          <a:stretch>
            <a:fillRect/>
          </a:stretch>
        </p:blipFill>
        <p:spPr>
          <a:xfrm>
            <a:off x="0" y="1"/>
            <a:ext cx="2396151" cy="1710503"/>
          </a:xfrm>
          <a:prstGeom prst="rect">
            <a:avLst/>
          </a:prstGeom>
        </p:spPr>
      </p:pic>
      <p:sp>
        <p:nvSpPr>
          <p:cNvPr id="12" name="TextBox 11">
            <a:extLst>
              <a:ext uri="{FF2B5EF4-FFF2-40B4-BE49-F238E27FC236}">
                <a16:creationId xmlns:a16="http://schemas.microsoft.com/office/drawing/2014/main" id="{25247646-9C37-C4A8-E288-87A712A2C451}"/>
              </a:ext>
            </a:extLst>
          </p:cNvPr>
          <p:cNvSpPr txBox="1"/>
          <p:nvPr/>
        </p:nvSpPr>
        <p:spPr>
          <a:xfrm>
            <a:off x="2569798" y="2655666"/>
            <a:ext cx="3923957" cy="106381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defTabSz="609630" rtl="0" eaLnBrk="1" fontAlgn="auto" latinLnBrk="0" hangingPunct="1">
              <a:lnSpc>
                <a:spcPct val="120002"/>
              </a:lnSpc>
              <a:spcBef>
                <a:spcPts val="0"/>
              </a:spcBef>
              <a:spcAft>
                <a:spcPts val="0"/>
              </a:spcAft>
              <a:buClr>
                <a:srgbClr val="000000"/>
              </a:buClr>
              <a:buSzTx/>
              <a:buFont typeface="Arial"/>
              <a:buNone/>
              <a:tabLst/>
              <a:defRPr/>
            </a:pPr>
            <a:r>
              <a:rPr lang="en-US" sz="1333" b="1">
                <a:latin typeface="Josefin Sans"/>
                <a:ea typeface="Josefin Sans"/>
                <a:cs typeface="Josefin Sans"/>
                <a:sym typeface="Josefin Sans"/>
              </a:rPr>
              <a:t>“</a:t>
            </a:r>
            <a:r>
              <a:rPr lang="en-US" sz="1333" b="1" i="1">
                <a:latin typeface="Josefin Sans"/>
                <a:ea typeface="Josefin Sans"/>
                <a:cs typeface="Josefin Sans"/>
                <a:sym typeface="Josefin Sans"/>
              </a:rPr>
              <a:t>I woke up feeling tired and having some pain. I felt like I had a productive day, but I was tired physically and emotionally” </a:t>
            </a:r>
            <a:r>
              <a:rPr lang="en-US" sz="1333">
                <a:latin typeface="Josefin Sans"/>
                <a:ea typeface="Josefin Sans"/>
                <a:cs typeface="Josefin Sans"/>
                <a:sym typeface="Josefin Sans"/>
              </a:rPr>
              <a:t>– Potential Student</a:t>
            </a:r>
            <a:endParaRPr lang="en-US" sz="1333"/>
          </a:p>
        </p:txBody>
      </p:sp>
    </p:spTree>
    <p:extLst>
      <p:ext uri="{BB962C8B-B14F-4D97-AF65-F5344CB8AC3E}">
        <p14:creationId xmlns:p14="http://schemas.microsoft.com/office/powerpoint/2010/main" val="2849300113"/>
      </p:ext>
    </p:extLst>
  </p:cSld>
  <p:clrMapOvr>
    <a:masterClrMapping/>
  </p:clrMapOvr>
</p:sld>
</file>

<file path=ppt/theme/theme1.xml><?xml version="1.0" encoding="utf-8"?>
<a:theme xmlns:a="http://schemas.openxmlformats.org/drawingml/2006/main" name="Facet">
  <a:themeElements>
    <a:clrScheme name="Norco">
      <a:dk1>
        <a:srgbClr val="000000"/>
      </a:dk1>
      <a:lt1>
        <a:sysClr val="window" lastClr="FFFFFF"/>
      </a:lt1>
      <a:dk2>
        <a:srgbClr val="706454"/>
      </a:dk2>
      <a:lt2>
        <a:srgbClr val="FAF4DA"/>
      </a:lt2>
      <a:accent1>
        <a:srgbClr val="891728"/>
      </a:accent1>
      <a:accent2>
        <a:srgbClr val="4E0715"/>
      </a:accent2>
      <a:accent3>
        <a:srgbClr val="6D7F71"/>
      </a:accent3>
      <a:accent4>
        <a:srgbClr val="9E8B6A"/>
      </a:accent4>
      <a:accent5>
        <a:srgbClr val="E0BA71"/>
      </a:accent5>
      <a:accent6>
        <a:srgbClr val="6D8F99"/>
      </a:accent6>
      <a:hlink>
        <a:srgbClr val="2998E3"/>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IE-Norco-Template" id="{CDFFD158-C6A7-44B9-83E8-DDC61BB5B1EF}" vid="{A648C638-9113-40AD-BBEA-5F0E9705FD39}"/>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1BEADC63462439A90D74868FB6082" ma:contentTypeVersion="8" ma:contentTypeDescription="Create a new document." ma:contentTypeScope="" ma:versionID="1c2b96f49631509bf1b10aa7f662ee76">
  <xsd:schema xmlns:xsd="http://www.w3.org/2001/XMLSchema" xmlns:xs="http://www.w3.org/2001/XMLSchema" xmlns:p="http://schemas.microsoft.com/office/2006/metadata/properties" xmlns:ns2="a6edfcb4-3993-4736-907f-4173d1605f9e" targetNamespace="http://schemas.microsoft.com/office/2006/metadata/properties" ma:root="true" ma:fieldsID="0eb111c9346d1262b7c039ccb2100c43" ns2:_="">
    <xsd:import namespace="a6edfcb4-3993-4736-907f-4173d1605f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edfcb4-3993-4736-907f-4173d1605f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5D52EE-5510-42CD-B90F-B9C7839ADDE8}"/>
</file>

<file path=customXml/itemProps2.xml><?xml version="1.0" encoding="utf-8"?>
<ds:datastoreItem xmlns:ds="http://schemas.openxmlformats.org/officeDocument/2006/customXml" ds:itemID="{E02DAF65-E273-465B-80EC-8CEC1427D302}">
  <ds:schemaRefs>
    <ds:schemaRef ds:uri="http://schemas.microsoft.com/sharepoint/v3/contenttype/forms"/>
  </ds:schemaRefs>
</ds:datastoreItem>
</file>

<file path=customXml/itemProps3.xml><?xml version="1.0" encoding="utf-8"?>
<ds:datastoreItem xmlns:ds="http://schemas.openxmlformats.org/officeDocument/2006/customXml" ds:itemID="{73DD79F3-5751-4EDE-A741-97EF7DE1B23B}">
  <ds:schemaRefs>
    <ds:schemaRef ds:uri="http://schemas.microsoft.com/office/infopath/2007/PartnerControls"/>
    <ds:schemaRef ds:uri="c4d3986d-0646-4211-9a9b-2ba8b86ddb31"/>
    <ds:schemaRef ds:uri="http://schemas.microsoft.com/office/2006/documentManagement/types"/>
    <ds:schemaRef ds:uri="http://purl.org/dc/terms/"/>
    <ds:schemaRef ds:uri="http://www.w3.org/XML/1998/namespace"/>
    <ds:schemaRef ds:uri="http://schemas.microsoft.com/office/2006/metadata/properties"/>
    <ds:schemaRef ds:uri="http://purl.org/dc/elements/1.1/"/>
    <ds:schemaRef ds:uri="http://purl.org/dc/dcmitype/"/>
    <ds:schemaRef ds:uri="http://schemas.openxmlformats.org/package/2006/metadata/core-properties"/>
    <ds:schemaRef ds:uri="77b661c5-c189-4e27-ac7d-43f3ffbce434"/>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Template</Template>
  <TotalTime>5721</TotalTime>
  <Words>2245</Words>
  <Application>Microsoft Office PowerPoint</Application>
  <PresentationFormat>Widescreen</PresentationFormat>
  <Paragraphs>641</Paragraphs>
  <Slides>23</Slides>
  <Notes>18</Notes>
  <HiddenSlides>10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Arial</vt:lpstr>
      <vt:lpstr>Barlow Semi Condensed</vt:lpstr>
      <vt:lpstr>Barlow Semi Condensed Medium</vt:lpstr>
      <vt:lpstr>Calibri</vt:lpstr>
      <vt:lpstr>Fjalla One</vt:lpstr>
      <vt:lpstr>Josefin Sans</vt:lpstr>
      <vt:lpstr>Proxima Nova</vt:lpstr>
      <vt:lpstr>Trebuchet MS</vt:lpstr>
      <vt:lpstr>Wingdings</vt:lpstr>
      <vt:lpstr>Wingdings 3</vt:lpstr>
      <vt:lpstr>Facet</vt:lpstr>
      <vt:lpstr>Office Theme</vt:lpstr>
      <vt:lpstr>Office Theme</vt:lpstr>
      <vt:lpstr>2025-2028 Student Equity Plan</vt:lpstr>
      <vt:lpstr>Student Equity Plan  Overview &amp; Components</vt:lpstr>
      <vt:lpstr>Student Equity &amp; Achievement (SEA) Metrics</vt:lpstr>
      <vt:lpstr>Student Equity Plan: KPI Progress</vt:lpstr>
      <vt:lpstr>DI Populations by SEA Metrics</vt:lpstr>
      <vt:lpstr>DI Populations by SEA Metrics</vt:lpstr>
      <vt:lpstr>2025-2028 New DI Populations</vt:lpstr>
      <vt:lpstr>SEP DI Intensive Focus</vt:lpstr>
      <vt:lpstr>PowerPoint Presentation</vt:lpstr>
      <vt:lpstr>PowerPoint Presentation</vt:lpstr>
      <vt:lpstr>PowerPoint Presentation</vt:lpstr>
      <vt:lpstr>Timeline</vt:lpstr>
      <vt:lpstr>Q &amp; A</vt:lpstr>
      <vt:lpstr>New Data</vt:lpstr>
      <vt:lpstr>Primary DI and Intersectionality</vt:lpstr>
      <vt:lpstr>Headcount for Primary Groups</vt:lpstr>
      <vt:lpstr>Headcount for Primary Groups</vt:lpstr>
      <vt:lpstr>Summary Matrix (Count of years with DI)</vt:lpstr>
      <vt:lpstr>Summary Matrix (Count of years with DI)</vt:lpstr>
      <vt:lpstr>Takeaways</vt:lpstr>
      <vt:lpstr>Student Equity Plan  Tools</vt:lpstr>
      <vt:lpstr>Components for each subgroup per metric chosen</vt:lpstr>
      <vt:lpstr>Target Goals</vt:lpstr>
    </vt:vector>
  </TitlesOfParts>
  <Company>RCC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Equity Plan Data</dc:title>
  <dc:creator>Welch, Caitlin</dc:creator>
  <cp:lastModifiedBy>Wagner, Desiree</cp:lastModifiedBy>
  <cp:revision>186</cp:revision>
  <cp:lastPrinted>2022-05-13T15:59:21Z</cp:lastPrinted>
  <dcterms:created xsi:type="dcterms:W3CDTF">2022-05-09T20:13:06Z</dcterms:created>
  <dcterms:modified xsi:type="dcterms:W3CDTF">2025-05-28T22:07:54Z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0x010100FD61BEADC63462439A90D74868FB6082</vt:lpwstr>
  </property>
</Properties>
</file>