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51" r:id="rId5"/>
    <p:sldId id="363" r:id="rId6"/>
    <p:sldId id="365" r:id="rId7"/>
    <p:sldId id="367" r:id="rId8"/>
    <p:sldId id="343" r:id="rId9"/>
    <p:sldId id="344" r:id="rId10"/>
    <p:sldId id="349" r:id="rId11"/>
    <p:sldId id="352" r:id="rId12"/>
    <p:sldId id="347" r:id="rId13"/>
    <p:sldId id="361" r:id="rId14"/>
  </p:sldIdLst>
  <p:sldSz cx="12192000" cy="6858000"/>
  <p:notesSz cx="7010400" cy="92964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ejar, Esmeralda" initials="AE" lastIdx="3" clrIdx="0">
    <p:extLst>
      <p:ext uri="{19B8F6BF-5375-455C-9EA6-DF929625EA0E}">
        <p15:presenceInfo xmlns:p15="http://schemas.microsoft.com/office/powerpoint/2012/main" userId="S-1-5-21-57989841-1682526488-725345543-2070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9" autoAdjust="0"/>
    <p:restoredTop sz="84456" autoAdjust="0"/>
  </p:normalViewPr>
  <p:slideViewPr>
    <p:cSldViewPr snapToGrid="0">
      <p:cViewPr varScale="1">
        <p:scale>
          <a:sx n="65" d="100"/>
          <a:sy n="65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A752976-E985-4CD4-AC76-6025F8270EC2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B43216-6B89-4D22-9485-96A7FD8444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463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A5253-E965-41F6-B3F6-421A927EECA4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07D64-F455-4945-93E5-881077E51E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583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07D64-F455-4945-93E5-881077E51E7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719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07D64-F455-4945-93E5-881077E51E7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07D64-F455-4945-93E5-881077E51E7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969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07D64-F455-4945-93E5-881077E51E7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547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07D64-F455-4945-93E5-881077E51E7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411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07D64-F455-4945-93E5-881077E51E7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618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07D64-F455-4945-93E5-881077E51E7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571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07D64-F455-4945-93E5-881077E51E7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825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07D64-F455-4945-93E5-881077E51E7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527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07D64-F455-4945-93E5-881077E51E7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166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E727-1536-4D32-9C50-F36F20339B66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10A7-BE2F-4B41-9ED2-6DE808E339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889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6D9C-3F23-4462-8F72-B84984268199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10A7-BE2F-4B41-9ED2-6DE808E339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070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CE88-1BC5-4CCC-9E72-FF87820CDDD2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10A7-BE2F-4B41-9ED2-6DE808E339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192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C6D7-9C8C-4A96-B15B-418259000B4C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10A7-BE2F-4B41-9ED2-6DE808E339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93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B123-9493-440E-8E5F-CFBC8596FFA2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10A7-BE2F-4B41-9ED2-6DE808E339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577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A587-C167-455E-83BD-C3370052B415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10A7-BE2F-4B41-9ED2-6DE808E339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65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6E9F-64B6-4725-A6F0-3B64DACBB481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10A7-BE2F-4B41-9ED2-6DE808E339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859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DA23D-8578-48C9-B5F8-4B09223B1162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10A7-BE2F-4B41-9ED2-6DE808E339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14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5716-C3E6-4E0E-A364-97646EA80193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10A7-BE2F-4B41-9ED2-6DE808E339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769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2EEB-BFAE-44AA-83B6-B1712D6AEFA8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10A7-BE2F-4B41-9ED2-6DE808E339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77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1142-030B-4B9F-98F6-FBAA28C3A32E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10A7-BE2F-4B41-9ED2-6DE808E339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026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C8997-283A-4C54-B7A9-3B7FB07EEB5E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610A7-BE2F-4B41-9ED2-6DE808E339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54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67141" y="2792361"/>
            <a:ext cx="9906416" cy="3929114"/>
          </a:xfrm>
        </p:spPr>
        <p:txBody>
          <a:bodyPr anchor="t"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TOPICS:										</a:t>
            </a:r>
          </a:p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Adopted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Budget Update 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Budget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Allocation Model (BAM) Update</a:t>
            </a:r>
          </a:p>
          <a:p>
            <a:pPr marL="0" indent="0">
              <a:buNone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Presented by:  Dr. Michael T. Collins, VP Business Services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1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10A7-BE2F-4B41-9ED2-6DE808E339AB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93515" y="816077"/>
            <a:ext cx="11050856" cy="21434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Committee of the Whole</a:t>
            </a:r>
          </a:p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2019-20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Adopted Budget and BAM Update</a:t>
            </a:r>
          </a:p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November 7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US" sz="36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25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949677" y="136961"/>
            <a:ext cx="6253317" cy="7626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“TO DO” Tasks in 2019-20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10A7-BE2F-4B41-9ED2-6DE808E339AB}" type="slidenum">
              <a:rPr lang="en-US" smtClean="0"/>
              <a:t>10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873045" y="1249456"/>
            <a:ext cx="8849032" cy="48320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1. Analyze </a:t>
            </a:r>
            <a:r>
              <a:rPr lang="en-US" b="1" dirty="0"/>
              <a:t>and justify “Unique” </a:t>
            </a:r>
            <a:r>
              <a:rPr lang="en-US" b="1" dirty="0" smtClean="0"/>
              <a:t>disciplines</a:t>
            </a:r>
          </a:p>
          <a:p>
            <a:endParaRPr lang="en-US" b="1" dirty="0" smtClean="0"/>
          </a:p>
          <a:p>
            <a:r>
              <a:rPr lang="en-US" b="1" dirty="0" smtClean="0"/>
              <a:t>2</a:t>
            </a:r>
            <a:r>
              <a:rPr lang="en-US" b="1" dirty="0" smtClean="0"/>
              <a:t>. Develop a treatment for “District Operations” </a:t>
            </a:r>
            <a:r>
              <a:rPr lang="en-US" b="1" dirty="0" smtClean="0"/>
              <a:t>costs</a:t>
            </a:r>
          </a:p>
          <a:p>
            <a:endParaRPr lang="en-US" b="1" dirty="0" smtClean="0"/>
          </a:p>
          <a:p>
            <a:r>
              <a:rPr lang="en-US" b="1" dirty="0" smtClean="0"/>
              <a:t>3</a:t>
            </a:r>
            <a:r>
              <a:rPr lang="en-US" b="1" dirty="0" smtClean="0"/>
              <a:t>. Establish </a:t>
            </a:r>
            <a:r>
              <a:rPr lang="en-US" b="1" dirty="0"/>
              <a:t>the “Exchange Rate” (mean or median) for discipline </a:t>
            </a:r>
            <a:r>
              <a:rPr lang="en-US" b="1" dirty="0" smtClean="0"/>
              <a:t>categories</a:t>
            </a:r>
          </a:p>
          <a:p>
            <a:endParaRPr lang="en-US" b="1" dirty="0"/>
          </a:p>
          <a:p>
            <a:r>
              <a:rPr lang="en-US" b="1" dirty="0" smtClean="0"/>
              <a:t>4</a:t>
            </a:r>
            <a:r>
              <a:rPr lang="en-US" b="1" dirty="0" smtClean="0"/>
              <a:t>. Model </a:t>
            </a:r>
            <a:r>
              <a:rPr lang="en-US" b="1" dirty="0"/>
              <a:t>revenue flow through the revised BAM- determine </a:t>
            </a:r>
            <a:r>
              <a:rPr lang="en-US" b="1" dirty="0" smtClean="0"/>
              <a:t>true funding </a:t>
            </a:r>
            <a:r>
              <a:rPr lang="en-US" b="1" dirty="0" smtClean="0"/>
              <a:t> 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</a:t>
            </a:r>
            <a:r>
              <a:rPr lang="en-US" b="1" dirty="0" smtClean="0"/>
              <a:t>impacts </a:t>
            </a:r>
            <a:r>
              <a:rPr lang="en-US" b="1" dirty="0"/>
              <a:t>to the </a:t>
            </a:r>
            <a:r>
              <a:rPr lang="en-US" b="1" dirty="0" smtClean="0"/>
              <a:t>college</a:t>
            </a:r>
          </a:p>
          <a:p>
            <a:endParaRPr lang="en-US" b="1" dirty="0" smtClean="0"/>
          </a:p>
          <a:p>
            <a:r>
              <a:rPr lang="en-US" b="1" dirty="0" smtClean="0"/>
              <a:t>5. Analyze/implement </a:t>
            </a:r>
            <a:r>
              <a:rPr lang="en-US" b="1" dirty="0"/>
              <a:t>budget development improvements that allow for </a:t>
            </a:r>
            <a:endParaRPr lang="en-US" b="1" dirty="0" smtClean="0"/>
          </a:p>
          <a:p>
            <a:r>
              <a:rPr lang="en-US" b="1" dirty="0"/>
              <a:t> </a:t>
            </a:r>
            <a:r>
              <a:rPr lang="en-US" b="1" dirty="0" smtClean="0"/>
              <a:t>   </a:t>
            </a:r>
            <a:r>
              <a:rPr lang="en-US" b="1" dirty="0" smtClean="0"/>
              <a:t>planning </a:t>
            </a:r>
          </a:p>
          <a:p>
            <a:endParaRPr lang="en-US" b="1" dirty="0" smtClean="0"/>
          </a:p>
          <a:p>
            <a:r>
              <a:rPr lang="en-US" b="1" dirty="0" smtClean="0"/>
              <a:t>6</a:t>
            </a:r>
            <a:r>
              <a:rPr lang="en-US" b="1" dirty="0" smtClean="0"/>
              <a:t>. Analyze </a:t>
            </a:r>
            <a:r>
              <a:rPr lang="en-US" b="1" dirty="0"/>
              <a:t>strategic programs/considerations that impact the cost of an </a:t>
            </a:r>
            <a:r>
              <a:rPr lang="en-US" b="1" dirty="0" smtClean="0"/>
              <a:t>FTES</a:t>
            </a:r>
          </a:p>
          <a:p>
            <a:endParaRPr lang="en-US" dirty="0"/>
          </a:p>
          <a:p>
            <a:r>
              <a:rPr lang="en-US" b="1" dirty="0" smtClean="0"/>
              <a:t>7. Further </a:t>
            </a:r>
            <a:r>
              <a:rPr lang="en-US" b="1" dirty="0"/>
              <a:t>consider the “Comprehensive College” </a:t>
            </a:r>
            <a:r>
              <a:rPr lang="en-US" b="1" dirty="0" smtClean="0"/>
              <a:t>allocation</a:t>
            </a:r>
          </a:p>
          <a:p>
            <a:endParaRPr lang="en-US" dirty="0"/>
          </a:p>
          <a:p>
            <a:r>
              <a:rPr lang="en-US" b="1" dirty="0" smtClean="0"/>
              <a:t>8. Prepare </a:t>
            </a:r>
            <a:r>
              <a:rPr lang="en-US" b="1" dirty="0"/>
              <a:t>for implementation of the revised BAM in 2020-21 budget </a:t>
            </a:r>
            <a:r>
              <a:rPr lang="en-US" sz="2000" b="1" dirty="0" smtClean="0"/>
              <a:t>year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2669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23151" y="122426"/>
            <a:ext cx="12192000" cy="8266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FY 18/19 and 19/20 Budget by Category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8610A7-BE2F-4B41-9ED2-6DE808E339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E0715">
                    <a:tint val="75000"/>
                  </a:srgbClr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E0715">
                  <a:tint val="75000"/>
                </a:srgbClr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83049" y="2533804"/>
            <a:ext cx="1978446" cy="92333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83.3% 19/20 Budget - Salaries and Benefits</a:t>
            </a:r>
          </a:p>
        </p:txBody>
      </p:sp>
      <p:sp>
        <p:nvSpPr>
          <p:cNvPr id="5" name="Right Arrow 4"/>
          <p:cNvSpPr/>
          <p:nvPr/>
        </p:nvSpPr>
        <p:spPr>
          <a:xfrm rot="10800000" flipV="1">
            <a:off x="9016814" y="2860570"/>
            <a:ext cx="742035" cy="2091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883049" y="4076814"/>
            <a:ext cx="1978447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16.7% of 19/20 Budget</a:t>
            </a:r>
            <a:r>
              <a:rPr lang="en-US" dirty="0"/>
              <a:t> </a:t>
            </a:r>
            <a:r>
              <a:rPr lang="en-US" dirty="0" smtClean="0"/>
              <a:t>Non-Salary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6814" y="4347238"/>
            <a:ext cx="762066" cy="2438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7267" y="1000445"/>
            <a:ext cx="6026227" cy="439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23151" y="122426"/>
            <a:ext cx="12192000" cy="8266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General Fund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19/20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Budget by Category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8610A7-BE2F-4B41-9ED2-6DE808E339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E0715">
                    <a:tint val="75000"/>
                  </a:srgbClr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E0715">
                  <a:tint val="75000"/>
                </a:srgbClr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6502" y="1091380"/>
            <a:ext cx="7816645" cy="514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0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23151" y="122426"/>
            <a:ext cx="12192000" cy="8266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District Budget Allocation Model Update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8610A7-BE2F-4B41-9ED2-6DE808E339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E0715">
                    <a:tint val="75000"/>
                  </a:srgbClr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E0715">
                  <a:tint val="75000"/>
                </a:srgbClr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6916" y="1203438"/>
            <a:ext cx="992566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Symbol" panose="05050102010706020507" pitchFamily="18" charset="2"/>
              <a:buChar char="·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0563" lvl="1" indent="-406400">
              <a:buFont typeface="Symbol" panose="05050102010706020507" pitchFamily="18" charset="2"/>
              <a:buChar char="·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Fair – Resource allocation decisions will be informed by objective, predictable, verifiable, and easily accessible data and will be made in an impartial and consistent manner.</a:t>
            </a:r>
          </a:p>
          <a:p>
            <a:pPr marL="690563" lvl="1" indent="-406400">
              <a:buFont typeface="Symbol" panose="05050102010706020507" pitchFamily="18" charset="2"/>
              <a:buChar char="·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0563" lvl="1" indent="-406400">
              <a:buFont typeface="Symbol" panose="05050102010706020507" pitchFamily="18" charset="2"/>
              <a:buChar char="·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Equitable – Resources will be distributed in a manner that adequately supports the full array of programs offered at each college while ensuring compliance with statutory and regulatory requirements; efficient and strategic use of resources is expected, and inefficiencies will not be subsidized or supported.</a:t>
            </a:r>
          </a:p>
          <a:p>
            <a:pPr marL="690563" lvl="1" indent="-406400">
              <a:buFont typeface="Symbol" panose="05050102010706020507" pitchFamily="18" charset="2"/>
              <a:buChar char="·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0563" lvl="1" indent="-406400">
              <a:buFont typeface="Symbol" panose="05050102010706020507" pitchFamily="18" charset="2"/>
              <a:buChar char="·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Transparent – Resource allocation decisions will be made in an open and consultative manner with representative stakeholder groups and that it is simple, easy to administer and communicate as possible.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2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10A7-BE2F-4B41-9ED2-6DE808E339AB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12026" y="108155"/>
            <a:ext cx="6626941" cy="1031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2020-21 BAM CONCEPT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1380" y="1693535"/>
            <a:ext cx="1041236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District is primarily funded through apportionment, based on the number of Full-time Equivalent Students (FTES) we serve annually, even under the new Student Centered Funding Form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 (SCFF)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 70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 of the apportionment calculation.</a:t>
            </a:r>
          </a:p>
          <a:p>
            <a:pPr marL="800100" lvl="1" indent="-342900"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BAM will use the FTES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discipline “Exchange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Rates”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allocate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funding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colleges.</a:t>
            </a:r>
          </a:p>
          <a:p>
            <a:pPr marL="800100" lvl="1" indent="-342900"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Revised BAM will be implemented in the 2020-21 fiscal year.</a:t>
            </a:r>
          </a:p>
          <a:p>
            <a:pPr marL="800100" lvl="1" indent="-342900"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2019-20 fiscal year is a “hold harmless” year, expense budgets are not impacted.</a:t>
            </a:r>
          </a:p>
        </p:txBody>
      </p:sp>
    </p:spTree>
    <p:extLst>
      <p:ext uri="{BB962C8B-B14F-4D97-AF65-F5344CB8AC3E}">
        <p14:creationId xmlns:p14="http://schemas.microsoft.com/office/powerpoint/2010/main" val="165892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8610A7-BE2F-4B41-9ED2-6DE808E339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E0715">
                    <a:tint val="75000"/>
                  </a:srgbClr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E0715">
                  <a:tint val="75000"/>
                </a:srgbClr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95909" y="383458"/>
            <a:ext cx="8368429" cy="740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Procedural Steps in 2018-19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8427" y="881280"/>
            <a:ext cx="10962966" cy="3930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To determine the “Exchange Rate” per FTES, the project team gathered multi-year historical </a:t>
            </a:r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General Fund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“Discipline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Cost per FTES” information for each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college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The “Discipline Cost per FTES” includes the following:</a:t>
            </a:r>
          </a:p>
          <a:p>
            <a:pPr marL="1257300" lvl="2" indent="-342900">
              <a:lnSpc>
                <a:spcPct val="150000"/>
              </a:lnSpc>
              <a:buSzPct val="95000"/>
              <a:buFont typeface="Calibri" panose="020F0502020204030204" pitchFamily="34" charset="0"/>
              <a:buChar char="‐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Direct Cost of Instruction (Faculty, Lab Technicians, Classified Positions, etc.)</a:t>
            </a:r>
          </a:p>
          <a:p>
            <a:pPr lvl="2">
              <a:lnSpc>
                <a:spcPct val="150000"/>
              </a:lnSpc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-    Non-Instructional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Costs (Deans, Administrative Staff, etc.)</a:t>
            </a:r>
          </a:p>
          <a:p>
            <a:pPr marL="800100" lvl="1" indent="-342900"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Shared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costs (administration/support – Business Services, Student Services and Other)</a:t>
            </a:r>
          </a:p>
          <a:p>
            <a:pPr marL="1257300" lvl="2" indent="-342900">
              <a:lnSpc>
                <a:spcPct val="150000"/>
              </a:lnSpc>
              <a:buFont typeface="Calibri" panose="020F0502020204030204" pitchFamily="34" charset="0"/>
              <a:buChar char="‐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Allocated on the same basis as Non-Instructional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costs/FTES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9726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10A7-BE2F-4B41-9ED2-6DE808E339AB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59277" y="1622324"/>
            <a:ext cx="7679936" cy="660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Procedural Steps in 2018-19 (cont.)</a:t>
            </a:r>
            <a:b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43896" y="2282823"/>
            <a:ext cx="11081089" cy="4147473"/>
          </a:xfrm>
        </p:spPr>
        <p:txBody>
          <a:bodyPr>
            <a:normAutofit fontScale="55000" lnSpcReduction="20000"/>
          </a:bodyPr>
          <a:lstStyle/>
          <a:p>
            <a:pPr marL="800100" lvl="1" indent="-342900"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Disciplines were grouped into the following categories to derive consistency and comparability among the college:</a:t>
            </a:r>
          </a:p>
          <a:p>
            <a:pPr marL="1257300" lvl="2" indent="-342900">
              <a:lnSpc>
                <a:spcPct val="150000"/>
              </a:lnSpc>
              <a:buFont typeface="Calibri" panose="020F0502020204030204" pitchFamily="34" charset="0"/>
              <a:buChar char="‐"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STEM</a:t>
            </a:r>
          </a:p>
          <a:p>
            <a:pPr marL="1257300" lvl="2" indent="-342900">
              <a:lnSpc>
                <a:spcPct val="150000"/>
              </a:lnSpc>
              <a:buFont typeface="Calibri" panose="020F0502020204030204" pitchFamily="34" charset="0"/>
              <a:buChar char="‐"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Liberal Arts</a:t>
            </a:r>
          </a:p>
          <a:p>
            <a:pPr marL="1257300" lvl="2" indent="-342900">
              <a:lnSpc>
                <a:spcPct val="150000"/>
              </a:lnSpc>
              <a:buFont typeface="Calibri" panose="020F0502020204030204" pitchFamily="34" charset="0"/>
              <a:buChar char="‐"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Career and Technical Education (CTE) 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lnSpc>
                <a:spcPct val="150000"/>
              </a:lnSpc>
              <a:buFont typeface="Calibri" panose="020F0502020204030204" pitchFamily="34" charset="0"/>
              <a:buChar char="‐"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“Unique”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(Defined as a discipline only offered at one college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14400" lvl="2" indent="0">
              <a:lnSpc>
                <a:spcPct val="150000"/>
              </a:lnSpc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8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06456"/>
            <a:ext cx="10515600" cy="110117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/>
              <a:t>2018-19</a:t>
            </a:r>
            <a:r>
              <a:rPr lang="en-US" b="1" dirty="0"/>
              <a:t> </a:t>
            </a:r>
            <a:r>
              <a:rPr lang="en-US" dirty="0"/>
              <a:t>Adopted Budget</a:t>
            </a:r>
            <a:br>
              <a:rPr lang="en-US" dirty="0"/>
            </a:br>
            <a:r>
              <a:rPr lang="en-US" dirty="0"/>
              <a:t>Funding Rate Per FTES by College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979173"/>
            <a:ext cx="10515600" cy="3197789"/>
          </a:xfrm>
        </p:spPr>
        <p:txBody>
          <a:bodyPr/>
          <a:lstStyle/>
          <a:p>
            <a:r>
              <a:rPr lang="en-US" dirty="0" smtClean="0"/>
              <a:t>Riverside City College- </a:t>
            </a:r>
            <a:r>
              <a:rPr lang="en-US" b="1" dirty="0" smtClean="0"/>
              <a:t>$3,171 per FTES</a:t>
            </a:r>
          </a:p>
          <a:p>
            <a:r>
              <a:rPr lang="en-US" dirty="0" smtClean="0"/>
              <a:t>Moreno Valley College- </a:t>
            </a:r>
            <a:r>
              <a:rPr lang="en-US" b="1" dirty="0" smtClean="0"/>
              <a:t>$3,119 per FTES</a:t>
            </a:r>
          </a:p>
          <a:p>
            <a:r>
              <a:rPr lang="en-US" dirty="0" smtClean="0"/>
              <a:t>Norco College- $</a:t>
            </a:r>
            <a:r>
              <a:rPr lang="en-US" b="1" dirty="0" smtClean="0"/>
              <a:t>2,613 per FTES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10A7-BE2F-4B41-9ED2-6DE808E339A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46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610A7-BE2F-4B41-9ED2-6DE808E339AB}" type="slidenum">
              <a:rPr lang="en-US" smtClean="0"/>
              <a:t>9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770" y="1059594"/>
            <a:ext cx="6329397" cy="566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6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8"/>
  <p:tag name="TPFULLVERSION" val="1.3.0.44"/>
  <p:tag name="TPOS" val="2"/>
  <p:tag name="TPLASTSAVEVERSION" val="6.2 PC"/>
  <p:tag name="TPLASTSAVEPRODUCT" val="TurningPoint web for PowerPoint"/>
</p:tagLst>
</file>

<file path=ppt/theme/theme1.xml><?xml version="1.0" encoding="utf-8"?>
<a:theme xmlns:a="http://schemas.openxmlformats.org/drawingml/2006/main" name="Office Theme">
  <a:themeElements>
    <a:clrScheme name="Norco College">
      <a:dk1>
        <a:srgbClr val="4E0715"/>
      </a:dk1>
      <a:lt1>
        <a:srgbClr val="FBF4DA"/>
      </a:lt1>
      <a:dk2>
        <a:srgbClr val="4E0715"/>
      </a:dk2>
      <a:lt2>
        <a:srgbClr val="FBF4DA"/>
      </a:lt2>
      <a:accent1>
        <a:srgbClr val="4D2724"/>
      </a:accent1>
      <a:accent2>
        <a:srgbClr val="E0BA71"/>
      </a:accent2>
      <a:accent3>
        <a:srgbClr val="891027"/>
      </a:accent3>
      <a:accent4>
        <a:srgbClr val="894934"/>
      </a:accent4>
      <a:accent5>
        <a:srgbClr val="081831"/>
      </a:accent5>
      <a:accent6>
        <a:srgbClr val="6D7F71"/>
      </a:accent6>
      <a:hlink>
        <a:srgbClr val="6D8F99"/>
      </a:hlink>
      <a:folHlink>
        <a:srgbClr val="7B6568"/>
      </a:folHlink>
    </a:clrScheme>
    <a:fontScheme name="Norco College 2">
      <a:majorFont>
        <a:latin typeface="Montserrat Medium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co College Burgundy (00000002)" id="{93D3E26C-8B08-46A2-B1A8-1993C3ACEB45}" vid="{930CA70E-9FF7-49DF-92AC-B8198A5AF9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865659B7AAA9409F4C015E518E684E" ma:contentTypeVersion="2" ma:contentTypeDescription="Create a new document." ma:contentTypeScope="" ma:versionID="dcf4f868ab897fa4c2ab0480ca8b2cf2">
  <xsd:schema xmlns:xsd="http://www.w3.org/2001/XMLSchema" xmlns:xs="http://www.w3.org/2001/XMLSchema" xmlns:p="http://schemas.microsoft.com/office/2006/metadata/properties" xmlns:ns1="http://schemas.microsoft.com/sharepoint/v3" xmlns:ns2="16784278-ba54-4fc1-8023-6c4ad871a038" targetNamespace="http://schemas.microsoft.com/office/2006/metadata/properties" ma:root="true" ma:fieldsID="ae7ed845ea85f14baedafa7247ad14c2" ns1:_="" ns2:_="">
    <xsd:import namespace="http://schemas.microsoft.com/sharepoint/v3"/>
    <xsd:import namespace="16784278-ba54-4fc1-8023-6c4ad871a03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784278-ba54-4fc1-8023-6c4ad871a03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62FF8F-8B39-46D2-B5B5-F23FF786E6AD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sharepoint/v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4C34B62-B04C-4115-9385-C1B1B727DF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0C85D2-034B-49B9-AE98-A2547C98972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6342</TotalTime>
  <Words>535</Words>
  <Application>Microsoft Office PowerPoint</Application>
  <PresentationFormat>Widescreen</PresentationFormat>
  <Paragraphs>81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Montserrat Medium</vt:lpstr>
      <vt:lpstr>Raleway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2018-19 Adopted Budget Funding Rate Per FTES by College </vt:lpstr>
      <vt:lpstr>PowerPoint Presentation</vt:lpstr>
      <vt:lpstr>PowerPoint Presentation</vt:lpstr>
    </vt:vector>
  </TitlesOfParts>
  <Company>RCCD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Fall FLEX Day Technology Training</dc:title>
  <dc:creator>Leonard Riley</dc:creator>
  <cp:lastModifiedBy>Collins, Michael</cp:lastModifiedBy>
  <cp:revision>416</cp:revision>
  <cp:lastPrinted>2019-10-05T01:15:34Z</cp:lastPrinted>
  <dcterms:created xsi:type="dcterms:W3CDTF">2018-02-27T19:14:53Z</dcterms:created>
  <dcterms:modified xsi:type="dcterms:W3CDTF">2019-11-07T20:29:54Z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0x0101004A865659B7AAA9409F4C015E518E684E</vt:lpwstr>
  </property>
</Properties>
</file>